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7" r:id="rId3"/>
    <p:sldId id="305" r:id="rId4"/>
    <p:sldId id="306" r:id="rId5"/>
    <p:sldId id="307" r:id="rId6"/>
    <p:sldId id="295" r:id="rId7"/>
    <p:sldId id="318" r:id="rId8"/>
    <p:sldId id="297" r:id="rId9"/>
    <p:sldId id="298" r:id="rId10"/>
    <p:sldId id="319" r:id="rId11"/>
    <p:sldId id="299" r:id="rId12"/>
    <p:sldId id="313" r:id="rId13"/>
    <p:sldId id="300" r:id="rId14"/>
    <p:sldId id="311" r:id="rId15"/>
    <p:sldId id="293" r:id="rId16"/>
    <p:sldId id="310" r:id="rId17"/>
    <p:sldId id="315" r:id="rId18"/>
    <p:sldId id="322" r:id="rId19"/>
    <p:sldId id="323" r:id="rId20"/>
    <p:sldId id="324" r:id="rId21"/>
    <p:sldId id="325" r:id="rId22"/>
    <p:sldId id="321" r:id="rId23"/>
    <p:sldId id="30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 initials="w" lastIdx="1" clrIdx="0">
    <p:extLst>
      <p:ext uri="{19B8F6BF-5375-455C-9EA6-DF929625EA0E}">
        <p15:presenceInfo xmlns:p15="http://schemas.microsoft.com/office/powerpoint/2012/main" userId="wil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04" autoAdjust="0"/>
  </p:normalViewPr>
  <p:slideViewPr>
    <p:cSldViewPr>
      <p:cViewPr varScale="1">
        <p:scale>
          <a:sx n="35" d="100"/>
          <a:sy n="35" d="100"/>
        </p:scale>
        <p:origin x="1312" y="26"/>
      </p:cViewPr>
      <p:guideLst>
        <p:guide orient="horz" pos="2160"/>
        <p:guide pos="2880"/>
      </p:guideLst>
    </p:cSldViewPr>
  </p:slideViewPr>
  <p:outlineViewPr>
    <p:cViewPr>
      <p:scale>
        <a:sx n="33" d="100"/>
        <a:sy n="33" d="100"/>
      </p:scale>
      <p:origin x="0" y="97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95D3FE-7777-47EB-B0A4-EE68B6088CF5}" type="datetimeFigureOut">
              <a:rPr lang="en-US" smtClean="0"/>
              <a:pPr/>
              <a:t>3/22/2023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5CFB45-E20E-41BC-9773-106A1FE1C159}" type="slidenum">
              <a:rPr lang="en-US" smtClean="0"/>
              <a:pPr/>
              <a:t>‹#›</a:t>
            </a:fld>
            <a:endParaRPr lang="en-US"/>
          </a:p>
        </p:txBody>
      </p:sp>
    </p:spTree>
    <p:extLst>
      <p:ext uri="{BB962C8B-B14F-4D97-AF65-F5344CB8AC3E}">
        <p14:creationId xmlns:p14="http://schemas.microsoft.com/office/powerpoint/2010/main" val="26989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AC27C-4928-4744-92E7-4F9A38222E0A}" type="datetimeFigureOut">
              <a:rPr lang="en-US" smtClean="0"/>
              <a:pPr/>
              <a:t>3/22/2023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31124-B954-4B92-B0CA-AE8EE3714456}" type="slidenum">
              <a:rPr lang="en-US" smtClean="0"/>
              <a:pPr/>
              <a:t>‹#›</a:t>
            </a:fld>
            <a:endParaRPr lang="en-US"/>
          </a:p>
        </p:txBody>
      </p:sp>
    </p:spTree>
    <p:extLst>
      <p:ext uri="{BB962C8B-B14F-4D97-AF65-F5344CB8AC3E}">
        <p14:creationId xmlns:p14="http://schemas.microsoft.com/office/powerpoint/2010/main" val="31661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D31124-B954-4B92-B0CA-AE8EE3714456}" type="slidenum">
              <a:rPr lang="en-US" smtClean="0"/>
              <a:pPr/>
              <a:t>6</a:t>
            </a:fld>
            <a:endParaRPr lang="en-US"/>
          </a:p>
        </p:txBody>
      </p:sp>
    </p:spTree>
    <p:extLst>
      <p:ext uri="{BB962C8B-B14F-4D97-AF65-F5344CB8AC3E}">
        <p14:creationId xmlns:p14="http://schemas.microsoft.com/office/powerpoint/2010/main" val="224664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D31124-B954-4B92-B0CA-AE8EE3714456}" type="slidenum">
              <a:rPr lang="en-US" smtClean="0"/>
              <a:pPr/>
              <a:t>17</a:t>
            </a:fld>
            <a:endParaRPr lang="en-US"/>
          </a:p>
        </p:txBody>
      </p:sp>
    </p:spTree>
    <p:extLst>
      <p:ext uri="{BB962C8B-B14F-4D97-AF65-F5344CB8AC3E}">
        <p14:creationId xmlns:p14="http://schemas.microsoft.com/office/powerpoint/2010/main" val="340559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0481C9-2BCD-4AF3-95DF-FA5C62C149EC}"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481C9-2BCD-4AF3-95DF-FA5C62C149EC}"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481C9-2BCD-4AF3-95DF-FA5C62C149EC}"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481C9-2BCD-4AF3-95DF-FA5C62C149EC}"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481C9-2BCD-4AF3-95DF-FA5C62C149EC}"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481C9-2BCD-4AF3-95DF-FA5C62C149EC}"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0481C9-2BCD-4AF3-95DF-FA5C62C149EC}"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481C9-2BCD-4AF3-95DF-FA5C62C149EC}"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481C9-2BCD-4AF3-95DF-FA5C62C149EC}"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481C9-2BCD-4AF3-95DF-FA5C62C149EC}"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481C9-2BCD-4AF3-95DF-FA5C62C149EC}"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E109B-238A-445F-A092-59973D2E0D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481C9-2BCD-4AF3-95DF-FA5C62C149EC}" type="datetimeFigureOut">
              <a:rPr lang="en-US" smtClean="0"/>
              <a:pPr/>
              <a:t>3/22/2023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E109B-238A-445F-A092-59973D2E0D4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24400"/>
            <a:ext cx="7772400" cy="1066800"/>
          </a:xfrm>
        </p:spPr>
        <p:txBody>
          <a:bodyPr>
            <a:normAutofit/>
          </a:bodyPr>
          <a:lstStyle/>
          <a:p>
            <a:r>
              <a:rPr lang="en-US" sz="3600" b="1" dirty="0">
                <a:solidFill>
                  <a:schemeClr val="bg1"/>
                </a:solidFill>
              </a:rPr>
              <a:t>Wm Ted Evans, PhD, PE</a:t>
            </a:r>
          </a:p>
        </p:txBody>
      </p:sp>
      <p:sp>
        <p:nvSpPr>
          <p:cNvPr id="3" name="Subtitle 2"/>
          <p:cNvSpPr>
            <a:spLocks noGrp="1"/>
          </p:cNvSpPr>
          <p:nvPr>
            <p:ph type="subTitle" idx="1"/>
          </p:nvPr>
        </p:nvSpPr>
        <p:spPr>
          <a:xfrm>
            <a:off x="1371600" y="3394023"/>
            <a:ext cx="6400800" cy="1219200"/>
          </a:xfrm>
          <a:blipFill>
            <a:blip r:embed="rId2"/>
            <a:tile tx="0" ty="0" sx="100000" sy="100000" flip="none" algn="tl"/>
          </a:blipFill>
        </p:spPr>
        <p:txBody>
          <a:bodyPr>
            <a:normAutofit/>
          </a:bodyPr>
          <a:lstStyle/>
          <a:p>
            <a:pPr marL="0" marR="0" algn="ctr">
              <a:spcBef>
                <a:spcPts val="0"/>
              </a:spcBef>
              <a:spcAft>
                <a:spcPts val="0"/>
              </a:spcAft>
            </a:pPr>
            <a:r>
              <a:rPr lang="en-US" sz="3600" b="1" kern="0" dirty="0">
                <a:solidFill>
                  <a:schemeClr val="bg1"/>
                </a:solidFill>
                <a:effectLst/>
                <a:ea typeface="Times New Roman" panose="02020603050405020304" pitchFamily="18" charset="0"/>
              </a:rPr>
              <a:t>New Labs for Control Courses using Vision Systems – Cognex</a:t>
            </a: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Title 1"/>
          <p:cNvSpPr txBox="1">
            <a:spLocks/>
          </p:cNvSpPr>
          <p:nvPr/>
        </p:nvSpPr>
        <p:spPr>
          <a:xfrm>
            <a:off x="533400" y="707037"/>
            <a:ext cx="8077200" cy="2209800"/>
          </a:xfrm>
          <a:prstGeom prst="rect">
            <a:avLst/>
          </a:prstGeom>
        </p:spPr>
        <p:txBody>
          <a:bodyPr vert="horz" lIns="91440" tIns="45720" rIns="91440" bIns="45720" rtlCol="0" anchor="ctr">
            <a:normAutofit fontScale="77500" lnSpcReduction="20000"/>
          </a:bodyPr>
          <a:lstStyle/>
          <a:p>
            <a:pPr algn="ctr">
              <a:spcBef>
                <a:spcPct val="0"/>
              </a:spcBef>
              <a:defRPr/>
            </a:pPr>
            <a:r>
              <a:rPr lang="en-US" sz="4200" b="1" dirty="0">
                <a:solidFill>
                  <a:schemeClr val="bg1"/>
                </a:solidFill>
              </a:rPr>
              <a:t>2021 American Society for Engineering Education</a:t>
            </a:r>
          </a:p>
          <a:p>
            <a:pPr algn="ctr">
              <a:spcBef>
                <a:spcPct val="0"/>
              </a:spcBef>
              <a:defRPr/>
            </a:pPr>
            <a:r>
              <a:rPr lang="en-US" sz="4200" b="1" dirty="0">
                <a:solidFill>
                  <a:schemeClr val="bg1"/>
                </a:solidFill>
              </a:rPr>
              <a:t> North Central Section Spring Conference</a:t>
            </a:r>
          </a:p>
          <a:p>
            <a:pPr algn="ctr">
              <a:spcBef>
                <a:spcPct val="0"/>
              </a:spcBef>
              <a:defRPr/>
            </a:pPr>
            <a:r>
              <a:rPr lang="en-US" sz="4200" b="1" dirty="0">
                <a:solidFill>
                  <a:schemeClr val="bg1"/>
                </a:solidFill>
              </a:rPr>
              <a:t>West Virginia University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bg1"/>
                </a:solidFill>
                <a:effectLst/>
                <a:uLnTx/>
                <a:uFillTx/>
                <a:ea typeface="+mj-ea"/>
                <a:cs typeface="+mj-cs"/>
              </a:rPr>
              <a:t>March 25</a:t>
            </a:r>
            <a:r>
              <a:rPr kumimoji="0" lang="en-US" sz="4200" b="1" i="0" u="none" strike="noStrike" kern="1200" cap="none" spc="0" normalizeH="0" noProof="0" dirty="0">
                <a:ln>
                  <a:noFill/>
                </a:ln>
                <a:solidFill>
                  <a:schemeClr val="bg1"/>
                </a:solidFill>
                <a:effectLst/>
                <a:uLnTx/>
                <a:uFillTx/>
                <a:ea typeface="+mj-ea"/>
                <a:cs typeface="+mj-cs"/>
              </a:rPr>
              <a:t>, 2023</a:t>
            </a:r>
          </a:p>
          <a:p>
            <a:pPr lvl="0" algn="ctr">
              <a:spcBef>
                <a:spcPct val="0"/>
              </a:spcBef>
              <a:defRPr/>
            </a:pPr>
            <a:endParaRPr kumimoji="0" lang="en-US" sz="3000" b="0" i="0" u="none" strike="noStrike" kern="1200" cap="none" spc="0" normalizeH="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9067800" cy="4114800"/>
          </a:xfrm>
        </p:spPr>
        <p:txBody>
          <a:bodyPr>
            <a:normAutofit/>
          </a:bodyPr>
          <a:lstStyle/>
          <a:p>
            <a:pPr algn="l"/>
            <a:r>
              <a:rPr lang="en-US" dirty="0">
                <a:solidFill>
                  <a:schemeClr val="bg1"/>
                </a:solidFill>
              </a:rPr>
              <a:t>Gains in First Try:</a:t>
            </a:r>
            <a:br>
              <a:rPr lang="en-US" dirty="0">
                <a:solidFill>
                  <a:schemeClr val="bg1"/>
                </a:solidFill>
              </a:rPr>
            </a:br>
            <a:r>
              <a:rPr lang="en-US" dirty="0">
                <a:solidFill>
                  <a:schemeClr val="bg1"/>
                </a:solidFill>
              </a:rPr>
              <a:t>Two courses: EET 4450 and EECS 4220</a:t>
            </a:r>
            <a:br>
              <a:rPr lang="en-US" dirty="0">
                <a:solidFill>
                  <a:schemeClr val="bg1"/>
                </a:solidFill>
              </a:rPr>
            </a:br>
            <a:r>
              <a:rPr lang="en-US" dirty="0">
                <a:solidFill>
                  <a:schemeClr val="bg1"/>
                </a:solidFill>
              </a:rPr>
              <a:t>30/31 ET Students Successful</a:t>
            </a:r>
            <a:br>
              <a:rPr lang="en-US" dirty="0">
                <a:solidFill>
                  <a:schemeClr val="bg1"/>
                </a:solidFill>
              </a:rPr>
            </a:br>
            <a:r>
              <a:rPr lang="en-US" dirty="0">
                <a:solidFill>
                  <a:schemeClr val="bg1"/>
                </a:solidFill>
              </a:rPr>
              <a:t>41/48 EECS Students (voluntary)</a:t>
            </a:r>
            <a:br>
              <a:rPr lang="en-US" dirty="0">
                <a:solidFill>
                  <a:schemeClr val="bg1"/>
                </a:solidFill>
              </a:rPr>
            </a:br>
            <a:r>
              <a:rPr lang="en-US" dirty="0">
                <a:solidFill>
                  <a:schemeClr val="bg1"/>
                </a:solidFill>
              </a:rPr>
              <a:t>Enthusiasm was palpable</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4715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9613"/>
          </a:xfrm>
        </p:spPr>
        <p:txBody>
          <a:bodyPr>
            <a:normAutofit/>
          </a:bodyPr>
          <a:lstStyle/>
          <a:p>
            <a:r>
              <a:rPr lang="en-US" dirty="0">
                <a:solidFill>
                  <a:schemeClr val="bg1"/>
                </a:solidFill>
              </a:rPr>
              <a:t>The Basic Camera - 7802</a:t>
            </a: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967E5871-348F-FE3C-94B7-67D0CA2DE624}"/>
              </a:ext>
            </a:extLst>
          </p:cNvPr>
          <p:cNvPicPr>
            <a:picLocks noChangeAspect="1"/>
          </p:cNvPicPr>
          <p:nvPr/>
        </p:nvPicPr>
        <p:blipFill>
          <a:blip r:embed="rId4"/>
          <a:stretch>
            <a:fillRect/>
          </a:stretch>
        </p:blipFill>
        <p:spPr>
          <a:xfrm>
            <a:off x="1676400" y="1143000"/>
            <a:ext cx="5181600" cy="5376756"/>
          </a:xfrm>
          <a:prstGeom prst="rect">
            <a:avLst/>
          </a:prstGeom>
        </p:spPr>
      </p:pic>
    </p:spTree>
    <p:extLst>
      <p:ext uri="{BB962C8B-B14F-4D97-AF65-F5344CB8AC3E}">
        <p14:creationId xmlns:p14="http://schemas.microsoft.com/office/powerpoint/2010/main" val="207084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blipFill>
            <a:blip r:embed="rId2"/>
            <a:tile tx="0" ty="0" sx="100000" sy="100000" flip="none" algn="tl"/>
          </a:blipFill>
        </p:spPr>
        <p:txBody>
          <a:bodyPr>
            <a:normAutofit/>
          </a:bodyPr>
          <a:lstStyle/>
          <a:p>
            <a:r>
              <a:rPr lang="en-US" dirty="0">
                <a:solidFill>
                  <a:schemeClr val="bg1"/>
                </a:solidFill>
              </a:rPr>
              <a:t>The Mount</a:t>
            </a: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757FD2DA-BFE6-EF20-6240-C5627F86C255}"/>
              </a:ext>
            </a:extLst>
          </p:cNvPr>
          <p:cNvPicPr>
            <a:picLocks noChangeAspect="1"/>
          </p:cNvPicPr>
          <p:nvPr/>
        </p:nvPicPr>
        <p:blipFill>
          <a:blip r:embed="rId4"/>
          <a:stretch>
            <a:fillRect/>
          </a:stretch>
        </p:blipFill>
        <p:spPr>
          <a:xfrm>
            <a:off x="1524000" y="1219200"/>
            <a:ext cx="6248400" cy="5411921"/>
          </a:xfrm>
          <a:prstGeom prst="rect">
            <a:avLst/>
          </a:prstGeom>
        </p:spPr>
      </p:pic>
    </p:spTree>
    <p:extLst>
      <p:ext uri="{BB962C8B-B14F-4D97-AF65-F5344CB8AC3E}">
        <p14:creationId xmlns:p14="http://schemas.microsoft.com/office/powerpoint/2010/main" val="221968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7345"/>
            <a:ext cx="8229600" cy="762000"/>
          </a:xfrm>
        </p:spPr>
        <p:txBody>
          <a:bodyPr>
            <a:normAutofit/>
          </a:bodyPr>
          <a:lstStyle/>
          <a:p>
            <a:r>
              <a:rPr lang="en-US" dirty="0">
                <a:solidFill>
                  <a:schemeClr val="bg1"/>
                </a:solidFill>
              </a:rPr>
              <a:t>What It Can Do</a:t>
            </a: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450742"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303D58EF-EF6A-82BC-0D60-3E7756FD06E1}"/>
              </a:ext>
            </a:extLst>
          </p:cNvPr>
          <p:cNvPicPr>
            <a:picLocks noChangeAspect="1"/>
          </p:cNvPicPr>
          <p:nvPr/>
        </p:nvPicPr>
        <p:blipFill>
          <a:blip r:embed="rId4"/>
          <a:stretch>
            <a:fillRect/>
          </a:stretch>
        </p:blipFill>
        <p:spPr>
          <a:xfrm>
            <a:off x="458771" y="968703"/>
            <a:ext cx="7351059" cy="5755947"/>
          </a:xfrm>
          <a:prstGeom prst="rect">
            <a:avLst/>
          </a:prstGeom>
        </p:spPr>
      </p:pic>
    </p:spTree>
    <p:extLst>
      <p:ext uri="{BB962C8B-B14F-4D97-AF65-F5344CB8AC3E}">
        <p14:creationId xmlns:p14="http://schemas.microsoft.com/office/powerpoint/2010/main" val="371902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pic>
        <p:nvPicPr>
          <p:cNvPr id="10" name="Picture 9">
            <a:extLst>
              <a:ext uri="{FF2B5EF4-FFF2-40B4-BE49-F238E27FC236}">
                <a16:creationId xmlns:a16="http://schemas.microsoft.com/office/drawing/2014/main" id="{934AB3C4-09A8-DF1B-F1C7-6AFF3218EBB7}"/>
              </a:ext>
            </a:extLst>
          </p:cNvPr>
          <p:cNvPicPr>
            <a:picLocks noChangeAspect="1"/>
          </p:cNvPicPr>
          <p:nvPr/>
        </p:nvPicPr>
        <p:blipFill>
          <a:blip r:embed="rId4"/>
          <a:stretch>
            <a:fillRect/>
          </a:stretch>
        </p:blipFill>
        <p:spPr>
          <a:xfrm>
            <a:off x="206113" y="609600"/>
            <a:ext cx="8763000" cy="4757057"/>
          </a:xfrm>
          <a:prstGeom prst="rect">
            <a:avLst/>
          </a:prstGeom>
        </p:spPr>
      </p:pic>
    </p:spTree>
    <p:extLst>
      <p:ext uri="{BB962C8B-B14F-4D97-AF65-F5344CB8AC3E}">
        <p14:creationId xmlns:p14="http://schemas.microsoft.com/office/powerpoint/2010/main" val="125842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pic>
        <p:nvPicPr>
          <p:cNvPr id="7" name="Picture 6">
            <a:extLst>
              <a:ext uri="{FF2B5EF4-FFF2-40B4-BE49-F238E27FC236}">
                <a16:creationId xmlns:a16="http://schemas.microsoft.com/office/drawing/2014/main" id="{8B0792CD-1CA5-7048-C123-3E8D19723E4C}"/>
              </a:ext>
            </a:extLst>
          </p:cNvPr>
          <p:cNvPicPr>
            <a:picLocks noChangeAspect="1"/>
          </p:cNvPicPr>
          <p:nvPr/>
        </p:nvPicPr>
        <p:blipFill>
          <a:blip r:embed="rId4"/>
          <a:stretch>
            <a:fillRect/>
          </a:stretch>
        </p:blipFill>
        <p:spPr>
          <a:xfrm>
            <a:off x="333375" y="583085"/>
            <a:ext cx="8610600" cy="5171952"/>
          </a:xfrm>
          <a:prstGeom prst="rect">
            <a:avLst/>
          </a:prstGeom>
        </p:spPr>
      </p:pic>
    </p:spTree>
    <p:extLst>
      <p:ext uri="{BB962C8B-B14F-4D97-AF65-F5344CB8AC3E}">
        <p14:creationId xmlns:p14="http://schemas.microsoft.com/office/powerpoint/2010/main" val="222097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pic>
        <p:nvPicPr>
          <p:cNvPr id="7" name="Picture 6">
            <a:extLst>
              <a:ext uri="{FF2B5EF4-FFF2-40B4-BE49-F238E27FC236}">
                <a16:creationId xmlns:a16="http://schemas.microsoft.com/office/drawing/2014/main" id="{AACAB8DF-1257-E988-58F2-9355120171A7}"/>
              </a:ext>
            </a:extLst>
          </p:cNvPr>
          <p:cNvPicPr>
            <a:picLocks noChangeAspect="1"/>
          </p:cNvPicPr>
          <p:nvPr/>
        </p:nvPicPr>
        <p:blipFill>
          <a:blip r:embed="rId4"/>
          <a:stretch>
            <a:fillRect/>
          </a:stretch>
        </p:blipFill>
        <p:spPr>
          <a:xfrm>
            <a:off x="914400" y="304800"/>
            <a:ext cx="6553200" cy="5959999"/>
          </a:xfrm>
          <a:prstGeom prst="rect">
            <a:avLst/>
          </a:prstGeom>
        </p:spPr>
      </p:pic>
    </p:spTree>
    <p:extLst>
      <p:ext uri="{BB962C8B-B14F-4D97-AF65-F5344CB8AC3E}">
        <p14:creationId xmlns:p14="http://schemas.microsoft.com/office/powerpoint/2010/main" val="226951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srcRect/>
          <a:stretch>
            <a:fillRect/>
          </a:stretch>
        </p:blipFill>
        <p:spPr bwMode="auto">
          <a:xfrm>
            <a:off x="8077200" y="5755037"/>
            <a:ext cx="866775" cy="969613"/>
          </a:xfrm>
          <a:prstGeom prst="rect">
            <a:avLst/>
          </a:prstGeom>
          <a:noFill/>
          <a:ln w="9525">
            <a:noFill/>
            <a:miter lim="800000"/>
            <a:headEnd/>
            <a:tailEnd/>
          </a:ln>
        </p:spPr>
      </p:pic>
      <p:pic>
        <p:nvPicPr>
          <p:cNvPr id="7" name="Picture 6">
            <a:extLst>
              <a:ext uri="{FF2B5EF4-FFF2-40B4-BE49-F238E27FC236}">
                <a16:creationId xmlns:a16="http://schemas.microsoft.com/office/drawing/2014/main" id="{8E28EB54-3A1E-3ECF-440A-F25E57FFBA90}"/>
              </a:ext>
            </a:extLst>
          </p:cNvPr>
          <p:cNvPicPr>
            <a:picLocks noChangeAspect="1"/>
          </p:cNvPicPr>
          <p:nvPr/>
        </p:nvPicPr>
        <p:blipFill>
          <a:blip r:embed="rId5"/>
          <a:stretch>
            <a:fillRect/>
          </a:stretch>
        </p:blipFill>
        <p:spPr>
          <a:xfrm>
            <a:off x="236601" y="304800"/>
            <a:ext cx="7675121" cy="6015886"/>
          </a:xfrm>
          <a:prstGeom prst="rect">
            <a:avLst/>
          </a:prstGeom>
        </p:spPr>
      </p:pic>
    </p:spTree>
    <p:extLst>
      <p:ext uri="{BB962C8B-B14F-4D97-AF65-F5344CB8AC3E}">
        <p14:creationId xmlns:p14="http://schemas.microsoft.com/office/powerpoint/2010/main" val="235937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pic>
        <p:nvPicPr>
          <p:cNvPr id="7" name="Picture 6">
            <a:extLst>
              <a:ext uri="{FF2B5EF4-FFF2-40B4-BE49-F238E27FC236}">
                <a16:creationId xmlns:a16="http://schemas.microsoft.com/office/drawing/2014/main" id="{9F78B48A-9AF5-C30D-4D51-65D8FBBABA0E}"/>
              </a:ext>
            </a:extLst>
          </p:cNvPr>
          <p:cNvPicPr>
            <a:picLocks noChangeAspect="1"/>
          </p:cNvPicPr>
          <p:nvPr/>
        </p:nvPicPr>
        <p:blipFill>
          <a:blip r:embed="rId4"/>
          <a:stretch>
            <a:fillRect/>
          </a:stretch>
        </p:blipFill>
        <p:spPr>
          <a:xfrm>
            <a:off x="533400" y="381000"/>
            <a:ext cx="8077200" cy="4928244"/>
          </a:xfrm>
          <a:prstGeom prst="rect">
            <a:avLst/>
          </a:prstGeom>
        </p:spPr>
      </p:pic>
    </p:spTree>
    <p:extLst>
      <p:ext uri="{BB962C8B-B14F-4D97-AF65-F5344CB8AC3E}">
        <p14:creationId xmlns:p14="http://schemas.microsoft.com/office/powerpoint/2010/main" val="127501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pic>
        <p:nvPicPr>
          <p:cNvPr id="7" name="Picture 6">
            <a:extLst>
              <a:ext uri="{FF2B5EF4-FFF2-40B4-BE49-F238E27FC236}">
                <a16:creationId xmlns:a16="http://schemas.microsoft.com/office/drawing/2014/main" id="{BC5491BC-1B5F-9CAF-D74A-0272197A1C58}"/>
              </a:ext>
            </a:extLst>
          </p:cNvPr>
          <p:cNvPicPr>
            <a:picLocks noChangeAspect="1"/>
          </p:cNvPicPr>
          <p:nvPr/>
        </p:nvPicPr>
        <p:blipFill>
          <a:blip r:embed="rId4"/>
          <a:stretch>
            <a:fillRect/>
          </a:stretch>
        </p:blipFill>
        <p:spPr>
          <a:xfrm>
            <a:off x="457200" y="609600"/>
            <a:ext cx="7505700" cy="5468439"/>
          </a:xfrm>
          <a:prstGeom prst="rect">
            <a:avLst/>
          </a:prstGeom>
        </p:spPr>
      </p:pic>
    </p:spTree>
    <p:extLst>
      <p:ext uri="{BB962C8B-B14F-4D97-AF65-F5344CB8AC3E}">
        <p14:creationId xmlns:p14="http://schemas.microsoft.com/office/powerpoint/2010/main" val="270893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a:solidFill>
                  <a:schemeClr val="bg1"/>
                </a:solidFill>
              </a:rPr>
              <a:t>Abstract</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457986" y="1223085"/>
            <a:ext cx="8382000" cy="5016758"/>
          </a:xfrm>
          <a:prstGeom prst="rect">
            <a:avLst/>
          </a:prstGeom>
          <a:blipFill>
            <a:blip r:embed="rId2"/>
            <a:tile tx="0" ty="0" sx="100000" sy="100000" flip="none" algn="tl"/>
          </a:blipFill>
        </p:spPr>
        <p:txBody>
          <a:bodyPr wrap="square" rtlCol="0">
            <a:spAutoFit/>
          </a:bodyPr>
          <a:lstStyle/>
          <a:p>
            <a:pPr marL="0" marR="0">
              <a:spcBef>
                <a:spcPts val="0"/>
              </a:spcBef>
              <a:spcAft>
                <a:spcPts val="0"/>
              </a:spcAft>
            </a:pPr>
            <a:r>
              <a:rPr lang="en-US" sz="3200" dirty="0">
                <a:solidFill>
                  <a:schemeClr val="bg1"/>
                </a:solidFill>
                <a:effectLst/>
                <a:ea typeface="Times New Roman" panose="02020603050405020304" pitchFamily="18" charset="0"/>
              </a:rPr>
              <a:t>An exciting series of labs have been discovered that greatly enhance a course in automation controls for Engineering Technology students as well as for Electrical Engineering students. The Cognex company furnishes these labs with accompanying text and lab material that introduce the student to the concepts of vision part inspection using simple programming techniques. They include videos as well for a very complete course in this subject.  </a:t>
            </a: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Tree>
    <p:extLst>
      <p:ext uri="{BB962C8B-B14F-4D97-AF65-F5344CB8AC3E}">
        <p14:creationId xmlns:p14="http://schemas.microsoft.com/office/powerpoint/2010/main" val="120378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pic>
        <p:nvPicPr>
          <p:cNvPr id="7" name="Picture 6">
            <a:extLst>
              <a:ext uri="{FF2B5EF4-FFF2-40B4-BE49-F238E27FC236}">
                <a16:creationId xmlns:a16="http://schemas.microsoft.com/office/drawing/2014/main" id="{84CB23CE-4A46-C902-A056-7D3DBFA9157C}"/>
              </a:ext>
            </a:extLst>
          </p:cNvPr>
          <p:cNvPicPr>
            <a:picLocks noChangeAspect="1"/>
          </p:cNvPicPr>
          <p:nvPr/>
        </p:nvPicPr>
        <p:blipFill>
          <a:blip r:embed="rId4"/>
          <a:stretch>
            <a:fillRect/>
          </a:stretch>
        </p:blipFill>
        <p:spPr>
          <a:xfrm>
            <a:off x="571500" y="180975"/>
            <a:ext cx="7429500" cy="6032046"/>
          </a:xfrm>
          <a:prstGeom prst="rect">
            <a:avLst/>
          </a:prstGeom>
        </p:spPr>
      </p:pic>
    </p:spTree>
    <p:extLst>
      <p:ext uri="{BB962C8B-B14F-4D97-AF65-F5344CB8AC3E}">
        <p14:creationId xmlns:p14="http://schemas.microsoft.com/office/powerpoint/2010/main" val="2525094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699" y="495300"/>
            <a:ext cx="8229600" cy="5867400"/>
          </a:xfrm>
        </p:spPr>
        <p:txBody>
          <a:bodyPr>
            <a:noAutofit/>
          </a:bodyPr>
          <a:lstStyle/>
          <a:p>
            <a:pPr marL="0" marR="0" indent="0">
              <a:spcBef>
                <a:spcPts val="0"/>
              </a:spcBef>
              <a:spcAft>
                <a:spcPts val="0"/>
              </a:spcAft>
              <a:buNone/>
            </a:pPr>
            <a:r>
              <a:rPr lang="en-US" b="1" dirty="0">
                <a:solidFill>
                  <a:schemeClr val="bg1"/>
                </a:solidFill>
                <a:effectLst/>
                <a:ea typeface="Times New Roman" panose="02020603050405020304" pitchFamily="18" charset="0"/>
              </a:rPr>
              <a:t>Summary</a:t>
            </a:r>
          </a:p>
          <a:p>
            <a:pPr marL="0" marR="0" indent="0">
              <a:spcBef>
                <a:spcPts val="0"/>
              </a:spcBef>
              <a:spcAft>
                <a:spcPts val="0"/>
              </a:spcAft>
              <a:buNone/>
            </a:pPr>
            <a:endParaRPr lang="en-US" dirty="0">
              <a:solidFill>
                <a:schemeClr val="bg1"/>
              </a:solidFill>
              <a:effectLst/>
              <a:ea typeface="Times New Roman" panose="02020603050405020304" pitchFamily="18" charset="0"/>
            </a:endParaRPr>
          </a:p>
          <a:p>
            <a:pPr marL="0" marR="0" indent="0">
              <a:spcBef>
                <a:spcPts val="0"/>
              </a:spcBef>
              <a:spcAft>
                <a:spcPts val="0"/>
              </a:spcAft>
              <a:buNone/>
            </a:pPr>
            <a:r>
              <a:rPr lang="en-US" dirty="0">
                <a:solidFill>
                  <a:schemeClr val="bg1"/>
                </a:solidFill>
                <a:effectLst/>
                <a:ea typeface="Times New Roman" panose="02020603050405020304" pitchFamily="18" charset="0"/>
              </a:rPr>
              <a:t>The Cognex equipment is state-of-the-art.  It includes all that one needs to successfully implement a complete vision inspection station.  The experience on these small units give a very good experience in how to set up and program more sophisticated industrial systems.  Cognex is the leader in vision systems world-wide and knowledge of set-up of their systems is highly desired.  Their labs are encouraged for anyone entering the automation field.</a:t>
            </a:r>
          </a:p>
          <a:p>
            <a:pPr marL="0" marR="0" indent="0">
              <a:lnSpc>
                <a:spcPct val="107000"/>
              </a:lnSpc>
              <a:spcBef>
                <a:spcPts val="0"/>
              </a:spcBef>
              <a:spcAft>
                <a:spcPts val="800"/>
              </a:spcAft>
              <a:buNone/>
            </a:pPr>
            <a:endParaRPr lang="en-US" dirty="0">
              <a:solidFill>
                <a:schemeClr val="bg1"/>
              </a:solidFill>
              <a:effectLst/>
              <a:latin typeface="+mj-lt"/>
              <a:ea typeface="Times New Roman" panose="02020603050405020304" pitchFamily="18" charset="0"/>
            </a:endParaRP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Tree>
    <p:extLst>
      <p:ext uri="{BB962C8B-B14F-4D97-AF65-F5344CB8AC3E}">
        <p14:creationId xmlns:p14="http://schemas.microsoft.com/office/powerpoint/2010/main" val="307477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pic>
        <p:nvPicPr>
          <p:cNvPr id="7" name="Picture 6">
            <a:extLst>
              <a:ext uri="{FF2B5EF4-FFF2-40B4-BE49-F238E27FC236}">
                <a16:creationId xmlns:a16="http://schemas.microsoft.com/office/drawing/2014/main" id="{80852427-8B3D-79D5-9556-65CCFE5A8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86159"/>
            <a:ext cx="7772400" cy="5829300"/>
          </a:xfrm>
          <a:prstGeom prst="rect">
            <a:avLst/>
          </a:prstGeom>
        </p:spPr>
      </p:pic>
    </p:spTree>
    <p:extLst>
      <p:ext uri="{BB962C8B-B14F-4D97-AF65-F5344CB8AC3E}">
        <p14:creationId xmlns:p14="http://schemas.microsoft.com/office/powerpoint/2010/main" val="4036235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87" y="342900"/>
            <a:ext cx="8229600" cy="6134100"/>
          </a:xfrm>
        </p:spPr>
        <p:txBody>
          <a:bodyPr>
            <a:normAutofit fontScale="92500" lnSpcReduction="20000"/>
          </a:bodyPr>
          <a:lstStyle/>
          <a:p>
            <a:pPr marL="0" indent="0">
              <a:buNone/>
            </a:pPr>
            <a:r>
              <a:rPr lang="en-US" sz="4800" dirty="0"/>
              <a:t>		</a:t>
            </a:r>
            <a:r>
              <a:rPr lang="en-US" sz="4800" dirty="0">
                <a:solidFill>
                  <a:schemeClr val="bg1"/>
                </a:solidFill>
              </a:rPr>
              <a:t>Questions????????</a:t>
            </a:r>
          </a:p>
          <a:p>
            <a:pPr marL="0" indent="0">
              <a:buNone/>
            </a:pPr>
            <a:endParaRPr lang="en-US" sz="4800" dirty="0">
              <a:solidFill>
                <a:schemeClr val="bg1"/>
              </a:solidFill>
            </a:endParaRPr>
          </a:p>
          <a:p>
            <a:pPr marL="0" indent="0">
              <a:buNone/>
            </a:pPr>
            <a:r>
              <a:rPr lang="en-US" sz="4800" dirty="0">
                <a:solidFill>
                  <a:schemeClr val="bg1"/>
                </a:solidFill>
              </a:rPr>
              <a:t>Website:</a:t>
            </a:r>
          </a:p>
          <a:p>
            <a:pPr marL="0" indent="0">
              <a:buNone/>
            </a:pPr>
            <a:r>
              <a:rPr lang="en-US" sz="4800" dirty="0">
                <a:solidFill>
                  <a:schemeClr val="bg1"/>
                </a:solidFill>
              </a:rPr>
              <a:t>hybridplc.org</a:t>
            </a:r>
          </a:p>
          <a:p>
            <a:pPr marL="0" indent="0">
              <a:buNone/>
            </a:pPr>
            <a:r>
              <a:rPr lang="en-US" sz="4800" dirty="0" err="1">
                <a:solidFill>
                  <a:schemeClr val="bg1"/>
                </a:solidFill>
              </a:rPr>
              <a:t>Youtube</a:t>
            </a:r>
            <a:r>
              <a:rPr lang="en-US" sz="4800" dirty="0">
                <a:solidFill>
                  <a:schemeClr val="bg1"/>
                </a:solidFill>
              </a:rPr>
              <a:t> channel can be accessed via ‘videos’ at top of website page</a:t>
            </a:r>
          </a:p>
          <a:p>
            <a:pPr marL="0" indent="0">
              <a:buNone/>
            </a:pPr>
            <a:r>
              <a:rPr lang="en-US" sz="4800" dirty="0">
                <a:solidFill>
                  <a:schemeClr val="bg1"/>
                </a:solidFill>
              </a:rPr>
              <a:t>Two texts at website (free):</a:t>
            </a:r>
          </a:p>
          <a:p>
            <a:pPr marL="0" indent="0">
              <a:buNone/>
            </a:pPr>
            <a:r>
              <a:rPr lang="en-US" sz="4800" dirty="0">
                <a:solidFill>
                  <a:schemeClr val="bg1"/>
                </a:solidFill>
              </a:rPr>
              <a:t>	Hybrid Text</a:t>
            </a:r>
          </a:p>
          <a:p>
            <a:pPr marL="0" indent="0">
              <a:buNone/>
            </a:pPr>
            <a:r>
              <a:rPr lang="en-US" sz="4800" dirty="0">
                <a:solidFill>
                  <a:schemeClr val="bg1"/>
                </a:solidFill>
              </a:rPr>
              <a:t>	Hybrid Lab Text</a:t>
            </a:r>
          </a:p>
          <a:p>
            <a:pPr marL="0" indent="0">
              <a:buNone/>
            </a:pPr>
            <a:endParaRPr lang="en-US" sz="4800" dirty="0">
              <a:solidFill>
                <a:schemeClr val="bg1"/>
              </a:solidFill>
            </a:endParaRPr>
          </a:p>
          <a:p>
            <a:pPr marL="0" indent="0">
              <a:buNone/>
            </a:pPr>
            <a:endParaRPr lang="en-US" sz="4800" dirty="0">
              <a:solidFill>
                <a:schemeClr val="bg1"/>
              </a:solidFill>
            </a:endParaRP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Tree>
    <p:extLst>
      <p:ext uri="{BB962C8B-B14F-4D97-AF65-F5344CB8AC3E}">
        <p14:creationId xmlns:p14="http://schemas.microsoft.com/office/powerpoint/2010/main" val="194003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a:solidFill>
                  <a:schemeClr val="bg1"/>
                </a:solidFill>
              </a:rPr>
              <a:t>Introduction</a:t>
            </a: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800100" y="1301161"/>
            <a:ext cx="7543800" cy="3416320"/>
          </a:xfrm>
          <a:prstGeom prst="rect">
            <a:avLst/>
          </a:prstGeom>
          <a:noFill/>
        </p:spPr>
        <p:txBody>
          <a:bodyPr wrap="square" rtlCol="0">
            <a:spAutoFit/>
          </a:bodyPr>
          <a:lstStyle/>
          <a:p>
            <a:r>
              <a:rPr lang="en-US" sz="3600" dirty="0">
                <a:solidFill>
                  <a:schemeClr val="bg1"/>
                </a:solidFill>
              </a:rPr>
              <a:t>A History:</a:t>
            </a:r>
          </a:p>
          <a:p>
            <a:r>
              <a:rPr lang="en-US" sz="3600" dirty="0">
                <a:solidFill>
                  <a:schemeClr val="bg1"/>
                </a:solidFill>
              </a:rPr>
              <a:t>The Purchase</a:t>
            </a:r>
          </a:p>
          <a:p>
            <a:r>
              <a:rPr lang="en-US" sz="3600" dirty="0">
                <a:solidFill>
                  <a:schemeClr val="bg1"/>
                </a:solidFill>
              </a:rPr>
              <a:t>The Set</a:t>
            </a:r>
          </a:p>
          <a:p>
            <a:r>
              <a:rPr lang="en-US" sz="3600" dirty="0">
                <a:solidFill>
                  <a:schemeClr val="bg1"/>
                </a:solidFill>
              </a:rPr>
              <a:t>The First Implementation</a:t>
            </a:r>
          </a:p>
          <a:p>
            <a:r>
              <a:rPr lang="en-US" sz="3600" dirty="0">
                <a:solidFill>
                  <a:schemeClr val="bg1"/>
                </a:solidFill>
              </a:rPr>
              <a:t>The Second Implementation</a:t>
            </a:r>
          </a:p>
          <a:p>
            <a:r>
              <a:rPr lang="en-US" sz="3600" dirty="0">
                <a:solidFill>
                  <a:schemeClr val="bg1"/>
                </a:solidFill>
              </a:rPr>
              <a:t>Going for it</a:t>
            </a:r>
          </a:p>
        </p:txBody>
      </p:sp>
    </p:spTree>
    <p:extLst>
      <p:ext uri="{BB962C8B-B14F-4D97-AF65-F5344CB8AC3E}">
        <p14:creationId xmlns:p14="http://schemas.microsoft.com/office/powerpoint/2010/main" val="102595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a:solidFill>
                  <a:schemeClr val="bg1"/>
                </a:solidFill>
              </a:rPr>
              <a:t>Introduction</a:t>
            </a: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0255D429-3289-21D2-5032-4BF45729E5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00199"/>
            <a:ext cx="7021252" cy="3949046"/>
          </a:xfrm>
          <a:prstGeom prst="rect">
            <a:avLst/>
          </a:prstGeom>
          <a:noFill/>
          <a:ln>
            <a:noFill/>
          </a:ln>
        </p:spPr>
      </p:pic>
    </p:spTree>
    <p:extLst>
      <p:ext uri="{BB962C8B-B14F-4D97-AF65-F5344CB8AC3E}">
        <p14:creationId xmlns:p14="http://schemas.microsoft.com/office/powerpoint/2010/main" val="95973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304799" y="133350"/>
            <a:ext cx="8639175" cy="6689332"/>
          </a:xfrm>
          <a:prstGeom prst="rect">
            <a:avLst/>
          </a:prstGeom>
          <a:noFill/>
        </p:spPr>
        <p:txBody>
          <a:bodyPr wrap="square" rtlCol="0">
            <a:spAutoFit/>
          </a:bodyPr>
          <a:lstStyle/>
          <a:p>
            <a:pPr marL="0" marR="0">
              <a:lnSpc>
                <a:spcPct val="107000"/>
              </a:lnSpc>
              <a:spcBef>
                <a:spcPts val="0"/>
              </a:spcBef>
              <a:spcAft>
                <a:spcPts val="800"/>
              </a:spcAft>
            </a:pPr>
            <a:r>
              <a:rPr lang="en-US" sz="3600" dirty="0">
                <a:solidFill>
                  <a:schemeClr val="bg1"/>
                </a:solidFill>
                <a:effectLst/>
                <a:ea typeface="Times New Roman" panose="02020603050405020304" pitchFamily="18" charset="0"/>
              </a:rPr>
              <a:t>This led the instructor to explore the Cognex system more thoroughly to see if the equipment could be used on a more general basis, not just in special projects.</a:t>
            </a:r>
          </a:p>
          <a:p>
            <a:pPr marL="0" marR="0">
              <a:lnSpc>
                <a:spcPct val="107000"/>
              </a:lnSpc>
              <a:spcBef>
                <a:spcPts val="0"/>
              </a:spcBef>
              <a:spcAft>
                <a:spcPts val="800"/>
              </a:spcAft>
            </a:pPr>
            <a:r>
              <a:rPr lang="en-US" sz="3600" dirty="0">
                <a:solidFill>
                  <a:schemeClr val="bg1"/>
                </a:solidFill>
                <a:effectLst/>
                <a:ea typeface="Times New Roman" panose="02020603050405020304" pitchFamily="18" charset="0"/>
              </a:rPr>
              <a:t>What was found was a great number of helpful videos and labs for two different programming platforms.  EZB (Easy Builder) and SS (Spreadsheet) were the two platforms.  After examining the first videos, it was determined that all effort should concentrate on SS instead of EZB.</a:t>
            </a:r>
          </a:p>
        </p:txBody>
      </p:sp>
    </p:spTree>
    <p:extLst>
      <p:ext uri="{BB962C8B-B14F-4D97-AF65-F5344CB8AC3E}">
        <p14:creationId xmlns:p14="http://schemas.microsoft.com/office/powerpoint/2010/main" val="550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BC275ABE-6B9F-E090-1B16-0E5040344301}"/>
              </a:ext>
            </a:extLst>
          </p:cNvPr>
          <p:cNvSpPr txBox="1"/>
          <p:nvPr/>
        </p:nvSpPr>
        <p:spPr>
          <a:xfrm>
            <a:off x="304800" y="457200"/>
            <a:ext cx="8686800" cy="5078313"/>
          </a:xfrm>
          <a:prstGeom prst="rect">
            <a:avLst/>
          </a:prstGeom>
          <a:noFill/>
        </p:spPr>
        <p:txBody>
          <a:bodyPr wrap="square" rtlCol="0">
            <a:spAutoFit/>
          </a:bodyPr>
          <a:lstStyle/>
          <a:p>
            <a:r>
              <a:rPr lang="en-US" sz="3600" dirty="0">
                <a:solidFill>
                  <a:schemeClr val="bg1"/>
                </a:solidFill>
              </a:rPr>
              <a:t>“</a:t>
            </a:r>
            <a:r>
              <a:rPr lang="en-US" sz="3600" b="1" dirty="0">
                <a:solidFill>
                  <a:schemeClr val="bg1"/>
                </a:solidFill>
              </a:rPr>
              <a:t>In-Sight Spreadsheets Standard </a:t>
            </a:r>
            <a:r>
              <a:rPr lang="en-US" sz="3600" dirty="0">
                <a:solidFill>
                  <a:schemeClr val="bg1"/>
                </a:solidFill>
              </a:rPr>
              <a:t>(TRN-IS-CGNX-STD) gives new or potential In-Sight users a 2 day overview of the hardware and software used by In-Sight vision systems. With the focus on getting the most from the In-Sight Explorer Spreadsheets interface, users learn how to walk through the process of setting up a vision application using spreadsheet programming best practices.</a:t>
            </a:r>
            <a:endParaRPr lang="en-US" sz="3200" dirty="0">
              <a:solidFill>
                <a:schemeClr val="bg1"/>
              </a:solidFill>
            </a:endParaRPr>
          </a:p>
        </p:txBody>
      </p:sp>
    </p:spTree>
    <p:extLst>
      <p:ext uri="{BB962C8B-B14F-4D97-AF65-F5344CB8AC3E}">
        <p14:creationId xmlns:p14="http://schemas.microsoft.com/office/powerpoint/2010/main" val="339052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544" y="448262"/>
            <a:ext cx="8229600" cy="5876338"/>
          </a:xfrm>
        </p:spPr>
        <p:txBody>
          <a:bodyPr>
            <a:noAutofit/>
          </a:bodyPr>
          <a:lstStyle/>
          <a:p>
            <a:pPr marL="0" marR="0" algn="l">
              <a:spcBef>
                <a:spcPts val="0"/>
              </a:spcBef>
              <a:spcAft>
                <a:spcPts val="0"/>
              </a:spcAft>
            </a:pPr>
            <a:r>
              <a:rPr lang="en-US" sz="2800" dirty="0">
                <a:solidFill>
                  <a:srgbClr val="000000"/>
                </a:solidFill>
                <a:effectLst/>
                <a:latin typeface="+mn-lt"/>
                <a:ea typeface="Calibri" panose="020F0502020204030204" pitchFamily="34" charset="0"/>
              </a:rPr>
              <a:t>Expected Outcomes:</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 </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At the end of this course, participants will be able to:</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 </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–Identify In-Sight hardware and software interface components</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–Demonstrate skillful use of the:</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 </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•Spreadsheet interface</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•Tools to solve vision inspections</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•Communication options of the system</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 </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–Build starter operator interfaces</a:t>
            </a:r>
            <a:br>
              <a:rPr lang="en-US" sz="2800" dirty="0">
                <a:solidFill>
                  <a:srgbClr val="000000"/>
                </a:solidFill>
                <a:effectLst/>
                <a:latin typeface="+mn-lt"/>
                <a:ea typeface="Calibri" panose="020F0502020204030204" pitchFamily="34" charset="0"/>
              </a:rPr>
            </a:br>
            <a:r>
              <a:rPr lang="en-US" sz="2800" dirty="0">
                <a:solidFill>
                  <a:srgbClr val="000000"/>
                </a:solidFill>
                <a:effectLst/>
                <a:latin typeface="+mn-lt"/>
                <a:ea typeface="Calibri" panose="020F0502020204030204" pitchFamily="34" charset="0"/>
              </a:rPr>
              <a:t>–Explain the fundamentals of Lighting and Optics”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7744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200024" y="133350"/>
            <a:ext cx="8943975" cy="6186309"/>
          </a:xfrm>
          <a:prstGeom prst="rect">
            <a:avLst/>
          </a:prstGeom>
          <a:noFill/>
        </p:spPr>
        <p:txBody>
          <a:bodyPr wrap="square" rtlCol="0">
            <a:spAutoFit/>
          </a:bodyPr>
          <a:lstStyle/>
          <a:p>
            <a:r>
              <a:rPr lang="en-US" sz="3600" dirty="0">
                <a:solidFill>
                  <a:schemeClr val="bg1"/>
                </a:solidFill>
              </a:rPr>
              <a:t>Videos accompanied the chapters were able to give a good understanding of the software and hardware.  The software can be run in the emulate mode but with a student body mostly of hands-on students, the actual cameras furnished the incentive to use the actual versus simulated system software.  There was no substitution for actually finding the part under the camera and honing in on the view being sought.  The Cognex system relies on actual parts or pictures of parts.</a:t>
            </a:r>
          </a:p>
        </p:txBody>
      </p:sp>
    </p:spTree>
    <p:extLst>
      <p:ext uri="{BB962C8B-B14F-4D97-AF65-F5344CB8AC3E}">
        <p14:creationId xmlns:p14="http://schemas.microsoft.com/office/powerpoint/2010/main" val="119699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solidFill>
                  <a:schemeClr val="bg1"/>
                </a:solidFill>
                <a:effectLst/>
                <a:latin typeface="+mn-lt"/>
                <a:ea typeface="Times New Roman" panose="02020603050405020304" pitchFamily="18" charset="0"/>
              </a:rPr>
              <a:t>Additions by Instructor</a:t>
            </a:r>
            <a:endParaRPr lang="en-US" dirty="0">
              <a:solidFill>
                <a:schemeClr val="bg1"/>
              </a:solidFill>
              <a:latin typeface="+mn-lt"/>
            </a:endParaRPr>
          </a:p>
        </p:txBody>
      </p:sp>
      <p:pic>
        <p:nvPicPr>
          <p:cNvPr id="4" name="Picture 3"/>
          <p:cNvPicPr>
            <a:picLocks noChangeAspect="1" noChangeArrowheads="1"/>
          </p:cNvPicPr>
          <p:nvPr/>
        </p:nvPicPr>
        <p:blipFill>
          <a:blip r:embed="rId3" cstate="print"/>
          <a:srcRect/>
          <a:stretch>
            <a:fillRect/>
          </a:stretch>
        </p:blipFill>
        <p:spPr bwMode="auto">
          <a:xfrm>
            <a:off x="8077200" y="5755037"/>
            <a:ext cx="866775" cy="96961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914400" y="1600199"/>
            <a:ext cx="7315200" cy="3477875"/>
          </a:xfrm>
          <a:prstGeom prst="rect">
            <a:avLst/>
          </a:prstGeom>
          <a:noFill/>
        </p:spPr>
        <p:txBody>
          <a:bodyPr wrap="square" rtlCol="0">
            <a:spAutoFit/>
          </a:bodyPr>
          <a:lstStyle/>
          <a:p>
            <a:r>
              <a:rPr lang="en-US" sz="4400" dirty="0">
                <a:solidFill>
                  <a:schemeClr val="bg1"/>
                </a:solidFill>
              </a:rPr>
              <a:t>Mounting</a:t>
            </a:r>
          </a:p>
          <a:p>
            <a:r>
              <a:rPr lang="en-US" sz="4400" dirty="0">
                <a:solidFill>
                  <a:schemeClr val="bg1"/>
                </a:solidFill>
              </a:rPr>
              <a:t>Inspection Parts</a:t>
            </a:r>
          </a:p>
          <a:p>
            <a:r>
              <a:rPr lang="en-US" sz="4400" dirty="0">
                <a:solidFill>
                  <a:schemeClr val="bg1"/>
                </a:solidFill>
              </a:rPr>
              <a:t>Ethernet Connection</a:t>
            </a:r>
          </a:p>
          <a:p>
            <a:r>
              <a:rPr lang="en-US" sz="4400" dirty="0">
                <a:solidFill>
                  <a:schemeClr val="bg1"/>
                </a:solidFill>
              </a:rPr>
              <a:t>Power Supply</a:t>
            </a:r>
          </a:p>
          <a:p>
            <a:r>
              <a:rPr lang="en-US" sz="4400" dirty="0">
                <a:solidFill>
                  <a:schemeClr val="bg1"/>
                </a:solidFill>
              </a:rPr>
              <a:t>Shorter cables</a:t>
            </a:r>
          </a:p>
        </p:txBody>
      </p:sp>
    </p:spTree>
    <p:extLst>
      <p:ext uri="{BB962C8B-B14F-4D97-AF65-F5344CB8AC3E}">
        <p14:creationId xmlns:p14="http://schemas.microsoft.com/office/powerpoint/2010/main" val="228415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1180</TotalTime>
  <Words>598</Words>
  <Application>Microsoft Office PowerPoint</Application>
  <PresentationFormat>On-screen Show (4:3)</PresentationFormat>
  <Paragraphs>44</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Wm Ted Evans, PhD, PE</vt:lpstr>
      <vt:lpstr>Abstract</vt:lpstr>
      <vt:lpstr>Introduction</vt:lpstr>
      <vt:lpstr>Introduction</vt:lpstr>
      <vt:lpstr>PowerPoint Presentation</vt:lpstr>
      <vt:lpstr>PowerPoint Presentation</vt:lpstr>
      <vt:lpstr>Expected Outcomes:   At the end of this course, participants will be able to:   –Identify In-Sight hardware and software interface components –Demonstrate skillful use of the:   •Spreadsheet interface •Tools to solve vision inspections •Communication options of the system   –Build starter operator interfaces –Explain the fundamentals of Lighting and Optics”</vt:lpstr>
      <vt:lpstr>PowerPoint Presentation</vt:lpstr>
      <vt:lpstr>Additions by Instructor</vt:lpstr>
      <vt:lpstr>Gains in First Try: Two courses: EET 4450 and EECS 4220 30/31 ET Students Successful 41/48 EECS Students (voluntary) Enthusiasm was palpable</vt:lpstr>
      <vt:lpstr>The Basic Camera - 7802</vt:lpstr>
      <vt:lpstr>The Mount</vt:lpstr>
      <vt:lpstr>What It Can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Toledo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dc:title>
  <dc:creator>wevans</dc:creator>
  <cp:lastModifiedBy>william evans</cp:lastModifiedBy>
  <cp:revision>135</cp:revision>
  <dcterms:created xsi:type="dcterms:W3CDTF">2010-02-18T19:36:43Z</dcterms:created>
  <dcterms:modified xsi:type="dcterms:W3CDTF">2023-03-23T00:43:03Z</dcterms:modified>
</cp:coreProperties>
</file>