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77" r:id="rId3"/>
    <p:sldId id="305" r:id="rId4"/>
    <p:sldId id="321" r:id="rId5"/>
    <p:sldId id="322" r:id="rId6"/>
    <p:sldId id="323" r:id="rId7"/>
    <p:sldId id="324" r:id="rId8"/>
    <p:sldId id="325" r:id="rId9"/>
    <p:sldId id="326" r:id="rId10"/>
    <p:sldId id="338" r:id="rId11"/>
    <p:sldId id="327" r:id="rId12"/>
    <p:sldId id="329" r:id="rId13"/>
    <p:sldId id="330" r:id="rId14"/>
    <p:sldId id="331" r:id="rId15"/>
    <p:sldId id="333" r:id="rId16"/>
    <p:sldId id="339" r:id="rId17"/>
    <p:sldId id="334" r:id="rId18"/>
    <p:sldId id="335" r:id="rId19"/>
    <p:sldId id="336" r:id="rId20"/>
    <p:sldId id="340" r:id="rId21"/>
    <p:sldId id="342" r:id="rId22"/>
    <p:sldId id="343" r:id="rId23"/>
    <p:sldId id="30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 initials="w" lastIdx="1" clrIdx="0">
    <p:extLst>
      <p:ext uri="{19B8F6BF-5375-455C-9EA6-DF929625EA0E}">
        <p15:presenceInfo xmlns:p15="http://schemas.microsoft.com/office/powerpoint/2012/main" userId="will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1" autoAdjust="0"/>
    <p:restoredTop sz="94604" autoAdjust="0"/>
  </p:normalViewPr>
  <p:slideViewPr>
    <p:cSldViewPr>
      <p:cViewPr varScale="1">
        <p:scale>
          <a:sx n="31" d="100"/>
          <a:sy n="31" d="100"/>
        </p:scale>
        <p:origin x="1422" y="212"/>
      </p:cViewPr>
      <p:guideLst>
        <p:guide orient="horz" pos="2160"/>
        <p:guide pos="2880"/>
      </p:guideLst>
    </p:cSldViewPr>
  </p:slideViewPr>
  <p:outlineViewPr>
    <p:cViewPr>
      <p:scale>
        <a:sx n="33" d="100"/>
        <a:sy n="33" d="100"/>
      </p:scale>
      <p:origin x="0" y="97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95D3FE-7777-47EB-B0A4-EE68B6088CF5}" type="datetimeFigureOut">
              <a:rPr lang="en-US" smtClean="0"/>
              <a:pPr/>
              <a:t>3/22/2023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B5CFB45-E20E-41BC-9773-106A1FE1C159}" type="slidenum">
              <a:rPr lang="en-US" smtClean="0"/>
              <a:pPr/>
              <a:t>‹#›</a:t>
            </a:fld>
            <a:endParaRPr lang="en-US"/>
          </a:p>
        </p:txBody>
      </p:sp>
    </p:spTree>
    <p:extLst>
      <p:ext uri="{BB962C8B-B14F-4D97-AF65-F5344CB8AC3E}">
        <p14:creationId xmlns:p14="http://schemas.microsoft.com/office/powerpoint/2010/main" val="2698963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DAC27C-4928-4744-92E7-4F9A38222E0A}" type="datetimeFigureOut">
              <a:rPr lang="en-US" smtClean="0"/>
              <a:pPr/>
              <a:t>3/22/2023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D31124-B954-4B92-B0CA-AE8EE3714456}" type="slidenum">
              <a:rPr lang="en-US" smtClean="0"/>
              <a:pPr/>
              <a:t>‹#›</a:t>
            </a:fld>
            <a:endParaRPr lang="en-US"/>
          </a:p>
        </p:txBody>
      </p:sp>
    </p:spTree>
    <p:extLst>
      <p:ext uri="{BB962C8B-B14F-4D97-AF65-F5344CB8AC3E}">
        <p14:creationId xmlns:p14="http://schemas.microsoft.com/office/powerpoint/2010/main" val="316613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0481C9-2BCD-4AF3-95DF-FA5C62C149EC}"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481C9-2BCD-4AF3-95DF-FA5C62C149EC}"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481C9-2BCD-4AF3-95DF-FA5C62C149EC}"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481C9-2BCD-4AF3-95DF-FA5C62C149EC}"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481C9-2BCD-4AF3-95DF-FA5C62C149EC}"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481C9-2BCD-4AF3-95DF-FA5C62C149EC}"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481C9-2BCD-4AF3-95DF-FA5C62C149EC}" type="datetimeFigureOut">
              <a:rPr lang="en-US" smtClean="0"/>
              <a:pPr/>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481C9-2BCD-4AF3-95DF-FA5C62C149EC}" type="datetimeFigureOut">
              <a:rPr lang="en-US" smtClean="0"/>
              <a:pPr/>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81C9-2BCD-4AF3-95DF-FA5C62C149EC}" type="datetimeFigureOut">
              <a:rPr lang="en-US" smtClean="0"/>
              <a:pPr/>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481C9-2BCD-4AF3-95DF-FA5C62C149EC}"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481C9-2BCD-4AF3-95DF-FA5C62C149EC}"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E109B-238A-445F-A092-59973D2E0D4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81C9-2BCD-4AF3-95DF-FA5C62C149EC}" type="datetimeFigureOut">
              <a:rPr lang="en-US" smtClean="0"/>
              <a:pPr/>
              <a:t>3/22/2023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E109B-238A-445F-A092-59973D2E0D4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24400"/>
            <a:ext cx="7772400" cy="1066800"/>
          </a:xfrm>
        </p:spPr>
        <p:txBody>
          <a:bodyPr>
            <a:normAutofit/>
          </a:bodyPr>
          <a:lstStyle/>
          <a:p>
            <a:r>
              <a:rPr lang="en-US" sz="3600" b="1" dirty="0">
                <a:solidFill>
                  <a:schemeClr val="bg1"/>
                </a:solidFill>
              </a:rPr>
              <a:t>Wm Ted Evans, PhD, PE</a:t>
            </a:r>
          </a:p>
        </p:txBody>
      </p:sp>
      <p:sp>
        <p:nvSpPr>
          <p:cNvPr id="3" name="Subtitle 2"/>
          <p:cNvSpPr>
            <a:spLocks noGrp="1"/>
          </p:cNvSpPr>
          <p:nvPr>
            <p:ph type="subTitle" idx="1"/>
          </p:nvPr>
        </p:nvSpPr>
        <p:spPr>
          <a:xfrm>
            <a:off x="1295400" y="3211018"/>
            <a:ext cx="6400800" cy="1219200"/>
          </a:xfrm>
          <a:blipFill>
            <a:blip r:embed="rId2"/>
            <a:tile tx="0" ty="0" sx="100000" sy="100000" flip="none" algn="tl"/>
          </a:blipFill>
        </p:spPr>
        <p:txBody>
          <a:bodyPr>
            <a:normAutofit/>
          </a:bodyPr>
          <a:lstStyle/>
          <a:p>
            <a:pPr marL="0" marR="0" algn="ctr">
              <a:spcBef>
                <a:spcPts val="0"/>
              </a:spcBef>
              <a:spcAft>
                <a:spcPts val="0"/>
              </a:spcAft>
            </a:pPr>
            <a:r>
              <a:rPr lang="en-US" sz="3600" b="1" kern="0" dirty="0">
                <a:solidFill>
                  <a:schemeClr val="bg1"/>
                </a:solidFill>
                <a:effectLst/>
                <a:ea typeface="Times New Roman" panose="02020603050405020304" pitchFamily="18" charset="0"/>
              </a:rPr>
              <a:t>New Labs for Control Courses DC Motor Control</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Title 1"/>
          <p:cNvSpPr txBox="1">
            <a:spLocks/>
          </p:cNvSpPr>
          <p:nvPr/>
        </p:nvSpPr>
        <p:spPr>
          <a:xfrm>
            <a:off x="533400" y="707037"/>
            <a:ext cx="8077200" cy="2209800"/>
          </a:xfrm>
          <a:prstGeom prst="rect">
            <a:avLst/>
          </a:prstGeom>
        </p:spPr>
        <p:txBody>
          <a:bodyPr vert="horz" lIns="91440" tIns="45720" rIns="91440" bIns="45720" rtlCol="0" anchor="ctr">
            <a:normAutofit fontScale="77500" lnSpcReduction="20000"/>
          </a:bodyPr>
          <a:lstStyle/>
          <a:p>
            <a:pPr algn="ctr">
              <a:spcBef>
                <a:spcPct val="0"/>
              </a:spcBef>
              <a:defRPr/>
            </a:pPr>
            <a:r>
              <a:rPr lang="en-US" sz="4200" b="1" dirty="0">
                <a:solidFill>
                  <a:schemeClr val="bg1"/>
                </a:solidFill>
              </a:rPr>
              <a:t>2021 American Society for Engineering Education</a:t>
            </a:r>
          </a:p>
          <a:p>
            <a:pPr algn="ctr">
              <a:spcBef>
                <a:spcPct val="0"/>
              </a:spcBef>
              <a:defRPr/>
            </a:pPr>
            <a:r>
              <a:rPr lang="en-US" sz="4200" b="1" dirty="0">
                <a:solidFill>
                  <a:schemeClr val="bg1"/>
                </a:solidFill>
              </a:rPr>
              <a:t> North Central Section Spring Conference</a:t>
            </a:r>
          </a:p>
          <a:p>
            <a:pPr algn="ctr">
              <a:spcBef>
                <a:spcPct val="0"/>
              </a:spcBef>
              <a:defRPr/>
            </a:pPr>
            <a:r>
              <a:rPr lang="en-US" sz="4200" b="1" dirty="0">
                <a:solidFill>
                  <a:schemeClr val="bg1"/>
                </a:solidFill>
              </a:rPr>
              <a:t>West Virginia University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chemeClr val="bg1"/>
                </a:solidFill>
                <a:effectLst/>
                <a:uLnTx/>
                <a:uFillTx/>
                <a:ea typeface="+mj-ea"/>
                <a:cs typeface="+mj-cs"/>
              </a:rPr>
              <a:t>March 25</a:t>
            </a:r>
            <a:r>
              <a:rPr kumimoji="0" lang="en-US" sz="4200" b="1" i="0" u="none" strike="noStrike" kern="1200" cap="none" spc="0" normalizeH="0" noProof="0" dirty="0">
                <a:ln>
                  <a:noFill/>
                </a:ln>
                <a:solidFill>
                  <a:schemeClr val="bg1"/>
                </a:solidFill>
                <a:effectLst/>
                <a:uLnTx/>
                <a:uFillTx/>
                <a:ea typeface="+mj-ea"/>
                <a:cs typeface="+mj-cs"/>
              </a:rPr>
              <a:t>, 2023</a:t>
            </a:r>
          </a:p>
          <a:p>
            <a:pPr lvl="0" algn="ctr">
              <a:spcBef>
                <a:spcPct val="0"/>
              </a:spcBef>
              <a:defRPr/>
            </a:pPr>
            <a:endParaRPr kumimoji="0" lang="en-US" sz="3000" b="0" i="0" u="none" strike="noStrike" kern="1200" cap="none" spc="0" normalizeH="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5400" dirty="0">
                <a:solidFill>
                  <a:schemeClr val="bg1"/>
                </a:solidFill>
              </a:rPr>
              <a:t>S7-1215 PLC</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5FDD685-005B-36E9-ED60-C6B5EAE9609C}"/>
              </a:ext>
            </a:extLst>
          </p:cNvPr>
          <p:cNvPicPr>
            <a:picLocks noChangeAspect="1"/>
          </p:cNvPicPr>
          <p:nvPr/>
        </p:nvPicPr>
        <p:blipFill>
          <a:blip r:embed="rId4"/>
          <a:stretch>
            <a:fillRect/>
          </a:stretch>
        </p:blipFill>
        <p:spPr>
          <a:xfrm>
            <a:off x="1219200" y="1420402"/>
            <a:ext cx="6417907" cy="4218398"/>
          </a:xfrm>
          <a:prstGeom prst="rect">
            <a:avLst/>
          </a:prstGeom>
        </p:spPr>
      </p:pic>
    </p:spTree>
    <p:extLst>
      <p:ext uri="{BB962C8B-B14F-4D97-AF65-F5344CB8AC3E}">
        <p14:creationId xmlns:p14="http://schemas.microsoft.com/office/powerpoint/2010/main" val="68614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799"/>
          </a:xfrm>
        </p:spPr>
        <p:txBody>
          <a:bodyPr>
            <a:normAutofit fontScale="90000"/>
          </a:bodyPr>
          <a:lstStyle/>
          <a:p>
            <a:r>
              <a:rPr lang="en-US" sz="5400" dirty="0">
                <a:solidFill>
                  <a:schemeClr val="bg1"/>
                </a:solidFill>
              </a:rPr>
              <a:t>PWM Output</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ADF21BB-9EC7-A212-A65C-0AD59937719E}"/>
              </a:ext>
            </a:extLst>
          </p:cNvPr>
          <p:cNvPicPr>
            <a:picLocks noChangeAspect="1"/>
          </p:cNvPicPr>
          <p:nvPr/>
        </p:nvPicPr>
        <p:blipFill>
          <a:blip r:embed="rId4"/>
          <a:stretch>
            <a:fillRect/>
          </a:stretch>
        </p:blipFill>
        <p:spPr>
          <a:xfrm>
            <a:off x="711749" y="1090244"/>
            <a:ext cx="7213052" cy="2615551"/>
          </a:xfrm>
          <a:prstGeom prst="rect">
            <a:avLst/>
          </a:prstGeom>
        </p:spPr>
      </p:pic>
      <p:pic>
        <p:nvPicPr>
          <p:cNvPr id="6" name="Picture 5">
            <a:extLst>
              <a:ext uri="{FF2B5EF4-FFF2-40B4-BE49-F238E27FC236}">
                <a16:creationId xmlns:a16="http://schemas.microsoft.com/office/drawing/2014/main" id="{246F445A-1EED-C244-DA0A-60CA22BF388E}"/>
              </a:ext>
            </a:extLst>
          </p:cNvPr>
          <p:cNvPicPr>
            <a:picLocks noChangeAspect="1"/>
          </p:cNvPicPr>
          <p:nvPr/>
        </p:nvPicPr>
        <p:blipFill>
          <a:blip r:embed="rId5"/>
          <a:stretch>
            <a:fillRect/>
          </a:stretch>
        </p:blipFill>
        <p:spPr>
          <a:xfrm>
            <a:off x="759106" y="3760413"/>
            <a:ext cx="7074985" cy="2543311"/>
          </a:xfrm>
          <a:prstGeom prst="rect">
            <a:avLst/>
          </a:prstGeom>
        </p:spPr>
      </p:pic>
    </p:spTree>
    <p:extLst>
      <p:ext uri="{BB962C8B-B14F-4D97-AF65-F5344CB8AC3E}">
        <p14:creationId xmlns:p14="http://schemas.microsoft.com/office/powerpoint/2010/main" val="1810819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599"/>
            <a:ext cx="8915400" cy="6496049"/>
          </a:xfrm>
        </p:spPr>
        <p:txBody>
          <a:bodyPr>
            <a:noAutofit/>
          </a:bodyPr>
          <a:lstStyle/>
          <a:p>
            <a:pPr marL="0" marR="0" algn="l">
              <a:spcBef>
                <a:spcPts val="0"/>
              </a:spcBef>
              <a:spcAft>
                <a:spcPts val="0"/>
              </a:spcAft>
            </a:pPr>
            <a:r>
              <a:rPr lang="en-US" sz="3200" dirty="0">
                <a:solidFill>
                  <a:schemeClr val="bg1"/>
                </a:solidFill>
                <a:effectLst/>
                <a:latin typeface="+mn-lt"/>
                <a:ea typeface="Times New Roman" panose="02020603050405020304" pitchFamily="18" charset="0"/>
              </a:rPr>
              <a:t>The program is in a cyclic interrupt program that is executed each 100 </a:t>
            </a:r>
            <a:r>
              <a:rPr lang="en-US" sz="3200" dirty="0" err="1">
                <a:solidFill>
                  <a:schemeClr val="bg1"/>
                </a:solidFill>
                <a:effectLst/>
                <a:latin typeface="+mn-lt"/>
                <a:ea typeface="Times New Roman" panose="02020603050405020304" pitchFamily="18" charset="0"/>
              </a:rPr>
              <a:t>ms.</a:t>
            </a:r>
            <a:r>
              <a:rPr lang="en-US" sz="3200" dirty="0">
                <a:solidFill>
                  <a:schemeClr val="bg1"/>
                </a:solidFill>
                <a:effectLst/>
                <a:latin typeface="+mn-lt"/>
                <a:ea typeface="Times New Roman" panose="02020603050405020304" pitchFamily="18" charset="0"/>
              </a:rPr>
              <a:t>  It consists of a rung to get the input count for the last 100 msec followed by the PID block and finally the output to the PWM block.  </a:t>
            </a:r>
            <a:br>
              <a:rPr lang="en-US" sz="3200" dirty="0">
                <a:solidFill>
                  <a:schemeClr val="bg1"/>
                </a:solidFill>
                <a:effectLst/>
                <a:latin typeface="+mn-lt"/>
                <a:ea typeface="Times New Roman" panose="02020603050405020304" pitchFamily="18" charset="0"/>
              </a:rPr>
            </a:br>
            <a:r>
              <a:rPr lang="en-US" sz="3200" dirty="0">
                <a:solidFill>
                  <a:schemeClr val="bg1"/>
                </a:solidFill>
                <a:effectLst/>
                <a:latin typeface="+mn-lt"/>
                <a:ea typeface="Times New Roman" panose="02020603050405020304" pitchFamily="18" charset="0"/>
              </a:rPr>
              <a:t> </a:t>
            </a:r>
            <a:br>
              <a:rPr lang="en-US" sz="3200" dirty="0">
                <a:solidFill>
                  <a:schemeClr val="bg1"/>
                </a:solidFill>
                <a:effectLst/>
                <a:latin typeface="+mn-lt"/>
                <a:ea typeface="Times New Roman" panose="02020603050405020304" pitchFamily="18" charset="0"/>
              </a:rPr>
            </a:br>
            <a:r>
              <a:rPr lang="en-US" sz="3200" dirty="0">
                <a:solidFill>
                  <a:schemeClr val="bg1"/>
                </a:solidFill>
                <a:effectLst/>
                <a:latin typeface="+mn-lt"/>
                <a:ea typeface="Times New Roman" panose="02020603050405020304" pitchFamily="18" charset="0"/>
              </a:rPr>
              <a:t>The choice of 100 </a:t>
            </a:r>
            <a:r>
              <a:rPr lang="en-US" sz="3200" dirty="0" err="1">
                <a:solidFill>
                  <a:schemeClr val="bg1"/>
                </a:solidFill>
                <a:effectLst/>
                <a:latin typeface="+mn-lt"/>
                <a:ea typeface="Times New Roman" panose="02020603050405020304" pitchFamily="18" charset="0"/>
              </a:rPr>
              <a:t>ms</a:t>
            </a:r>
            <a:r>
              <a:rPr lang="en-US" sz="3200" dirty="0">
                <a:solidFill>
                  <a:schemeClr val="bg1"/>
                </a:solidFill>
                <a:effectLst/>
                <a:latin typeface="+mn-lt"/>
                <a:ea typeface="Times New Roman" panose="02020603050405020304" pitchFamily="18" charset="0"/>
              </a:rPr>
              <a:t> is chosen due to the observation that with 11 pulses per revolution of the motor, we only receive about 125 pulses in 100 </a:t>
            </a:r>
            <a:r>
              <a:rPr lang="en-US" sz="3200" dirty="0" err="1">
                <a:solidFill>
                  <a:schemeClr val="bg1"/>
                </a:solidFill>
                <a:effectLst/>
                <a:latin typeface="+mn-lt"/>
                <a:ea typeface="Times New Roman" panose="02020603050405020304" pitchFamily="18" charset="0"/>
              </a:rPr>
              <a:t>ms.</a:t>
            </a:r>
            <a:r>
              <a:rPr lang="en-US" sz="3200" dirty="0">
                <a:solidFill>
                  <a:schemeClr val="bg1"/>
                </a:solidFill>
                <a:effectLst/>
                <a:latin typeface="+mn-lt"/>
                <a:ea typeface="Times New Roman" panose="02020603050405020304" pitchFamily="18" charset="0"/>
              </a:rPr>
              <a:t>  If we were to choose 10 </a:t>
            </a:r>
            <a:r>
              <a:rPr lang="en-US" sz="3200" dirty="0" err="1">
                <a:solidFill>
                  <a:schemeClr val="bg1"/>
                </a:solidFill>
                <a:effectLst/>
                <a:latin typeface="+mn-lt"/>
                <a:ea typeface="Times New Roman" panose="02020603050405020304" pitchFamily="18" charset="0"/>
              </a:rPr>
              <a:t>ms</a:t>
            </a:r>
            <a:r>
              <a:rPr lang="en-US" sz="3200" dirty="0">
                <a:solidFill>
                  <a:schemeClr val="bg1"/>
                </a:solidFill>
                <a:effectLst/>
                <a:latin typeface="+mn-lt"/>
                <a:ea typeface="Times New Roman" panose="02020603050405020304" pitchFamily="18" charset="0"/>
              </a:rPr>
              <a:t> as our cycle time, we would only expect 12 pulses per scan at full speed.  We need more accuracy than 1/12. </a:t>
            </a:r>
            <a:endParaRPr lang="en-US" sz="3200" dirty="0">
              <a:solidFill>
                <a:schemeClr val="bg1"/>
              </a:solidFill>
              <a:latin typeface="+mn-lt"/>
            </a:endParaRPr>
          </a:p>
        </p:txBody>
      </p:sp>
      <p:pic>
        <p:nvPicPr>
          <p:cNvPr id="4" name="Picture 3"/>
          <p:cNvPicPr>
            <a:picLocks noChangeAspect="1" noChangeArrowheads="1"/>
          </p:cNvPicPr>
          <p:nvPr/>
        </p:nvPicPr>
        <p:blipFill>
          <a:blip r:embed="rId3" cstate="print"/>
          <a:srcRect/>
          <a:stretch>
            <a:fillRect/>
          </a:stretch>
        </p:blipFill>
        <p:spPr bwMode="auto">
          <a:xfrm>
            <a:off x="8124825" y="588838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63893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5400" dirty="0">
                <a:solidFill>
                  <a:schemeClr val="bg1"/>
                </a:solidFill>
              </a:rPr>
              <a:t>Capture of the Encoder Pulse</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005F677-0513-1383-2675-FC2E50225B67}"/>
              </a:ext>
            </a:extLst>
          </p:cNvPr>
          <p:cNvPicPr>
            <a:picLocks noChangeAspect="1"/>
          </p:cNvPicPr>
          <p:nvPr/>
        </p:nvPicPr>
        <p:blipFill>
          <a:blip r:embed="rId4"/>
          <a:stretch>
            <a:fillRect/>
          </a:stretch>
        </p:blipFill>
        <p:spPr>
          <a:xfrm>
            <a:off x="738437" y="1981200"/>
            <a:ext cx="8178996" cy="2012877"/>
          </a:xfrm>
          <a:prstGeom prst="rect">
            <a:avLst/>
          </a:prstGeom>
        </p:spPr>
      </p:pic>
    </p:spTree>
    <p:extLst>
      <p:ext uri="{BB962C8B-B14F-4D97-AF65-F5344CB8AC3E}">
        <p14:creationId xmlns:p14="http://schemas.microsoft.com/office/powerpoint/2010/main" val="4031556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89F7C1E-C9A4-1B32-325D-39E550715215}"/>
              </a:ext>
            </a:extLst>
          </p:cNvPr>
          <p:cNvPicPr>
            <a:picLocks noChangeAspect="1"/>
          </p:cNvPicPr>
          <p:nvPr/>
        </p:nvPicPr>
        <p:blipFill>
          <a:blip r:embed="rId4"/>
          <a:stretch>
            <a:fillRect/>
          </a:stretch>
        </p:blipFill>
        <p:spPr>
          <a:xfrm>
            <a:off x="1600200" y="152400"/>
            <a:ext cx="4738012" cy="6572249"/>
          </a:xfrm>
          <a:prstGeom prst="rect">
            <a:avLst/>
          </a:prstGeom>
        </p:spPr>
      </p:pic>
    </p:spTree>
    <p:extLst>
      <p:ext uri="{BB962C8B-B14F-4D97-AF65-F5344CB8AC3E}">
        <p14:creationId xmlns:p14="http://schemas.microsoft.com/office/powerpoint/2010/main" val="1164194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5400" dirty="0">
                <a:solidFill>
                  <a:schemeClr val="bg1"/>
                </a:solidFill>
              </a:rPr>
              <a:t>Scale of Output Pulse</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692D605-3D00-C5EF-A1F6-43E893DFE106}"/>
              </a:ext>
            </a:extLst>
          </p:cNvPr>
          <p:cNvPicPr>
            <a:picLocks noChangeAspect="1"/>
          </p:cNvPicPr>
          <p:nvPr/>
        </p:nvPicPr>
        <p:blipFill>
          <a:blip r:embed="rId4"/>
          <a:stretch>
            <a:fillRect/>
          </a:stretch>
        </p:blipFill>
        <p:spPr>
          <a:xfrm>
            <a:off x="1828800" y="1957180"/>
            <a:ext cx="5299608" cy="2843419"/>
          </a:xfrm>
          <a:prstGeom prst="rect">
            <a:avLst/>
          </a:prstGeom>
        </p:spPr>
      </p:pic>
    </p:spTree>
    <p:extLst>
      <p:ext uri="{BB962C8B-B14F-4D97-AF65-F5344CB8AC3E}">
        <p14:creationId xmlns:p14="http://schemas.microsoft.com/office/powerpoint/2010/main" val="804479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5400" dirty="0">
                <a:solidFill>
                  <a:schemeClr val="bg1"/>
                </a:solidFill>
              </a:rPr>
              <a:t>Autotuning the Speed Loop</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CDE5293-3BB7-4661-3318-F0034E6DFF21}"/>
              </a:ext>
            </a:extLst>
          </p:cNvPr>
          <p:cNvPicPr>
            <a:picLocks noChangeAspect="1"/>
          </p:cNvPicPr>
          <p:nvPr/>
        </p:nvPicPr>
        <p:blipFill>
          <a:blip r:embed="rId4"/>
          <a:stretch>
            <a:fillRect/>
          </a:stretch>
        </p:blipFill>
        <p:spPr>
          <a:xfrm>
            <a:off x="1295400" y="1394483"/>
            <a:ext cx="6590054" cy="4091917"/>
          </a:xfrm>
          <a:prstGeom prst="rect">
            <a:avLst/>
          </a:prstGeom>
        </p:spPr>
      </p:pic>
    </p:spTree>
    <p:extLst>
      <p:ext uri="{BB962C8B-B14F-4D97-AF65-F5344CB8AC3E}">
        <p14:creationId xmlns:p14="http://schemas.microsoft.com/office/powerpoint/2010/main" val="3432592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69613"/>
          </a:xfrm>
        </p:spPr>
        <p:txBody>
          <a:bodyPr>
            <a:normAutofit/>
          </a:bodyPr>
          <a:lstStyle/>
          <a:p>
            <a:r>
              <a:rPr lang="en-US" sz="5400" dirty="0">
                <a:solidFill>
                  <a:schemeClr val="bg1"/>
                </a:solidFill>
              </a:rPr>
              <a:t>Autotune Results</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pic>
        <p:nvPicPr>
          <p:cNvPr id="6" name="Picture 5">
            <a:extLst>
              <a:ext uri="{FF2B5EF4-FFF2-40B4-BE49-F238E27FC236}">
                <a16:creationId xmlns:a16="http://schemas.microsoft.com/office/drawing/2014/main" id="{731B4A72-8FA7-4AD9-C325-38F047961D50}"/>
              </a:ext>
            </a:extLst>
          </p:cNvPr>
          <p:cNvPicPr>
            <a:picLocks noChangeAspect="1"/>
          </p:cNvPicPr>
          <p:nvPr/>
        </p:nvPicPr>
        <p:blipFill>
          <a:blip r:embed="rId4"/>
          <a:stretch>
            <a:fillRect/>
          </a:stretch>
        </p:blipFill>
        <p:spPr>
          <a:xfrm>
            <a:off x="2057400" y="1219200"/>
            <a:ext cx="5410200" cy="4818147"/>
          </a:xfrm>
          <a:prstGeom prst="rect">
            <a:avLst/>
          </a:prstGeom>
        </p:spPr>
      </p:pic>
    </p:spTree>
    <p:extLst>
      <p:ext uri="{BB962C8B-B14F-4D97-AF65-F5344CB8AC3E}">
        <p14:creationId xmlns:p14="http://schemas.microsoft.com/office/powerpoint/2010/main" val="147764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5400" dirty="0">
                <a:solidFill>
                  <a:schemeClr val="bg1"/>
                </a:solidFill>
              </a:rPr>
              <a:t>The HMI Display</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4CB1E3B-778E-AAC6-A587-065775989C22}"/>
              </a:ext>
            </a:extLst>
          </p:cNvPr>
          <p:cNvPicPr>
            <a:picLocks noChangeAspect="1"/>
          </p:cNvPicPr>
          <p:nvPr/>
        </p:nvPicPr>
        <p:blipFill>
          <a:blip r:embed="rId4"/>
          <a:stretch>
            <a:fillRect/>
          </a:stretch>
        </p:blipFill>
        <p:spPr>
          <a:xfrm>
            <a:off x="1371600" y="1261800"/>
            <a:ext cx="6324600" cy="4939267"/>
          </a:xfrm>
          <a:prstGeom prst="rect">
            <a:avLst/>
          </a:prstGeom>
        </p:spPr>
      </p:pic>
    </p:spTree>
    <p:extLst>
      <p:ext uri="{BB962C8B-B14F-4D97-AF65-F5344CB8AC3E}">
        <p14:creationId xmlns:p14="http://schemas.microsoft.com/office/powerpoint/2010/main" val="2672968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8B52792-2019-9260-DEC0-1E6F553EAF55}"/>
              </a:ext>
            </a:extLst>
          </p:cNvPr>
          <p:cNvPicPr>
            <a:picLocks noChangeAspect="1"/>
          </p:cNvPicPr>
          <p:nvPr/>
        </p:nvPicPr>
        <p:blipFill>
          <a:blip r:embed="rId4"/>
          <a:stretch>
            <a:fillRect/>
          </a:stretch>
        </p:blipFill>
        <p:spPr>
          <a:xfrm>
            <a:off x="2314887" y="177905"/>
            <a:ext cx="4514225" cy="6502189"/>
          </a:xfrm>
          <a:prstGeom prst="rect">
            <a:avLst/>
          </a:prstGeom>
        </p:spPr>
      </p:pic>
    </p:spTree>
    <p:extLst>
      <p:ext uri="{BB962C8B-B14F-4D97-AF65-F5344CB8AC3E}">
        <p14:creationId xmlns:p14="http://schemas.microsoft.com/office/powerpoint/2010/main" val="2618577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5400" dirty="0">
                <a:solidFill>
                  <a:schemeClr val="bg1"/>
                </a:solidFill>
              </a:rPr>
              <a:t>Abstract</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304800" y="1161530"/>
            <a:ext cx="8382000" cy="5078313"/>
          </a:xfrm>
          <a:prstGeom prst="rect">
            <a:avLst/>
          </a:prstGeom>
          <a:blipFill>
            <a:blip r:embed="rId2"/>
            <a:tile tx="0" ty="0" sx="100000" sy="100000" flip="none" algn="tl"/>
          </a:blipFill>
        </p:spPr>
        <p:txBody>
          <a:bodyPr wrap="square" rtlCol="0">
            <a:spAutoFit/>
          </a:bodyPr>
          <a:lstStyle/>
          <a:p>
            <a:pPr marL="0" marR="0">
              <a:spcBef>
                <a:spcPts val="0"/>
              </a:spcBef>
              <a:spcAft>
                <a:spcPts val="0"/>
              </a:spcAft>
            </a:pPr>
            <a:r>
              <a:rPr lang="en-US" sz="3600" dirty="0">
                <a:solidFill>
                  <a:schemeClr val="bg1"/>
                </a:solidFill>
                <a:effectLst/>
                <a:ea typeface="Times New Roman" panose="02020603050405020304" pitchFamily="18" charset="0"/>
              </a:rPr>
              <a:t>A number of labs have been developed using small scale dc motors that demonstrate the PID algorithm for speed and position control.  These labs are very inexpensive and complement the PLC equipment presently in most automation labs.  The labs will demonstrate the basic concepts of PID and the concept of loop-in-loop control.  </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Tree>
    <p:extLst>
      <p:ext uri="{BB962C8B-B14F-4D97-AF65-F5344CB8AC3E}">
        <p14:creationId xmlns:p14="http://schemas.microsoft.com/office/powerpoint/2010/main" val="1203787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22BA926-1642-AA91-2AE4-8C82CC10A8CC}"/>
              </a:ext>
            </a:extLst>
          </p:cNvPr>
          <p:cNvPicPr>
            <a:picLocks noChangeAspect="1"/>
          </p:cNvPicPr>
          <p:nvPr/>
        </p:nvPicPr>
        <p:blipFill>
          <a:blip r:embed="rId4"/>
          <a:stretch>
            <a:fillRect/>
          </a:stretch>
        </p:blipFill>
        <p:spPr>
          <a:xfrm>
            <a:off x="762000" y="344839"/>
            <a:ext cx="7885064" cy="5410198"/>
          </a:xfrm>
          <a:prstGeom prst="rect">
            <a:avLst/>
          </a:prstGeom>
        </p:spPr>
      </p:pic>
    </p:spTree>
    <p:extLst>
      <p:ext uri="{BB962C8B-B14F-4D97-AF65-F5344CB8AC3E}">
        <p14:creationId xmlns:p14="http://schemas.microsoft.com/office/powerpoint/2010/main" val="530457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E0F5FE13-9F24-0D67-173F-D52BD6BB04B9}"/>
              </a:ext>
            </a:extLst>
          </p:cNvPr>
          <p:cNvSpPr txBox="1"/>
          <p:nvPr/>
        </p:nvSpPr>
        <p:spPr>
          <a:xfrm>
            <a:off x="333375" y="338362"/>
            <a:ext cx="8610600" cy="5078313"/>
          </a:xfrm>
          <a:prstGeom prst="rect">
            <a:avLst/>
          </a:prstGeom>
          <a:noFill/>
        </p:spPr>
        <p:txBody>
          <a:bodyPr wrap="square">
            <a:spAutoFit/>
          </a:bodyPr>
          <a:lstStyle/>
          <a:p>
            <a:pPr marL="0" marR="0">
              <a:spcBef>
                <a:spcPts val="0"/>
              </a:spcBef>
              <a:spcAft>
                <a:spcPts val="0"/>
              </a:spcAft>
              <a:tabLst>
                <a:tab pos="1647825" algn="l"/>
              </a:tabLst>
            </a:pPr>
            <a:r>
              <a:rPr lang="en-US" sz="3600" dirty="0">
                <a:solidFill>
                  <a:schemeClr val="bg1"/>
                </a:solidFill>
                <a:effectLst/>
                <a:ea typeface="Times New Roman" panose="02020603050405020304" pitchFamily="18" charset="0"/>
              </a:rPr>
              <a:t>In summary, the motor provides a good low cost PID lab experience if the PLC is already part of the controls lab.  In this case, the Siemens S7-1200 is available and suitable for this application.  The tuning of the motor is the only problem in that stability issues arise which must be dealt with.  The output of the PID block can be observed in a graphical form and various setpoints can be entered.  </a:t>
            </a:r>
          </a:p>
        </p:txBody>
      </p:sp>
    </p:spTree>
    <p:extLst>
      <p:ext uri="{BB962C8B-B14F-4D97-AF65-F5344CB8AC3E}">
        <p14:creationId xmlns:p14="http://schemas.microsoft.com/office/powerpoint/2010/main" val="1819251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E0F5FE13-9F24-0D67-173F-D52BD6BB04B9}"/>
              </a:ext>
            </a:extLst>
          </p:cNvPr>
          <p:cNvSpPr txBox="1"/>
          <p:nvPr/>
        </p:nvSpPr>
        <p:spPr>
          <a:xfrm>
            <a:off x="266700" y="381000"/>
            <a:ext cx="861060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647825" algn="l"/>
              </a:tabLst>
              <a:defRPr/>
            </a:pPr>
            <a:r>
              <a:rPr kumimoji="0" lang="en-US" sz="3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The ramping from setpoint to setpoint can be implemented with a small program to provide ramping of the setpoint.  In all, this lab experience should provide a meaningful experience for students in an auto controls class.  The lab should be robust enough to allow students to experiment with various parameters without destroying the equipment.  It should be a good lab for many years to come.</a:t>
            </a:r>
          </a:p>
        </p:txBody>
      </p:sp>
    </p:spTree>
    <p:extLst>
      <p:ext uri="{BB962C8B-B14F-4D97-AF65-F5344CB8AC3E}">
        <p14:creationId xmlns:p14="http://schemas.microsoft.com/office/powerpoint/2010/main" val="1123254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0987" y="342900"/>
            <a:ext cx="8229600" cy="6515100"/>
          </a:xfrm>
        </p:spPr>
        <p:txBody>
          <a:bodyPr>
            <a:normAutofit fontScale="92500" lnSpcReduction="10000"/>
          </a:bodyPr>
          <a:lstStyle/>
          <a:p>
            <a:pPr marL="0" indent="0">
              <a:buNone/>
            </a:pPr>
            <a:r>
              <a:rPr lang="en-US" sz="4800" dirty="0"/>
              <a:t>		</a:t>
            </a:r>
            <a:r>
              <a:rPr lang="en-US" sz="4800" dirty="0">
                <a:solidFill>
                  <a:schemeClr val="bg1"/>
                </a:solidFill>
              </a:rPr>
              <a:t>Questions????????</a:t>
            </a:r>
          </a:p>
          <a:p>
            <a:pPr marL="0" indent="0">
              <a:buNone/>
            </a:pPr>
            <a:endParaRPr lang="en-US" sz="4800" dirty="0">
              <a:solidFill>
                <a:schemeClr val="bg1"/>
              </a:solidFill>
            </a:endParaRPr>
          </a:p>
          <a:p>
            <a:pPr marL="0" indent="0">
              <a:buNone/>
            </a:pPr>
            <a:r>
              <a:rPr lang="en-US" sz="4800" dirty="0">
                <a:solidFill>
                  <a:schemeClr val="bg1"/>
                </a:solidFill>
              </a:rPr>
              <a:t>Website:</a:t>
            </a:r>
          </a:p>
          <a:p>
            <a:pPr marL="0" indent="0">
              <a:buNone/>
            </a:pPr>
            <a:r>
              <a:rPr lang="en-US" sz="4800" dirty="0">
                <a:solidFill>
                  <a:schemeClr val="bg1"/>
                </a:solidFill>
              </a:rPr>
              <a:t>hybridplc.org</a:t>
            </a:r>
          </a:p>
          <a:p>
            <a:pPr marL="0" indent="0">
              <a:buNone/>
            </a:pPr>
            <a:r>
              <a:rPr lang="en-US" sz="4800" dirty="0" err="1">
                <a:solidFill>
                  <a:schemeClr val="bg1"/>
                </a:solidFill>
              </a:rPr>
              <a:t>Youtube</a:t>
            </a:r>
            <a:r>
              <a:rPr lang="en-US" sz="4800" dirty="0">
                <a:solidFill>
                  <a:schemeClr val="bg1"/>
                </a:solidFill>
              </a:rPr>
              <a:t> channel can be accessed via ‘videos’ at top of website page</a:t>
            </a:r>
          </a:p>
          <a:p>
            <a:pPr marL="0" indent="0">
              <a:buNone/>
            </a:pPr>
            <a:r>
              <a:rPr lang="en-US" sz="4800" dirty="0">
                <a:solidFill>
                  <a:schemeClr val="bg1"/>
                </a:solidFill>
              </a:rPr>
              <a:t>Two texts at website (free):</a:t>
            </a:r>
          </a:p>
          <a:p>
            <a:pPr marL="0" indent="0">
              <a:buNone/>
            </a:pPr>
            <a:r>
              <a:rPr lang="en-US" sz="4800" dirty="0">
                <a:solidFill>
                  <a:schemeClr val="bg1"/>
                </a:solidFill>
              </a:rPr>
              <a:t>	Hybrid Text</a:t>
            </a:r>
          </a:p>
          <a:p>
            <a:pPr marL="0" indent="0">
              <a:buNone/>
            </a:pPr>
            <a:r>
              <a:rPr lang="en-US" sz="4800" dirty="0">
                <a:solidFill>
                  <a:schemeClr val="bg1"/>
                </a:solidFill>
              </a:rPr>
              <a:t>	Hybrid Lab Text</a:t>
            </a:r>
          </a:p>
          <a:p>
            <a:pPr marL="0" indent="0">
              <a:buNone/>
            </a:pPr>
            <a:endParaRPr lang="en-US" sz="4800" dirty="0">
              <a:solidFill>
                <a:schemeClr val="bg1"/>
              </a:solidFill>
            </a:endParaRPr>
          </a:p>
          <a:p>
            <a:pPr marL="0" indent="0">
              <a:buNone/>
            </a:pPr>
            <a:endParaRPr lang="en-US" sz="4800" dirty="0">
              <a:solidFill>
                <a:schemeClr val="bg1"/>
              </a:solidFill>
            </a:endParaRP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Tree>
    <p:extLst>
      <p:ext uri="{BB962C8B-B14F-4D97-AF65-F5344CB8AC3E}">
        <p14:creationId xmlns:p14="http://schemas.microsoft.com/office/powerpoint/2010/main" val="194003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69611"/>
          </a:xfrm>
        </p:spPr>
        <p:txBody>
          <a:bodyPr>
            <a:normAutofit/>
          </a:bodyPr>
          <a:lstStyle/>
          <a:p>
            <a:r>
              <a:rPr lang="en-US" sz="5400" dirty="0">
                <a:solidFill>
                  <a:schemeClr val="bg1"/>
                </a:solidFill>
              </a:rPr>
              <a:t>Introduction</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9BC1A6CA-F073-AA84-5BE4-5D8E71D9FE99}"/>
              </a:ext>
            </a:extLst>
          </p:cNvPr>
          <p:cNvSpPr txBox="1"/>
          <p:nvPr/>
        </p:nvSpPr>
        <p:spPr>
          <a:xfrm>
            <a:off x="4114800" y="2974368"/>
            <a:ext cx="914400"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C8727EDF-9DF7-0EDB-E9CD-AA9DF30BB073}"/>
              </a:ext>
            </a:extLst>
          </p:cNvPr>
          <p:cNvSpPr txBox="1"/>
          <p:nvPr/>
        </p:nvSpPr>
        <p:spPr>
          <a:xfrm>
            <a:off x="200025" y="1148848"/>
            <a:ext cx="8382000" cy="5632311"/>
          </a:xfrm>
          <a:prstGeom prst="rect">
            <a:avLst/>
          </a:prstGeom>
          <a:blipFill>
            <a:blip r:embed="rId2"/>
            <a:tile tx="0" ty="0" sx="100000" sy="100000" flip="none" algn="tl"/>
          </a:blipFill>
        </p:spPr>
        <p:txBody>
          <a:bodyPr wrap="square" rtlCol="0">
            <a:spAutoFit/>
          </a:bodyPr>
          <a:lstStyle/>
          <a:p>
            <a:pPr marL="0" marR="0">
              <a:spcBef>
                <a:spcPts val="0"/>
              </a:spcBef>
              <a:spcAft>
                <a:spcPts val="0"/>
              </a:spcAft>
              <a:tabLst>
                <a:tab pos="1647825" algn="l"/>
              </a:tabLst>
            </a:pPr>
            <a:r>
              <a:rPr lang="en-US" sz="3600" dirty="0">
                <a:solidFill>
                  <a:schemeClr val="bg1"/>
                </a:solidFill>
                <a:effectLst/>
                <a:ea typeface="Times New Roman" panose="02020603050405020304" pitchFamily="18" charset="0"/>
              </a:rPr>
              <a:t>This lab has a history from a number of previous developers.  One was the original lab for the Auto Controls course manufactured by a former instructor in EET, John Rich.  Its purpose was to control speed and then position using PID loops.  The motor at right can be run both forward and reverse and to a position.  The lab was the highlight of the </a:t>
            </a:r>
            <a:r>
              <a:rPr lang="en-US" sz="3600" dirty="0" err="1">
                <a:solidFill>
                  <a:schemeClr val="bg1"/>
                </a:solidFill>
                <a:effectLst/>
                <a:ea typeface="Times New Roman" panose="02020603050405020304" pitchFamily="18" charset="0"/>
              </a:rPr>
              <a:t>AutoControl</a:t>
            </a:r>
            <a:r>
              <a:rPr lang="en-US" sz="3600" dirty="0">
                <a:solidFill>
                  <a:schemeClr val="bg1"/>
                </a:solidFill>
                <a:effectLst/>
                <a:ea typeface="Times New Roman" panose="02020603050405020304" pitchFamily="18" charset="0"/>
              </a:rPr>
              <a:t> course by Mr. Rich during his tenure.</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Tree>
    <p:extLst>
      <p:ext uri="{BB962C8B-B14F-4D97-AF65-F5344CB8AC3E}">
        <p14:creationId xmlns:p14="http://schemas.microsoft.com/office/powerpoint/2010/main" val="102595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21759"/>
          </a:xfrm>
        </p:spPr>
        <p:txBody>
          <a:bodyPr>
            <a:normAutofit fontScale="90000"/>
          </a:bodyPr>
          <a:lstStyle/>
          <a:p>
            <a:r>
              <a:rPr lang="en-US" sz="5400" dirty="0">
                <a:solidFill>
                  <a:schemeClr val="bg1"/>
                </a:solidFill>
              </a:rPr>
              <a:t>John Rich</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EE9C6E9-27AB-4946-029D-FBA98EDC5A54}"/>
              </a:ext>
            </a:extLst>
          </p:cNvPr>
          <p:cNvPicPr>
            <a:picLocks noChangeAspect="1"/>
          </p:cNvPicPr>
          <p:nvPr/>
        </p:nvPicPr>
        <p:blipFill>
          <a:blip r:embed="rId4"/>
          <a:stretch>
            <a:fillRect/>
          </a:stretch>
        </p:blipFill>
        <p:spPr>
          <a:xfrm>
            <a:off x="609600" y="1335640"/>
            <a:ext cx="7315200" cy="4572000"/>
          </a:xfrm>
          <a:prstGeom prst="rect">
            <a:avLst/>
          </a:prstGeom>
        </p:spPr>
      </p:pic>
    </p:spTree>
    <p:extLst>
      <p:ext uri="{BB962C8B-B14F-4D97-AF65-F5344CB8AC3E}">
        <p14:creationId xmlns:p14="http://schemas.microsoft.com/office/powerpoint/2010/main" val="1994899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197"/>
          </a:xfrm>
        </p:spPr>
        <p:txBody>
          <a:bodyPr>
            <a:normAutofit fontScale="90000"/>
          </a:bodyPr>
          <a:lstStyle/>
          <a:p>
            <a:r>
              <a:rPr lang="en-US" sz="5400" dirty="0">
                <a:solidFill>
                  <a:schemeClr val="bg1"/>
                </a:solidFill>
              </a:rPr>
              <a:t>Feedback</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5B0F60A-C5BB-5E83-AC5B-EDFC3D799B2C}"/>
              </a:ext>
            </a:extLst>
          </p:cNvPr>
          <p:cNvPicPr>
            <a:picLocks noChangeAspect="1"/>
          </p:cNvPicPr>
          <p:nvPr/>
        </p:nvPicPr>
        <p:blipFill>
          <a:blip r:embed="rId4"/>
          <a:stretch>
            <a:fillRect/>
          </a:stretch>
        </p:blipFill>
        <p:spPr>
          <a:xfrm>
            <a:off x="795571" y="1219200"/>
            <a:ext cx="7244813" cy="4953127"/>
          </a:xfrm>
          <a:prstGeom prst="rect">
            <a:avLst/>
          </a:prstGeom>
        </p:spPr>
      </p:pic>
    </p:spTree>
    <p:extLst>
      <p:ext uri="{BB962C8B-B14F-4D97-AF65-F5344CB8AC3E}">
        <p14:creationId xmlns:p14="http://schemas.microsoft.com/office/powerpoint/2010/main" val="2407565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72190"/>
          </a:xfrm>
        </p:spPr>
        <p:txBody>
          <a:bodyPr>
            <a:normAutofit fontScale="90000"/>
          </a:bodyPr>
          <a:lstStyle/>
          <a:p>
            <a:r>
              <a:rPr lang="en-US" sz="5400" dirty="0" err="1">
                <a:solidFill>
                  <a:schemeClr val="bg1"/>
                </a:solidFill>
                <a:effectLst/>
                <a:latin typeface="+mn-lt"/>
                <a:ea typeface="Times New Roman" panose="02020603050405020304" pitchFamily="18" charset="0"/>
              </a:rPr>
              <a:t>Cohenour</a:t>
            </a:r>
            <a:endParaRPr lang="en-US" sz="5400" dirty="0">
              <a:solidFill>
                <a:schemeClr val="bg1"/>
              </a:solidFill>
              <a:latin typeface="+mn-lt"/>
            </a:endParaRP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30B0E98D-BABC-D25A-F6B1-F4D1C28837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56608"/>
            <a:ext cx="7200900" cy="4800600"/>
          </a:xfrm>
          <a:prstGeom prst="rect">
            <a:avLst/>
          </a:prstGeom>
          <a:noFill/>
          <a:ln>
            <a:noFill/>
          </a:ln>
        </p:spPr>
      </p:pic>
    </p:spTree>
    <p:extLst>
      <p:ext uri="{BB962C8B-B14F-4D97-AF65-F5344CB8AC3E}">
        <p14:creationId xmlns:p14="http://schemas.microsoft.com/office/powerpoint/2010/main" val="1375610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sz="5400" dirty="0">
                <a:solidFill>
                  <a:schemeClr val="bg1"/>
                </a:solidFill>
              </a:rPr>
              <a:t>Siemens PLC Controller</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9EE3CD9-1FBF-66C3-A006-361767D37FCB}"/>
              </a:ext>
            </a:extLst>
          </p:cNvPr>
          <p:cNvPicPr>
            <a:picLocks noChangeAspect="1"/>
          </p:cNvPicPr>
          <p:nvPr/>
        </p:nvPicPr>
        <p:blipFill>
          <a:blip r:embed="rId4"/>
          <a:stretch>
            <a:fillRect/>
          </a:stretch>
        </p:blipFill>
        <p:spPr>
          <a:xfrm>
            <a:off x="680852" y="1447800"/>
            <a:ext cx="7782295" cy="4114800"/>
          </a:xfrm>
          <a:prstGeom prst="rect">
            <a:avLst/>
          </a:prstGeom>
        </p:spPr>
      </p:pic>
    </p:spTree>
    <p:extLst>
      <p:ext uri="{BB962C8B-B14F-4D97-AF65-F5344CB8AC3E}">
        <p14:creationId xmlns:p14="http://schemas.microsoft.com/office/powerpoint/2010/main" val="66928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5400" dirty="0">
                <a:solidFill>
                  <a:schemeClr val="bg1"/>
                </a:solidFill>
              </a:rPr>
              <a:t>Control Board</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8605575-1942-01BF-6969-1256925017AE}"/>
              </a:ext>
            </a:extLst>
          </p:cNvPr>
          <p:cNvPicPr>
            <a:picLocks noChangeAspect="1"/>
          </p:cNvPicPr>
          <p:nvPr/>
        </p:nvPicPr>
        <p:blipFill>
          <a:blip r:embed="rId4"/>
          <a:stretch>
            <a:fillRect/>
          </a:stretch>
        </p:blipFill>
        <p:spPr>
          <a:xfrm>
            <a:off x="1295400" y="1403931"/>
            <a:ext cx="7074887" cy="4231037"/>
          </a:xfrm>
          <a:prstGeom prst="rect">
            <a:avLst/>
          </a:prstGeom>
        </p:spPr>
      </p:pic>
    </p:spTree>
    <p:extLst>
      <p:ext uri="{BB962C8B-B14F-4D97-AF65-F5344CB8AC3E}">
        <p14:creationId xmlns:p14="http://schemas.microsoft.com/office/powerpoint/2010/main" val="1300000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79450"/>
          </a:xfrm>
        </p:spPr>
        <p:txBody>
          <a:bodyPr>
            <a:normAutofit fontScale="90000"/>
          </a:bodyPr>
          <a:lstStyle/>
          <a:p>
            <a:r>
              <a:rPr lang="en-US" sz="5400" dirty="0">
                <a:solidFill>
                  <a:schemeClr val="bg1"/>
                </a:solidFill>
              </a:rPr>
              <a:t>Wiring</a:t>
            </a:r>
          </a:p>
        </p:txBody>
      </p:sp>
      <p:pic>
        <p:nvPicPr>
          <p:cNvPr id="4" name="Picture 3"/>
          <p:cNvPicPr>
            <a:picLocks noChangeAspect="1" noChangeArrowheads="1"/>
          </p:cNvPicPr>
          <p:nvPr/>
        </p:nvPicPr>
        <p:blipFill>
          <a:blip r:embed="rId3" cstate="print"/>
          <a:srcRect/>
          <a:stretch>
            <a:fillRect/>
          </a:stretch>
        </p:blipFill>
        <p:spPr bwMode="auto">
          <a:xfrm>
            <a:off x="8077200" y="5755037"/>
            <a:ext cx="866775" cy="969613"/>
          </a:xfrm>
          <a:prstGeom prst="rect">
            <a:avLst/>
          </a:prstGeom>
          <a:noFill/>
          <a:ln w="9525">
            <a:noFill/>
            <a:miter lim="800000"/>
            <a:headEnd/>
            <a:tailEnd/>
          </a:ln>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15CA7A5-9976-15B4-B23B-6A404A8A7A8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84F772B7-037C-D281-7280-C07E923D3923}"/>
              </a:ext>
            </a:extLst>
          </p:cNvPr>
          <p:cNvGraphicFramePr>
            <a:graphicFrameLocks noChangeAspect="1"/>
          </p:cNvGraphicFramePr>
          <p:nvPr>
            <p:extLst>
              <p:ext uri="{D42A27DB-BD31-4B8C-83A1-F6EECF244321}">
                <p14:modId xmlns:p14="http://schemas.microsoft.com/office/powerpoint/2010/main" val="1401115469"/>
              </p:ext>
            </p:extLst>
          </p:nvPr>
        </p:nvGraphicFramePr>
        <p:xfrm>
          <a:off x="1600200" y="1066800"/>
          <a:ext cx="6096000" cy="5406170"/>
        </p:xfrm>
        <a:graphic>
          <a:graphicData uri="http://schemas.openxmlformats.org/presentationml/2006/ole">
            <mc:AlternateContent xmlns:mc="http://schemas.openxmlformats.org/markup-compatibility/2006">
              <mc:Choice xmlns:v="urn:schemas-microsoft-com:vml" Requires="v">
                <p:oleObj name="Visio" r:id="rId4" imgW="6695197" imgH="5943600" progId="Visio.Drawing.11">
                  <p:embed/>
                </p:oleObj>
              </mc:Choice>
              <mc:Fallback>
                <p:oleObj name="Visio" r:id="rId4" imgW="6695197" imgH="5943600"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066800"/>
                        <a:ext cx="6096000" cy="5406170"/>
                      </a:xfrm>
                      <a:prstGeom prst="rect">
                        <a:avLst/>
                      </a:prstGeom>
                      <a:noFill/>
                    </p:spPr>
                  </p:pic>
                </p:oleObj>
              </mc:Fallback>
            </mc:AlternateContent>
          </a:graphicData>
        </a:graphic>
      </p:graphicFrame>
    </p:spTree>
    <p:extLst>
      <p:ext uri="{BB962C8B-B14F-4D97-AF65-F5344CB8AC3E}">
        <p14:creationId xmlns:p14="http://schemas.microsoft.com/office/powerpoint/2010/main" val="1704682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1595</TotalTime>
  <Words>497</Words>
  <Application>Microsoft Office PowerPoint</Application>
  <PresentationFormat>On-screen Show (4:3)</PresentationFormat>
  <Paragraphs>34</Paragraphs>
  <Slides>23</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7" baseType="lpstr">
      <vt:lpstr>Arial</vt:lpstr>
      <vt:lpstr>Calibri</vt:lpstr>
      <vt:lpstr>Office Theme</vt:lpstr>
      <vt:lpstr>Microsoft Visio Drawing</vt:lpstr>
      <vt:lpstr>Wm Ted Evans, PhD, PE</vt:lpstr>
      <vt:lpstr>Abstract</vt:lpstr>
      <vt:lpstr>Introduction</vt:lpstr>
      <vt:lpstr>John Rich</vt:lpstr>
      <vt:lpstr>Feedback</vt:lpstr>
      <vt:lpstr>Cohenour</vt:lpstr>
      <vt:lpstr>Siemens PLC Controller</vt:lpstr>
      <vt:lpstr>Control Board</vt:lpstr>
      <vt:lpstr>Wiring</vt:lpstr>
      <vt:lpstr>S7-1215 PLC</vt:lpstr>
      <vt:lpstr>PWM Output</vt:lpstr>
      <vt:lpstr>The program is in a cyclic interrupt program that is executed each 100 ms.  It consists of a rung to get the input count for the last 100 msec followed by the PID block and finally the output to the PWM block.     The choice of 100 ms is chosen due to the observation that with 11 pulses per revolution of the motor, we only receive about 125 pulses in 100 ms.  If we were to choose 10 ms as our cycle time, we would only expect 12 pulses per scan at full speed.  We need more accuracy than 1/12. </vt:lpstr>
      <vt:lpstr>Capture of the Encoder Pulse</vt:lpstr>
      <vt:lpstr>PowerPoint Presentation</vt:lpstr>
      <vt:lpstr>Scale of Output Pulse</vt:lpstr>
      <vt:lpstr>Autotuning the Speed Loop</vt:lpstr>
      <vt:lpstr>Autotune Results</vt:lpstr>
      <vt:lpstr>The HMI Display</vt:lpstr>
      <vt:lpstr>PowerPoint Presentation</vt:lpstr>
      <vt:lpstr>PowerPoint Presentation</vt:lpstr>
      <vt:lpstr>PowerPoint Presentation</vt:lpstr>
      <vt:lpstr>PowerPoint Presentation</vt:lpstr>
      <vt:lpstr>PowerPoint Presentation</vt:lpstr>
    </vt:vector>
  </TitlesOfParts>
  <Company>University of Toledo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dc:title>
  <dc:creator>wevans</dc:creator>
  <cp:lastModifiedBy>william evans</cp:lastModifiedBy>
  <cp:revision>134</cp:revision>
  <dcterms:created xsi:type="dcterms:W3CDTF">2010-02-18T19:36:43Z</dcterms:created>
  <dcterms:modified xsi:type="dcterms:W3CDTF">2023-03-23T00:34:11Z</dcterms:modified>
</cp:coreProperties>
</file>