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webp" ContentType="image/jpeg"/>
  <Default Extension="rels" ContentType="application/vnd.openxmlformats-package.relationships+xml"/>
  <Default Extension="xml" ContentType="application/xml"/>
  <Default Extension="wav" ContentType="audio/x-wav"/>
  <Default Extension="vsdx" ContentType="application/vnd.ms-visio.drawing"/>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1.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1"/>
  </p:notesMasterIdLst>
  <p:sldIdLst>
    <p:sldId id="257" r:id="rId2"/>
    <p:sldId id="259" r:id="rId3"/>
    <p:sldId id="279" r:id="rId4"/>
    <p:sldId id="280" r:id="rId5"/>
    <p:sldId id="281" r:id="rId6"/>
    <p:sldId id="282" r:id="rId7"/>
    <p:sldId id="283" r:id="rId8"/>
    <p:sldId id="284" r:id="rId9"/>
    <p:sldId id="1182" r:id="rId10"/>
    <p:sldId id="1183" r:id="rId11"/>
    <p:sldId id="258" r:id="rId12"/>
    <p:sldId id="287" r:id="rId13"/>
    <p:sldId id="260" r:id="rId14"/>
    <p:sldId id="261" r:id="rId15"/>
    <p:sldId id="262" r:id="rId16"/>
    <p:sldId id="263" r:id="rId17"/>
    <p:sldId id="264" r:id="rId18"/>
    <p:sldId id="324" r:id="rId19"/>
    <p:sldId id="327" r:id="rId20"/>
    <p:sldId id="328" r:id="rId21"/>
    <p:sldId id="329" r:id="rId22"/>
    <p:sldId id="325" r:id="rId23"/>
    <p:sldId id="326" r:id="rId24"/>
    <p:sldId id="1184" r:id="rId25"/>
    <p:sldId id="1185" r:id="rId26"/>
    <p:sldId id="1186" r:id="rId27"/>
    <p:sldId id="786" r:id="rId28"/>
    <p:sldId id="304" r:id="rId29"/>
    <p:sldId id="276" r:id="rId30"/>
    <p:sldId id="305" r:id="rId31"/>
    <p:sldId id="306" r:id="rId32"/>
    <p:sldId id="1144" r:id="rId33"/>
    <p:sldId id="265" r:id="rId34"/>
    <p:sldId id="266" r:id="rId35"/>
    <p:sldId id="267" r:id="rId36"/>
    <p:sldId id="298" r:id="rId37"/>
    <p:sldId id="292" r:id="rId38"/>
    <p:sldId id="302" r:id="rId39"/>
    <p:sldId id="303" r:id="rId40"/>
    <p:sldId id="775" r:id="rId41"/>
    <p:sldId id="467" r:id="rId42"/>
    <p:sldId id="468" r:id="rId43"/>
    <p:sldId id="825" r:id="rId44"/>
    <p:sldId id="826" r:id="rId45"/>
    <p:sldId id="301" r:id="rId46"/>
    <p:sldId id="827" r:id="rId47"/>
    <p:sldId id="828" r:id="rId48"/>
    <p:sldId id="830" r:id="rId49"/>
    <p:sldId id="832" r:id="rId50"/>
    <p:sldId id="833" r:id="rId51"/>
    <p:sldId id="834" r:id="rId52"/>
    <p:sldId id="1187" r:id="rId53"/>
    <p:sldId id="1188" r:id="rId54"/>
    <p:sldId id="1189" r:id="rId55"/>
    <p:sldId id="1190" r:id="rId56"/>
    <p:sldId id="791" r:id="rId57"/>
    <p:sldId id="1126" r:id="rId58"/>
    <p:sldId id="1127" r:id="rId59"/>
    <p:sldId id="1128" r:id="rId60"/>
    <p:sldId id="1129" r:id="rId61"/>
    <p:sldId id="1130" r:id="rId62"/>
    <p:sldId id="307" r:id="rId63"/>
    <p:sldId id="308" r:id="rId64"/>
    <p:sldId id="309" r:id="rId65"/>
    <p:sldId id="310" r:id="rId66"/>
    <p:sldId id="311" r:id="rId67"/>
    <p:sldId id="336" r:id="rId68"/>
    <p:sldId id="787" r:id="rId69"/>
    <p:sldId id="788" r:id="rId70"/>
    <p:sldId id="789" r:id="rId71"/>
    <p:sldId id="790" r:id="rId72"/>
    <p:sldId id="337" r:id="rId73"/>
    <p:sldId id="792" r:id="rId74"/>
    <p:sldId id="339" r:id="rId75"/>
    <p:sldId id="340" r:id="rId76"/>
    <p:sldId id="341" r:id="rId77"/>
    <p:sldId id="272" r:id="rId78"/>
    <p:sldId id="342" r:id="rId79"/>
    <p:sldId id="343" r:id="rId80"/>
    <p:sldId id="344" r:id="rId81"/>
    <p:sldId id="1145" r:id="rId82"/>
    <p:sldId id="352" r:id="rId83"/>
    <p:sldId id="353" r:id="rId84"/>
    <p:sldId id="354" r:id="rId85"/>
    <p:sldId id="355" r:id="rId86"/>
    <p:sldId id="356" r:id="rId87"/>
    <p:sldId id="357" r:id="rId88"/>
    <p:sldId id="1191" r:id="rId89"/>
    <p:sldId id="358" r:id="rId90"/>
    <p:sldId id="359" r:id="rId91"/>
    <p:sldId id="360" r:id="rId92"/>
    <p:sldId id="361" r:id="rId93"/>
    <p:sldId id="362" r:id="rId94"/>
    <p:sldId id="363" r:id="rId95"/>
    <p:sldId id="364" r:id="rId96"/>
    <p:sldId id="365" r:id="rId97"/>
    <p:sldId id="366" r:id="rId98"/>
    <p:sldId id="367" r:id="rId99"/>
    <p:sldId id="368" r:id="rId100"/>
    <p:sldId id="369" r:id="rId101"/>
    <p:sldId id="370" r:id="rId102"/>
    <p:sldId id="371" r:id="rId103"/>
    <p:sldId id="372" r:id="rId104"/>
    <p:sldId id="376" r:id="rId105"/>
    <p:sldId id="381" r:id="rId106"/>
    <p:sldId id="382" r:id="rId107"/>
    <p:sldId id="383" r:id="rId108"/>
    <p:sldId id="384" r:id="rId109"/>
    <p:sldId id="385" r:id="rId110"/>
    <p:sldId id="386" r:id="rId111"/>
    <p:sldId id="387" r:id="rId112"/>
    <p:sldId id="388" r:id="rId113"/>
    <p:sldId id="389" r:id="rId114"/>
    <p:sldId id="390" r:id="rId115"/>
    <p:sldId id="391" r:id="rId116"/>
    <p:sldId id="392" r:id="rId117"/>
    <p:sldId id="393" r:id="rId118"/>
    <p:sldId id="422" r:id="rId119"/>
    <p:sldId id="423" r:id="rId120"/>
    <p:sldId id="424" r:id="rId121"/>
    <p:sldId id="425" r:id="rId122"/>
    <p:sldId id="426" r:id="rId123"/>
    <p:sldId id="427" r:id="rId124"/>
    <p:sldId id="428" r:id="rId125"/>
    <p:sldId id="1105" r:id="rId126"/>
    <p:sldId id="1143" r:id="rId127"/>
    <p:sldId id="785" r:id="rId128"/>
    <p:sldId id="779" r:id="rId129"/>
    <p:sldId id="780" r:id="rId130"/>
    <p:sldId id="781" r:id="rId131"/>
    <p:sldId id="782" r:id="rId132"/>
    <p:sldId id="783" r:id="rId133"/>
    <p:sldId id="784" r:id="rId134"/>
    <p:sldId id="469" r:id="rId135"/>
    <p:sldId id="1107" r:id="rId136"/>
    <p:sldId id="1141" r:id="rId137"/>
    <p:sldId id="470" r:id="rId138"/>
    <p:sldId id="1131" r:id="rId139"/>
    <p:sldId id="471" r:id="rId140"/>
    <p:sldId id="472" r:id="rId141"/>
    <p:sldId id="473" r:id="rId142"/>
    <p:sldId id="474" r:id="rId143"/>
    <p:sldId id="475" r:id="rId144"/>
    <p:sldId id="476" r:id="rId145"/>
    <p:sldId id="477" r:id="rId146"/>
    <p:sldId id="478" r:id="rId147"/>
    <p:sldId id="479" r:id="rId148"/>
    <p:sldId id="480" r:id="rId149"/>
    <p:sldId id="481" r:id="rId150"/>
    <p:sldId id="482" r:id="rId151"/>
    <p:sldId id="483" r:id="rId152"/>
    <p:sldId id="484" r:id="rId153"/>
    <p:sldId id="485" r:id="rId154"/>
    <p:sldId id="486" r:id="rId155"/>
    <p:sldId id="487" r:id="rId156"/>
    <p:sldId id="488" r:id="rId157"/>
    <p:sldId id="1142" r:id="rId158"/>
    <p:sldId id="1140" r:id="rId159"/>
    <p:sldId id="1104" r:id="rId160"/>
    <p:sldId id="497" r:id="rId161"/>
    <p:sldId id="500" r:id="rId162"/>
    <p:sldId id="504" r:id="rId163"/>
    <p:sldId id="505" r:id="rId164"/>
    <p:sldId id="506" r:id="rId165"/>
    <p:sldId id="507" r:id="rId166"/>
    <p:sldId id="1134" r:id="rId167"/>
    <p:sldId id="508" r:id="rId168"/>
    <p:sldId id="509" r:id="rId169"/>
    <p:sldId id="1135" r:id="rId170"/>
    <p:sldId id="510" r:id="rId171"/>
    <p:sldId id="399" r:id="rId172"/>
    <p:sldId id="400" r:id="rId173"/>
    <p:sldId id="503" r:id="rId174"/>
    <p:sldId id="407" r:id="rId175"/>
    <p:sldId id="409" r:id="rId176"/>
    <p:sldId id="411" r:id="rId177"/>
    <p:sldId id="796" r:id="rId178"/>
    <p:sldId id="797" r:id="rId179"/>
    <p:sldId id="798" r:id="rId180"/>
    <p:sldId id="799" r:id="rId181"/>
    <p:sldId id="800" r:id="rId182"/>
    <p:sldId id="1136" r:id="rId183"/>
    <p:sldId id="801" r:id="rId184"/>
    <p:sldId id="418" r:id="rId185"/>
    <p:sldId id="419" r:id="rId186"/>
    <p:sldId id="420" r:id="rId187"/>
    <p:sldId id="322" r:id="rId188"/>
    <p:sldId id="421" r:id="rId189"/>
    <p:sldId id="802" r:id="rId190"/>
    <p:sldId id="803" r:id="rId191"/>
    <p:sldId id="1137" r:id="rId192"/>
    <p:sldId id="804" r:id="rId193"/>
    <p:sldId id="805" r:id="rId194"/>
    <p:sldId id="806" r:id="rId195"/>
    <p:sldId id="808" r:id="rId196"/>
    <p:sldId id="429" r:id="rId197"/>
    <p:sldId id="810" r:id="rId198"/>
    <p:sldId id="811" r:id="rId199"/>
    <p:sldId id="812" r:id="rId200"/>
    <p:sldId id="435" r:id="rId201"/>
    <p:sldId id="813" r:id="rId202"/>
    <p:sldId id="1138" r:id="rId203"/>
    <p:sldId id="814" r:id="rId204"/>
    <p:sldId id="1139" r:id="rId205"/>
    <p:sldId id="1152" r:id="rId206"/>
    <p:sldId id="1172" r:id="rId207"/>
    <p:sldId id="1153" r:id="rId208"/>
    <p:sldId id="1154" r:id="rId209"/>
    <p:sldId id="1155" r:id="rId210"/>
    <p:sldId id="1156" r:id="rId211"/>
    <p:sldId id="1157" r:id="rId212"/>
    <p:sldId id="1109" r:id="rId213"/>
    <p:sldId id="1176" r:id="rId214"/>
    <p:sldId id="519" r:id="rId215"/>
    <p:sldId id="1177" r:id="rId216"/>
    <p:sldId id="520" r:id="rId217"/>
    <p:sldId id="521" r:id="rId218"/>
    <p:sldId id="522" r:id="rId219"/>
    <p:sldId id="856" r:id="rId220"/>
    <p:sldId id="857" r:id="rId221"/>
    <p:sldId id="858" r:id="rId222"/>
    <p:sldId id="523" r:id="rId223"/>
    <p:sldId id="524" r:id="rId224"/>
    <p:sldId id="838" r:id="rId225"/>
    <p:sldId id="525" r:id="rId226"/>
    <p:sldId id="842" r:id="rId227"/>
    <p:sldId id="845" r:id="rId228"/>
    <p:sldId id="847" r:id="rId229"/>
    <p:sldId id="1146" r:id="rId230"/>
    <p:sldId id="1147" r:id="rId231"/>
    <p:sldId id="1148" r:id="rId232"/>
    <p:sldId id="1149" r:id="rId233"/>
    <p:sldId id="1150" r:id="rId234"/>
    <p:sldId id="528" r:id="rId235"/>
    <p:sldId id="1151" r:id="rId236"/>
    <p:sldId id="863" r:id="rId237"/>
    <p:sldId id="867" r:id="rId238"/>
    <p:sldId id="868" r:id="rId239"/>
    <p:sldId id="869" r:id="rId240"/>
    <p:sldId id="870" r:id="rId241"/>
    <p:sldId id="871" r:id="rId242"/>
    <p:sldId id="538" r:id="rId243"/>
    <p:sldId id="539" r:id="rId244"/>
    <p:sldId id="543" r:id="rId245"/>
    <p:sldId id="546" r:id="rId246"/>
    <p:sldId id="547" r:id="rId247"/>
    <p:sldId id="548" r:id="rId248"/>
    <p:sldId id="549" r:id="rId249"/>
    <p:sldId id="557" r:id="rId250"/>
    <p:sldId id="1132" r:id="rId251"/>
    <p:sldId id="874" r:id="rId252"/>
    <p:sldId id="875" r:id="rId253"/>
    <p:sldId id="876" r:id="rId254"/>
    <p:sldId id="877" r:id="rId255"/>
    <p:sldId id="878" r:id="rId256"/>
    <p:sldId id="879" r:id="rId257"/>
    <p:sldId id="880" r:id="rId258"/>
    <p:sldId id="881" r:id="rId259"/>
    <p:sldId id="882" r:id="rId260"/>
    <p:sldId id="883" r:id="rId261"/>
    <p:sldId id="887" r:id="rId262"/>
    <p:sldId id="888" r:id="rId263"/>
    <p:sldId id="889" r:id="rId264"/>
    <p:sldId id="890" r:id="rId265"/>
    <p:sldId id="893" r:id="rId266"/>
    <p:sldId id="894" r:id="rId267"/>
    <p:sldId id="896" r:id="rId268"/>
    <p:sldId id="897" r:id="rId269"/>
    <p:sldId id="898" r:id="rId270"/>
    <p:sldId id="899" r:id="rId271"/>
    <p:sldId id="900" r:id="rId272"/>
    <p:sldId id="901" r:id="rId273"/>
    <p:sldId id="598" r:id="rId274"/>
    <p:sldId id="902" r:id="rId275"/>
    <p:sldId id="903" r:id="rId276"/>
    <p:sldId id="904" r:id="rId277"/>
    <p:sldId id="906" r:id="rId278"/>
    <p:sldId id="907" r:id="rId279"/>
    <p:sldId id="908" r:id="rId280"/>
    <p:sldId id="909" r:id="rId281"/>
    <p:sldId id="910" r:id="rId282"/>
    <p:sldId id="911" r:id="rId283"/>
    <p:sldId id="912" r:id="rId284"/>
    <p:sldId id="913" r:id="rId285"/>
    <p:sldId id="919" r:id="rId286"/>
    <p:sldId id="617" r:id="rId287"/>
    <p:sldId id="618" r:id="rId288"/>
    <p:sldId id="619" r:id="rId289"/>
    <p:sldId id="920" r:id="rId290"/>
    <p:sldId id="922" r:id="rId291"/>
    <p:sldId id="924" r:id="rId292"/>
    <p:sldId id="925" r:id="rId293"/>
    <p:sldId id="928" r:id="rId294"/>
    <p:sldId id="929" r:id="rId295"/>
    <p:sldId id="931" r:id="rId296"/>
    <p:sldId id="932" r:id="rId297"/>
    <p:sldId id="933" r:id="rId298"/>
    <p:sldId id="934" r:id="rId299"/>
    <p:sldId id="935" r:id="rId300"/>
    <p:sldId id="936" r:id="rId301"/>
    <p:sldId id="937" r:id="rId302"/>
    <p:sldId id="938" r:id="rId303"/>
    <p:sldId id="939" r:id="rId304"/>
    <p:sldId id="940" r:id="rId305"/>
    <p:sldId id="941" r:id="rId306"/>
    <p:sldId id="942" r:id="rId307"/>
    <p:sldId id="943" r:id="rId308"/>
    <p:sldId id="946" r:id="rId309"/>
    <p:sldId id="948" r:id="rId310"/>
    <p:sldId id="949" r:id="rId311"/>
    <p:sldId id="950" r:id="rId312"/>
    <p:sldId id="652" r:id="rId313"/>
    <p:sldId id="653" r:id="rId314"/>
    <p:sldId id="952" r:id="rId315"/>
    <p:sldId id="953" r:id="rId316"/>
    <p:sldId id="954" r:id="rId317"/>
    <p:sldId id="955" r:id="rId318"/>
    <p:sldId id="956" r:id="rId319"/>
    <p:sldId id="957" r:id="rId320"/>
    <p:sldId id="961" r:id="rId321"/>
    <p:sldId id="962" r:id="rId322"/>
    <p:sldId id="665" r:id="rId323"/>
    <p:sldId id="666" r:id="rId324"/>
    <p:sldId id="667" r:id="rId325"/>
    <p:sldId id="963" r:id="rId326"/>
    <p:sldId id="964" r:id="rId327"/>
    <p:sldId id="974" r:id="rId328"/>
    <p:sldId id="975" r:id="rId329"/>
    <p:sldId id="976" r:id="rId330"/>
    <p:sldId id="977" r:id="rId331"/>
    <p:sldId id="978" r:id="rId332"/>
    <p:sldId id="979" r:id="rId333"/>
    <p:sldId id="980" r:id="rId334"/>
    <p:sldId id="981" r:id="rId335"/>
    <p:sldId id="982" r:id="rId336"/>
    <p:sldId id="983" r:id="rId337"/>
    <p:sldId id="984" r:id="rId338"/>
    <p:sldId id="985" r:id="rId339"/>
    <p:sldId id="986" r:id="rId340"/>
    <p:sldId id="987" r:id="rId341"/>
    <p:sldId id="988" r:id="rId342"/>
    <p:sldId id="989" r:id="rId343"/>
    <p:sldId id="990" r:id="rId344"/>
    <p:sldId id="993" r:id="rId345"/>
    <p:sldId id="994" r:id="rId346"/>
    <p:sldId id="995" r:id="rId347"/>
    <p:sldId id="996" r:id="rId348"/>
    <p:sldId id="999" r:id="rId349"/>
    <p:sldId id="1000" r:id="rId350"/>
    <p:sldId id="1001" r:id="rId351"/>
    <p:sldId id="1002" r:id="rId352"/>
    <p:sldId id="577" r:id="rId353"/>
    <p:sldId id="578" r:id="rId354"/>
    <p:sldId id="580" r:id="rId355"/>
    <p:sldId id="581" r:id="rId356"/>
    <p:sldId id="582" r:id="rId357"/>
    <p:sldId id="1178" r:id="rId358"/>
    <p:sldId id="1179" r:id="rId359"/>
    <p:sldId id="1180" r:id="rId360"/>
    <p:sldId id="583" r:id="rId361"/>
    <p:sldId id="584" r:id="rId362"/>
    <p:sldId id="585" r:id="rId363"/>
    <p:sldId id="586" r:id="rId364"/>
    <p:sldId id="587" r:id="rId365"/>
    <p:sldId id="588" r:id="rId366"/>
    <p:sldId id="589" r:id="rId367"/>
    <p:sldId id="590" r:id="rId368"/>
    <p:sldId id="591" r:id="rId369"/>
    <p:sldId id="592" r:id="rId370"/>
    <p:sldId id="593" r:id="rId371"/>
    <p:sldId id="594" r:id="rId372"/>
    <p:sldId id="768" r:id="rId373"/>
    <p:sldId id="769" r:id="rId374"/>
    <p:sldId id="1181" r:id="rId375"/>
    <p:sldId id="1003" r:id="rId376"/>
    <p:sldId id="1016" r:id="rId377"/>
    <p:sldId id="1017" r:id="rId378"/>
    <p:sldId id="1018" r:id="rId379"/>
    <p:sldId id="1019" r:id="rId380"/>
    <p:sldId id="1020" r:id="rId381"/>
    <p:sldId id="1021" r:id="rId382"/>
    <p:sldId id="1026" r:id="rId383"/>
    <p:sldId id="1027" r:id="rId384"/>
    <p:sldId id="1028" r:id="rId385"/>
    <p:sldId id="1029" r:id="rId386"/>
    <p:sldId id="1030" r:id="rId387"/>
    <p:sldId id="1031" r:id="rId388"/>
    <p:sldId id="1032" r:id="rId389"/>
    <p:sldId id="1033" r:id="rId390"/>
    <p:sldId id="1034" r:id="rId391"/>
    <p:sldId id="776" r:id="rId392"/>
    <p:sldId id="1110" r:id="rId393"/>
    <p:sldId id="1111" r:id="rId394"/>
    <p:sldId id="1112" r:id="rId395"/>
    <p:sldId id="1133" r:id="rId396"/>
    <p:sldId id="1079" r:id="rId397"/>
    <p:sldId id="1080" r:id="rId398"/>
    <p:sldId id="1081" r:id="rId399"/>
    <p:sldId id="1082" r:id="rId400"/>
    <p:sldId id="1083" r:id="rId401"/>
    <p:sldId id="1084" r:id="rId402"/>
    <p:sldId id="1123" r:id="rId403"/>
    <p:sldId id="1124" r:id="rId404"/>
    <p:sldId id="862" r:id="rId405"/>
    <p:sldId id="1122" r:id="rId406"/>
    <p:sldId id="1114" r:id="rId407"/>
    <p:sldId id="1115" r:id="rId408"/>
    <p:sldId id="1116" r:id="rId409"/>
    <p:sldId id="1117" r:id="rId410"/>
    <p:sldId id="1119" r:id="rId411"/>
    <p:sldId id="1120" r:id="rId412"/>
    <p:sldId id="1121" r:id="rId413"/>
    <p:sldId id="1125" r:id="rId414"/>
    <p:sldId id="1089" r:id="rId415"/>
    <p:sldId id="1091" r:id="rId416"/>
    <p:sldId id="1092" r:id="rId417"/>
    <p:sldId id="1094" r:id="rId418"/>
    <p:sldId id="872" r:id="rId419"/>
    <p:sldId id="873" r:id="rId420"/>
    <p:sldId id="1095" r:id="rId421"/>
    <p:sldId id="1096" r:id="rId422"/>
    <p:sldId id="1097" r:id="rId423"/>
    <p:sldId id="1098" r:id="rId424"/>
    <p:sldId id="1099" r:id="rId425"/>
    <p:sldId id="1100" r:id="rId426"/>
    <p:sldId id="1101" r:id="rId427"/>
    <p:sldId id="1102" r:id="rId428"/>
    <p:sldId id="268" r:id="rId429"/>
    <p:sldId id="609" r:id="rId430"/>
    <p:sldId id="270" r:id="rId431"/>
    <p:sldId id="610" r:id="rId432"/>
    <p:sldId id="611" r:id="rId433"/>
    <p:sldId id="612" r:id="rId434"/>
    <p:sldId id="613" r:id="rId435"/>
    <p:sldId id="614" r:id="rId436"/>
    <p:sldId id="633" r:id="rId437"/>
    <p:sldId id="634" r:id="rId438"/>
    <p:sldId id="635" r:id="rId439"/>
    <p:sldId id="636" r:id="rId440"/>
    <p:sldId id="637" r:id="rId441"/>
    <p:sldId id="638" r:id="rId442"/>
    <p:sldId id="639" r:id="rId443"/>
    <p:sldId id="640" r:id="rId444"/>
    <p:sldId id="642" r:id="rId445"/>
    <p:sldId id="643" r:id="rId446"/>
    <p:sldId id="644" r:id="rId447"/>
    <p:sldId id="645" r:id="rId448"/>
    <p:sldId id="646" r:id="rId449"/>
    <p:sldId id="648" r:id="rId450"/>
    <p:sldId id="649" r:id="rId451"/>
    <p:sldId id="651" r:id="rId452"/>
    <p:sldId id="654" r:id="rId453"/>
    <p:sldId id="655" r:id="rId454"/>
    <p:sldId id="656" r:id="rId455"/>
    <p:sldId id="793" r:id="rId456"/>
    <p:sldId id="794" r:id="rId457"/>
    <p:sldId id="795" r:id="rId458"/>
    <p:sldId id="657" r:id="rId459"/>
    <p:sldId id="658" r:id="rId460"/>
    <p:sldId id="659" r:id="rId461"/>
    <p:sldId id="660" r:id="rId462"/>
    <p:sldId id="670" r:id="rId463"/>
    <p:sldId id="671" r:id="rId464"/>
    <p:sldId id="672" r:id="rId465"/>
    <p:sldId id="679" r:id="rId466"/>
    <p:sldId id="680" r:id="rId467"/>
    <p:sldId id="681" r:id="rId468"/>
    <p:sldId id="682" r:id="rId469"/>
    <p:sldId id="683" r:id="rId470"/>
    <p:sldId id="684" r:id="rId471"/>
    <p:sldId id="685" r:id="rId472"/>
    <p:sldId id="686" r:id="rId473"/>
    <p:sldId id="687" r:id="rId474"/>
    <p:sldId id="688" r:id="rId475"/>
    <p:sldId id="689" r:id="rId476"/>
    <p:sldId id="690" r:id="rId477"/>
    <p:sldId id="691" r:id="rId478"/>
    <p:sldId id="692" r:id="rId479"/>
    <p:sldId id="693" r:id="rId480"/>
    <p:sldId id="694" r:id="rId481"/>
    <p:sldId id="695" r:id="rId482"/>
    <p:sldId id="696" r:id="rId483"/>
    <p:sldId id="697" r:id="rId484"/>
    <p:sldId id="698" r:id="rId485"/>
    <p:sldId id="699" r:id="rId486"/>
    <p:sldId id="700" r:id="rId487"/>
    <p:sldId id="701" r:id="rId488"/>
    <p:sldId id="702" r:id="rId489"/>
    <p:sldId id="703" r:id="rId490"/>
    <p:sldId id="704" r:id="rId491"/>
    <p:sldId id="705" r:id="rId492"/>
    <p:sldId id="706" r:id="rId493"/>
    <p:sldId id="709" r:id="rId494"/>
    <p:sldId id="710" r:id="rId495"/>
    <p:sldId id="711" r:id="rId496"/>
    <p:sldId id="712" r:id="rId497"/>
    <p:sldId id="713" r:id="rId498"/>
    <p:sldId id="714" r:id="rId499"/>
    <p:sldId id="1106" r:id="rId5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evans" initials="w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69" d="100"/>
          <a:sy n="69" d="100"/>
        </p:scale>
        <p:origin x="120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commentAuthors" Target="commentAuthors.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415" Type="http://schemas.openxmlformats.org/officeDocument/2006/relationships/slide" Target="slides/slide414.xml"/><Relationship Id="rId436" Type="http://schemas.openxmlformats.org/officeDocument/2006/relationships/slide" Target="slides/slide435.xml"/><Relationship Id="rId457" Type="http://schemas.openxmlformats.org/officeDocument/2006/relationships/slide" Target="slides/slide456.xml"/><Relationship Id="rId240" Type="http://schemas.openxmlformats.org/officeDocument/2006/relationships/slide" Target="slides/slide239.xml"/><Relationship Id="rId261" Type="http://schemas.openxmlformats.org/officeDocument/2006/relationships/slide" Target="slides/slide260.xml"/><Relationship Id="rId478" Type="http://schemas.openxmlformats.org/officeDocument/2006/relationships/slide" Target="slides/slide477.xml"/><Relationship Id="rId499" Type="http://schemas.openxmlformats.org/officeDocument/2006/relationships/slide" Target="slides/slide49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503" Type="http://schemas.openxmlformats.org/officeDocument/2006/relationships/presProps" Target="presProps.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426" Type="http://schemas.openxmlformats.org/officeDocument/2006/relationships/slide" Target="slides/slide425.xml"/><Relationship Id="rId447" Type="http://schemas.openxmlformats.org/officeDocument/2006/relationships/slide" Target="slides/slide446.xml"/><Relationship Id="rId230" Type="http://schemas.openxmlformats.org/officeDocument/2006/relationships/slide" Target="slides/slide229.xml"/><Relationship Id="rId251" Type="http://schemas.openxmlformats.org/officeDocument/2006/relationships/slide" Target="slides/slide250.xml"/><Relationship Id="rId468" Type="http://schemas.openxmlformats.org/officeDocument/2006/relationships/slide" Target="slides/slide467.xml"/><Relationship Id="rId489" Type="http://schemas.openxmlformats.org/officeDocument/2006/relationships/slide" Target="slides/slide488.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slide" Target="slides/slide457.xml"/><Relationship Id="rId479" Type="http://schemas.openxmlformats.org/officeDocument/2006/relationships/slide" Target="slides/slide4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viewProps" Target="view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491" Type="http://schemas.openxmlformats.org/officeDocument/2006/relationships/slide" Target="slides/slide490.xml"/><Relationship Id="rId505"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50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492" Type="http://schemas.openxmlformats.org/officeDocument/2006/relationships/slide" Target="slides/slide491.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microsoft.com/office/2016/11/relationships/changesInfo" Target="changesInfos/changesInfo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notesMaster" Target="notesMasters/notesMaster1.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userId="56be17cac3373774" providerId="LiveId" clId="{B1B42200-21EB-4046-AF3B-9C190A64398C}"/>
    <pc:docChg chg="undo custSel addSld delSld modSld">
      <pc:chgData name="william" userId="56be17cac3373774" providerId="LiveId" clId="{B1B42200-21EB-4046-AF3B-9C190A64398C}" dt="2022-11-28T18:17:10.814" v="401" actId="1076"/>
      <pc:docMkLst>
        <pc:docMk/>
      </pc:docMkLst>
      <pc:sldChg chg="modSp">
        <pc:chgData name="william" userId="56be17cac3373774" providerId="LiveId" clId="{B1B42200-21EB-4046-AF3B-9C190A64398C}" dt="2022-11-28T18:17:10.814" v="401" actId="1076"/>
        <pc:sldMkLst>
          <pc:docMk/>
          <pc:sldMk cId="1682654939" sldId="268"/>
        </pc:sldMkLst>
        <pc:picChg chg="mod">
          <ac:chgData name="william" userId="56be17cac3373774" providerId="LiveId" clId="{B1B42200-21EB-4046-AF3B-9C190A64398C}" dt="2022-11-28T18:17:10.814" v="401" actId="1076"/>
          <ac:picMkLst>
            <pc:docMk/>
            <pc:sldMk cId="1682654939" sldId="268"/>
            <ac:picMk id="11266" creationId="{00000000-0000-0000-0000-000000000000}"/>
          </ac:picMkLst>
        </pc:picChg>
      </pc:sldChg>
      <pc:sldChg chg="modSp mod">
        <pc:chgData name="william" userId="56be17cac3373774" providerId="LiveId" clId="{B1B42200-21EB-4046-AF3B-9C190A64398C}" dt="2022-11-02T23:59:27.654" v="16" actId="27636"/>
        <pc:sldMkLst>
          <pc:docMk/>
          <pc:sldMk cId="417895502" sldId="421"/>
        </pc:sldMkLst>
        <pc:spChg chg="mod">
          <ac:chgData name="william" userId="56be17cac3373774" providerId="LiveId" clId="{B1B42200-21EB-4046-AF3B-9C190A64398C}" dt="2022-11-02T23:59:07.756" v="11" actId="1076"/>
          <ac:spMkLst>
            <pc:docMk/>
            <pc:sldMk cId="417895502" sldId="421"/>
            <ac:spMk id="2" creationId="{00000000-0000-0000-0000-000000000000}"/>
          </ac:spMkLst>
        </pc:spChg>
        <pc:spChg chg="mod">
          <ac:chgData name="william" userId="56be17cac3373774" providerId="LiveId" clId="{B1B42200-21EB-4046-AF3B-9C190A64398C}" dt="2022-11-02T23:59:27.654" v="16" actId="27636"/>
          <ac:spMkLst>
            <pc:docMk/>
            <pc:sldMk cId="417895502" sldId="421"/>
            <ac:spMk id="8" creationId="{00000000-0000-0000-0000-000000000000}"/>
          </ac:spMkLst>
        </pc:spChg>
        <pc:picChg chg="mod">
          <ac:chgData name="william" userId="56be17cac3373774" providerId="LiveId" clId="{B1B42200-21EB-4046-AF3B-9C190A64398C}" dt="2022-11-02T23:59:12.100" v="12" actId="14100"/>
          <ac:picMkLst>
            <pc:docMk/>
            <pc:sldMk cId="417895502" sldId="421"/>
            <ac:picMk id="3" creationId="{B5B26DC0-7E80-4575-B131-4A29D241244A}"/>
          </ac:picMkLst>
        </pc:picChg>
      </pc:sldChg>
      <pc:sldChg chg="add">
        <pc:chgData name="william" userId="56be17cac3373774" providerId="LiveId" clId="{B1B42200-21EB-4046-AF3B-9C190A64398C}" dt="2022-11-02T23:57:40.509" v="8"/>
        <pc:sldMkLst>
          <pc:docMk/>
          <pc:sldMk cId="495455419" sldId="503"/>
        </pc:sldMkLst>
      </pc:sldChg>
      <pc:sldChg chg="del">
        <pc:chgData name="william" userId="56be17cac3373774" providerId="LiveId" clId="{B1B42200-21EB-4046-AF3B-9C190A64398C}" dt="2022-11-02T23:57:21.348" v="7" actId="2696"/>
        <pc:sldMkLst>
          <pc:docMk/>
          <pc:sldMk cId="2306040243" sldId="503"/>
        </pc:sldMkLst>
      </pc:sldChg>
      <pc:sldChg chg="modSp mod">
        <pc:chgData name="william" userId="56be17cac3373774" providerId="LiveId" clId="{B1B42200-21EB-4046-AF3B-9C190A64398C}" dt="2022-11-02T23:56:22.592" v="6" actId="20577"/>
        <pc:sldMkLst>
          <pc:docMk/>
          <pc:sldMk cId="3261901071" sldId="509"/>
        </pc:sldMkLst>
        <pc:spChg chg="mod">
          <ac:chgData name="william" userId="56be17cac3373774" providerId="LiveId" clId="{B1B42200-21EB-4046-AF3B-9C190A64398C}" dt="2022-11-02T23:56:22.592" v="6" actId="20577"/>
          <ac:spMkLst>
            <pc:docMk/>
            <pc:sldMk cId="3261901071" sldId="509"/>
            <ac:spMk id="4" creationId="{00000000-0000-0000-0000-000000000000}"/>
          </ac:spMkLst>
        </pc:spChg>
      </pc:sldChg>
      <pc:sldChg chg="del">
        <pc:chgData name="william" userId="56be17cac3373774" providerId="LiveId" clId="{B1B42200-21EB-4046-AF3B-9C190A64398C}" dt="2022-11-22T13:36:55.490" v="43" actId="47"/>
        <pc:sldMkLst>
          <pc:docMk/>
          <pc:sldMk cId="4133853652" sldId="514"/>
        </pc:sldMkLst>
      </pc:sldChg>
      <pc:sldChg chg="del">
        <pc:chgData name="william" userId="56be17cac3373774" providerId="LiveId" clId="{B1B42200-21EB-4046-AF3B-9C190A64398C}" dt="2022-11-22T13:37:34.903" v="44" actId="47"/>
        <pc:sldMkLst>
          <pc:docMk/>
          <pc:sldMk cId="1707717466" sldId="516"/>
        </pc:sldMkLst>
      </pc:sldChg>
      <pc:sldChg chg="del">
        <pc:chgData name="william" userId="56be17cac3373774" providerId="LiveId" clId="{B1B42200-21EB-4046-AF3B-9C190A64398C}" dt="2022-11-22T13:37:37.399" v="45" actId="47"/>
        <pc:sldMkLst>
          <pc:docMk/>
          <pc:sldMk cId="3858824513" sldId="517"/>
        </pc:sldMkLst>
      </pc:sldChg>
      <pc:sldChg chg="del">
        <pc:chgData name="william" userId="56be17cac3373774" providerId="LiveId" clId="{B1B42200-21EB-4046-AF3B-9C190A64398C}" dt="2022-11-22T13:37:38.317" v="46" actId="47"/>
        <pc:sldMkLst>
          <pc:docMk/>
          <pc:sldMk cId="478191449" sldId="518"/>
        </pc:sldMkLst>
      </pc:sldChg>
      <pc:sldChg chg="del">
        <pc:chgData name="william" userId="56be17cac3373774" providerId="LiveId" clId="{B1B42200-21EB-4046-AF3B-9C190A64398C}" dt="2022-11-22T13:39:09.781" v="47" actId="47"/>
        <pc:sldMkLst>
          <pc:docMk/>
          <pc:sldMk cId="1491964545" sldId="526"/>
        </pc:sldMkLst>
      </pc:sldChg>
      <pc:sldChg chg="del">
        <pc:chgData name="william" userId="56be17cac3373774" providerId="LiveId" clId="{B1B42200-21EB-4046-AF3B-9C190A64398C}" dt="2022-11-22T13:41:07.282" v="49" actId="47"/>
        <pc:sldMkLst>
          <pc:docMk/>
          <pc:sldMk cId="1083351150" sldId="540"/>
        </pc:sldMkLst>
      </pc:sldChg>
      <pc:sldChg chg="modSp mod">
        <pc:chgData name="william" userId="56be17cac3373774" providerId="LiveId" clId="{B1B42200-21EB-4046-AF3B-9C190A64398C}" dt="2022-11-03T00:04:52.246" v="37" actId="255"/>
        <pc:sldMkLst>
          <pc:docMk/>
          <pc:sldMk cId="3542231921" sldId="543"/>
        </pc:sldMkLst>
        <pc:spChg chg="mod">
          <ac:chgData name="william" userId="56be17cac3373774" providerId="LiveId" clId="{B1B42200-21EB-4046-AF3B-9C190A64398C}" dt="2022-11-03T00:04:52.246" v="37" actId="255"/>
          <ac:spMkLst>
            <pc:docMk/>
            <pc:sldMk cId="3542231921" sldId="543"/>
            <ac:spMk id="9" creationId="{00000000-0000-0000-0000-000000000000}"/>
          </ac:spMkLst>
        </pc:spChg>
      </pc:sldChg>
      <pc:sldChg chg="modSp mod">
        <pc:chgData name="william" userId="56be17cac3373774" providerId="LiveId" clId="{B1B42200-21EB-4046-AF3B-9C190A64398C}" dt="2022-11-03T00:04:27.679" v="36" actId="255"/>
        <pc:sldMkLst>
          <pc:docMk/>
          <pc:sldMk cId="247643540" sldId="546"/>
        </pc:sldMkLst>
        <pc:spChg chg="mod">
          <ac:chgData name="william" userId="56be17cac3373774" providerId="LiveId" clId="{B1B42200-21EB-4046-AF3B-9C190A64398C}" dt="2022-11-03T00:04:27.679" v="36" actId="255"/>
          <ac:spMkLst>
            <pc:docMk/>
            <pc:sldMk cId="247643540" sldId="546"/>
            <ac:spMk id="3" creationId="{00000000-0000-0000-0000-000000000000}"/>
          </ac:spMkLst>
        </pc:spChg>
      </pc:sldChg>
      <pc:sldChg chg="modSp mod">
        <pc:chgData name="william" userId="56be17cac3373774" providerId="LiveId" clId="{B1B42200-21EB-4046-AF3B-9C190A64398C}" dt="2022-11-03T00:04:15.515" v="35" actId="255"/>
        <pc:sldMkLst>
          <pc:docMk/>
          <pc:sldMk cId="1890645979" sldId="548"/>
        </pc:sldMkLst>
        <pc:spChg chg="mod">
          <ac:chgData name="william" userId="56be17cac3373774" providerId="LiveId" clId="{B1B42200-21EB-4046-AF3B-9C190A64398C}" dt="2022-11-03T00:04:15.515" v="35" actId="255"/>
          <ac:spMkLst>
            <pc:docMk/>
            <pc:sldMk cId="1890645979" sldId="548"/>
            <ac:spMk id="3" creationId="{00000000-0000-0000-0000-000000000000}"/>
          </ac:spMkLst>
        </pc:spChg>
      </pc:sldChg>
      <pc:sldChg chg="addSp delSp modSp mod">
        <pc:chgData name="william" userId="56be17cac3373774" providerId="LiveId" clId="{B1B42200-21EB-4046-AF3B-9C190A64398C}" dt="2022-11-22T13:53:38.211" v="59" actId="255"/>
        <pc:sldMkLst>
          <pc:docMk/>
          <pc:sldMk cId="286262289" sldId="577"/>
        </pc:sldMkLst>
        <pc:spChg chg="add mod">
          <ac:chgData name="william" userId="56be17cac3373774" providerId="LiveId" clId="{B1B42200-21EB-4046-AF3B-9C190A64398C}" dt="2022-11-22T13:53:38.211" v="59" actId="255"/>
          <ac:spMkLst>
            <pc:docMk/>
            <pc:sldMk cId="286262289" sldId="577"/>
            <ac:spMk id="3" creationId="{B5A62FEE-8265-02F3-2064-7CE23940D865}"/>
          </ac:spMkLst>
        </pc:spChg>
        <pc:picChg chg="del mod">
          <ac:chgData name="william" userId="56be17cac3373774" providerId="LiveId" clId="{B1B42200-21EB-4046-AF3B-9C190A64398C}" dt="2022-11-22T13:53:06.164" v="52" actId="478"/>
          <ac:picMkLst>
            <pc:docMk/>
            <pc:sldMk cId="286262289" sldId="577"/>
            <ac:picMk id="3074" creationId="{00000000-0000-0000-0000-000000000000}"/>
          </ac:picMkLst>
        </pc:picChg>
      </pc:sldChg>
      <pc:sldChg chg="del">
        <pc:chgData name="william" userId="56be17cac3373774" providerId="LiveId" clId="{B1B42200-21EB-4046-AF3B-9C190A64398C}" dt="2022-11-22T13:54:54.634" v="60" actId="47"/>
        <pc:sldMkLst>
          <pc:docMk/>
          <pc:sldMk cId="2596829701" sldId="579"/>
        </pc:sldMkLst>
      </pc:sldChg>
      <pc:sldChg chg="modSp">
        <pc:chgData name="william" userId="56be17cac3373774" providerId="LiveId" clId="{B1B42200-21EB-4046-AF3B-9C190A64398C}" dt="2022-11-22T13:55:02.451" v="62" actId="1076"/>
        <pc:sldMkLst>
          <pc:docMk/>
          <pc:sldMk cId="2100433771" sldId="580"/>
        </pc:sldMkLst>
        <pc:picChg chg="mod">
          <ac:chgData name="william" userId="56be17cac3373774" providerId="LiveId" clId="{B1B42200-21EB-4046-AF3B-9C190A64398C}" dt="2022-11-22T13:55:02.451" v="62" actId="1076"/>
          <ac:picMkLst>
            <pc:docMk/>
            <pc:sldMk cId="2100433771" sldId="580"/>
            <ac:picMk id="6146" creationId="{00000000-0000-0000-0000-000000000000}"/>
          </ac:picMkLst>
        </pc:picChg>
      </pc:sldChg>
      <pc:sldChg chg="delSp modSp mod">
        <pc:chgData name="william" userId="56be17cac3373774" providerId="LiveId" clId="{B1B42200-21EB-4046-AF3B-9C190A64398C}" dt="2022-11-22T13:56:17.868" v="71" actId="6549"/>
        <pc:sldMkLst>
          <pc:docMk/>
          <pc:sldMk cId="2410609536" sldId="582"/>
        </pc:sldMkLst>
        <pc:spChg chg="mod">
          <ac:chgData name="william" userId="56be17cac3373774" providerId="LiveId" clId="{B1B42200-21EB-4046-AF3B-9C190A64398C}" dt="2022-11-22T13:56:17.868" v="71" actId="6549"/>
          <ac:spMkLst>
            <pc:docMk/>
            <pc:sldMk cId="2410609536" sldId="582"/>
            <ac:spMk id="2" creationId="{1DADB4AE-0CC7-751A-507F-4BDECC27E066}"/>
          </ac:spMkLst>
        </pc:spChg>
        <pc:picChg chg="del">
          <ac:chgData name="william" userId="56be17cac3373774" providerId="LiveId" clId="{B1B42200-21EB-4046-AF3B-9C190A64398C}" dt="2022-11-22T13:55:48.604" v="63" actId="478"/>
          <ac:picMkLst>
            <pc:docMk/>
            <pc:sldMk cId="2410609536" sldId="582"/>
            <ac:picMk id="8194" creationId="{00000000-0000-0000-0000-000000000000}"/>
          </ac:picMkLst>
        </pc:picChg>
      </pc:sldChg>
      <pc:sldChg chg="delSp del">
        <pc:chgData name="william" userId="56be17cac3373774" providerId="LiveId" clId="{B1B42200-21EB-4046-AF3B-9C190A64398C}" dt="2022-11-22T16:05:15.101" v="108" actId="47"/>
        <pc:sldMkLst>
          <pc:docMk/>
          <pc:sldMk cId="1920194139" sldId="600"/>
        </pc:sldMkLst>
        <pc:picChg chg="del">
          <ac:chgData name="william" userId="56be17cac3373774" providerId="LiveId" clId="{B1B42200-21EB-4046-AF3B-9C190A64398C}" dt="2022-11-22T16:05:13.067" v="107" actId="478"/>
          <ac:picMkLst>
            <pc:docMk/>
            <pc:sldMk cId="1920194139" sldId="600"/>
            <ac:picMk id="2051" creationId="{00000000-0000-0000-0000-000000000000}"/>
          </ac:picMkLst>
        </pc:picChg>
      </pc:sldChg>
      <pc:sldChg chg="del">
        <pc:chgData name="william" userId="56be17cac3373774" providerId="LiveId" clId="{B1B42200-21EB-4046-AF3B-9C190A64398C}" dt="2022-11-22T16:05:18.970" v="109" actId="47"/>
        <pc:sldMkLst>
          <pc:docMk/>
          <pc:sldMk cId="3212387149" sldId="601"/>
        </pc:sldMkLst>
      </pc:sldChg>
      <pc:sldChg chg="del">
        <pc:chgData name="william" userId="56be17cac3373774" providerId="LiveId" clId="{B1B42200-21EB-4046-AF3B-9C190A64398C}" dt="2022-11-22T14:52:28.010" v="72" actId="47"/>
        <pc:sldMkLst>
          <pc:docMk/>
          <pc:sldMk cId="170912302" sldId="715"/>
        </pc:sldMkLst>
      </pc:sldChg>
      <pc:sldChg chg="del">
        <pc:chgData name="william" userId="56be17cac3373774" providerId="LiveId" clId="{B1B42200-21EB-4046-AF3B-9C190A64398C}" dt="2022-11-22T14:52:29.189" v="73" actId="47"/>
        <pc:sldMkLst>
          <pc:docMk/>
          <pc:sldMk cId="2990871472" sldId="716"/>
        </pc:sldMkLst>
      </pc:sldChg>
      <pc:sldChg chg="del">
        <pc:chgData name="william" userId="56be17cac3373774" providerId="LiveId" clId="{B1B42200-21EB-4046-AF3B-9C190A64398C}" dt="2022-11-22T14:52:29.838" v="74" actId="47"/>
        <pc:sldMkLst>
          <pc:docMk/>
          <pc:sldMk cId="1235514438" sldId="717"/>
        </pc:sldMkLst>
      </pc:sldChg>
      <pc:sldChg chg="del">
        <pc:chgData name="william" userId="56be17cac3373774" providerId="LiveId" clId="{B1B42200-21EB-4046-AF3B-9C190A64398C}" dt="2022-11-22T14:52:30.568" v="75" actId="47"/>
        <pc:sldMkLst>
          <pc:docMk/>
          <pc:sldMk cId="826537276" sldId="718"/>
        </pc:sldMkLst>
      </pc:sldChg>
      <pc:sldChg chg="del">
        <pc:chgData name="william" userId="56be17cac3373774" providerId="LiveId" clId="{B1B42200-21EB-4046-AF3B-9C190A64398C}" dt="2022-11-22T14:52:31.278" v="76" actId="47"/>
        <pc:sldMkLst>
          <pc:docMk/>
          <pc:sldMk cId="2187993938" sldId="719"/>
        </pc:sldMkLst>
      </pc:sldChg>
      <pc:sldChg chg="del">
        <pc:chgData name="william" userId="56be17cac3373774" providerId="LiveId" clId="{B1B42200-21EB-4046-AF3B-9C190A64398C}" dt="2022-11-22T14:52:31.922" v="77" actId="47"/>
        <pc:sldMkLst>
          <pc:docMk/>
          <pc:sldMk cId="4224852926" sldId="720"/>
        </pc:sldMkLst>
      </pc:sldChg>
      <pc:sldChg chg="del">
        <pc:chgData name="william" userId="56be17cac3373774" providerId="LiveId" clId="{B1B42200-21EB-4046-AF3B-9C190A64398C}" dt="2022-11-22T14:52:32.608" v="78" actId="47"/>
        <pc:sldMkLst>
          <pc:docMk/>
          <pc:sldMk cId="2128989229" sldId="721"/>
        </pc:sldMkLst>
      </pc:sldChg>
      <pc:sldChg chg="del">
        <pc:chgData name="william" userId="56be17cac3373774" providerId="LiveId" clId="{B1B42200-21EB-4046-AF3B-9C190A64398C}" dt="2022-11-22T14:52:33.259" v="79" actId="47"/>
        <pc:sldMkLst>
          <pc:docMk/>
          <pc:sldMk cId="359307877" sldId="722"/>
        </pc:sldMkLst>
      </pc:sldChg>
      <pc:sldChg chg="del">
        <pc:chgData name="william" userId="56be17cac3373774" providerId="LiveId" clId="{B1B42200-21EB-4046-AF3B-9C190A64398C}" dt="2022-11-22T14:52:33.876" v="80" actId="47"/>
        <pc:sldMkLst>
          <pc:docMk/>
          <pc:sldMk cId="2926987710" sldId="723"/>
        </pc:sldMkLst>
      </pc:sldChg>
      <pc:sldChg chg="del">
        <pc:chgData name="william" userId="56be17cac3373774" providerId="LiveId" clId="{B1B42200-21EB-4046-AF3B-9C190A64398C}" dt="2022-11-22T14:52:34.568" v="81" actId="47"/>
        <pc:sldMkLst>
          <pc:docMk/>
          <pc:sldMk cId="3001945878" sldId="724"/>
        </pc:sldMkLst>
      </pc:sldChg>
      <pc:sldChg chg="del">
        <pc:chgData name="william" userId="56be17cac3373774" providerId="LiveId" clId="{B1B42200-21EB-4046-AF3B-9C190A64398C}" dt="2022-11-22T14:52:35.258" v="82" actId="47"/>
        <pc:sldMkLst>
          <pc:docMk/>
          <pc:sldMk cId="1335883845" sldId="725"/>
        </pc:sldMkLst>
      </pc:sldChg>
      <pc:sldChg chg="del">
        <pc:chgData name="william" userId="56be17cac3373774" providerId="LiveId" clId="{B1B42200-21EB-4046-AF3B-9C190A64398C}" dt="2022-11-22T14:52:35.903" v="83" actId="47"/>
        <pc:sldMkLst>
          <pc:docMk/>
          <pc:sldMk cId="2663663830" sldId="726"/>
        </pc:sldMkLst>
      </pc:sldChg>
      <pc:sldChg chg="del">
        <pc:chgData name="william" userId="56be17cac3373774" providerId="LiveId" clId="{B1B42200-21EB-4046-AF3B-9C190A64398C}" dt="2022-11-22T14:52:36.536" v="84" actId="47"/>
        <pc:sldMkLst>
          <pc:docMk/>
          <pc:sldMk cId="1734103310" sldId="727"/>
        </pc:sldMkLst>
      </pc:sldChg>
      <pc:sldChg chg="del">
        <pc:chgData name="william" userId="56be17cac3373774" providerId="LiveId" clId="{B1B42200-21EB-4046-AF3B-9C190A64398C}" dt="2022-11-22T14:52:37.131" v="85" actId="47"/>
        <pc:sldMkLst>
          <pc:docMk/>
          <pc:sldMk cId="1059821162" sldId="728"/>
        </pc:sldMkLst>
      </pc:sldChg>
      <pc:sldChg chg="del">
        <pc:chgData name="william" userId="56be17cac3373774" providerId="LiveId" clId="{B1B42200-21EB-4046-AF3B-9C190A64398C}" dt="2022-11-22T14:52:37.756" v="86" actId="47"/>
        <pc:sldMkLst>
          <pc:docMk/>
          <pc:sldMk cId="2163837064" sldId="729"/>
        </pc:sldMkLst>
      </pc:sldChg>
      <pc:sldChg chg="del">
        <pc:chgData name="william" userId="56be17cac3373774" providerId="LiveId" clId="{B1B42200-21EB-4046-AF3B-9C190A64398C}" dt="2022-11-22T14:52:38.399" v="87" actId="47"/>
        <pc:sldMkLst>
          <pc:docMk/>
          <pc:sldMk cId="861223906" sldId="730"/>
        </pc:sldMkLst>
      </pc:sldChg>
      <pc:sldChg chg="del">
        <pc:chgData name="william" userId="56be17cac3373774" providerId="LiveId" clId="{B1B42200-21EB-4046-AF3B-9C190A64398C}" dt="2022-11-22T14:52:39.242" v="88" actId="47"/>
        <pc:sldMkLst>
          <pc:docMk/>
          <pc:sldMk cId="98592322" sldId="731"/>
        </pc:sldMkLst>
      </pc:sldChg>
      <pc:sldChg chg="del">
        <pc:chgData name="william" userId="56be17cac3373774" providerId="LiveId" clId="{B1B42200-21EB-4046-AF3B-9C190A64398C}" dt="2022-11-22T14:52:39.820" v="89" actId="47"/>
        <pc:sldMkLst>
          <pc:docMk/>
          <pc:sldMk cId="1352809803" sldId="732"/>
        </pc:sldMkLst>
      </pc:sldChg>
      <pc:sldChg chg="del">
        <pc:chgData name="william" userId="56be17cac3373774" providerId="LiveId" clId="{B1B42200-21EB-4046-AF3B-9C190A64398C}" dt="2022-11-22T14:52:40.398" v="90" actId="47"/>
        <pc:sldMkLst>
          <pc:docMk/>
          <pc:sldMk cId="3230802485" sldId="733"/>
        </pc:sldMkLst>
      </pc:sldChg>
      <pc:sldChg chg="del">
        <pc:chgData name="william" userId="56be17cac3373774" providerId="LiveId" clId="{B1B42200-21EB-4046-AF3B-9C190A64398C}" dt="2022-11-22T14:52:40.932" v="91" actId="47"/>
        <pc:sldMkLst>
          <pc:docMk/>
          <pc:sldMk cId="717699302" sldId="734"/>
        </pc:sldMkLst>
      </pc:sldChg>
      <pc:sldChg chg="del">
        <pc:chgData name="william" userId="56be17cac3373774" providerId="LiveId" clId="{B1B42200-21EB-4046-AF3B-9C190A64398C}" dt="2022-11-22T14:52:41.452" v="92" actId="47"/>
        <pc:sldMkLst>
          <pc:docMk/>
          <pc:sldMk cId="1946687143" sldId="735"/>
        </pc:sldMkLst>
      </pc:sldChg>
      <pc:sldChg chg="del">
        <pc:chgData name="william" userId="56be17cac3373774" providerId="LiveId" clId="{B1B42200-21EB-4046-AF3B-9C190A64398C}" dt="2022-11-22T14:52:41.946" v="93" actId="47"/>
        <pc:sldMkLst>
          <pc:docMk/>
          <pc:sldMk cId="1315182153" sldId="736"/>
        </pc:sldMkLst>
      </pc:sldChg>
      <pc:sldChg chg="del">
        <pc:chgData name="william" userId="56be17cac3373774" providerId="LiveId" clId="{B1B42200-21EB-4046-AF3B-9C190A64398C}" dt="2022-11-22T14:52:42.469" v="94" actId="47"/>
        <pc:sldMkLst>
          <pc:docMk/>
          <pc:sldMk cId="3860423635" sldId="737"/>
        </pc:sldMkLst>
      </pc:sldChg>
      <pc:sldChg chg="del">
        <pc:chgData name="william" userId="56be17cac3373774" providerId="LiveId" clId="{B1B42200-21EB-4046-AF3B-9C190A64398C}" dt="2022-11-22T14:52:43.074" v="95" actId="47"/>
        <pc:sldMkLst>
          <pc:docMk/>
          <pc:sldMk cId="1397909987" sldId="738"/>
        </pc:sldMkLst>
      </pc:sldChg>
      <pc:sldChg chg="del">
        <pc:chgData name="william" userId="56be17cac3373774" providerId="LiveId" clId="{B1B42200-21EB-4046-AF3B-9C190A64398C}" dt="2022-11-22T14:52:43.643" v="96" actId="47"/>
        <pc:sldMkLst>
          <pc:docMk/>
          <pc:sldMk cId="1715117912" sldId="739"/>
        </pc:sldMkLst>
      </pc:sldChg>
      <pc:sldChg chg="modSp mod">
        <pc:chgData name="william" userId="56be17cac3373774" providerId="LiveId" clId="{B1B42200-21EB-4046-AF3B-9C190A64398C}" dt="2022-11-02T23:59:37.882" v="18" actId="1076"/>
        <pc:sldMkLst>
          <pc:docMk/>
          <pc:sldMk cId="3486155613" sldId="802"/>
        </pc:sldMkLst>
        <pc:spChg chg="mod">
          <ac:chgData name="william" userId="56be17cac3373774" providerId="LiveId" clId="{B1B42200-21EB-4046-AF3B-9C190A64398C}" dt="2022-11-02T23:59:36.034" v="17" actId="1076"/>
          <ac:spMkLst>
            <pc:docMk/>
            <pc:sldMk cId="3486155613" sldId="802"/>
            <ac:spMk id="2" creationId="{00000000-0000-0000-0000-000000000000}"/>
          </ac:spMkLst>
        </pc:spChg>
        <pc:picChg chg="mod">
          <ac:chgData name="william" userId="56be17cac3373774" providerId="LiveId" clId="{B1B42200-21EB-4046-AF3B-9C190A64398C}" dt="2022-11-02T23:59:37.882" v="18" actId="1076"/>
          <ac:picMkLst>
            <pc:docMk/>
            <pc:sldMk cId="3486155613" sldId="802"/>
            <ac:picMk id="6" creationId="{F9FF5260-7DEC-4440-B944-B8819817A7AE}"/>
          </ac:picMkLst>
        </pc:picChg>
      </pc:sldChg>
      <pc:sldChg chg="modSp mod">
        <pc:chgData name="william" userId="56be17cac3373774" providerId="LiveId" clId="{B1B42200-21EB-4046-AF3B-9C190A64398C}" dt="2022-11-03T00:00:03.836" v="19" actId="20577"/>
        <pc:sldMkLst>
          <pc:docMk/>
          <pc:sldMk cId="154393583" sldId="810"/>
        </pc:sldMkLst>
        <pc:spChg chg="mod">
          <ac:chgData name="william" userId="56be17cac3373774" providerId="LiveId" clId="{B1B42200-21EB-4046-AF3B-9C190A64398C}" dt="2022-11-03T00:00:03.836" v="19" actId="20577"/>
          <ac:spMkLst>
            <pc:docMk/>
            <pc:sldMk cId="154393583" sldId="810"/>
            <ac:spMk id="2" creationId="{00000000-0000-0000-0000-000000000000}"/>
          </ac:spMkLst>
        </pc:spChg>
      </pc:sldChg>
      <pc:sldChg chg="modSp mod">
        <pc:chgData name="william" userId="56be17cac3373774" providerId="LiveId" clId="{B1B42200-21EB-4046-AF3B-9C190A64398C}" dt="2022-11-22T13:35:20.157" v="42" actId="14100"/>
        <pc:sldMkLst>
          <pc:docMk/>
          <pc:sldMk cId="4079561892" sldId="812"/>
        </pc:sldMkLst>
        <pc:spChg chg="mod">
          <ac:chgData name="william" userId="56be17cac3373774" providerId="LiveId" clId="{B1B42200-21EB-4046-AF3B-9C190A64398C}" dt="2022-11-22T13:35:10.713" v="40" actId="1076"/>
          <ac:spMkLst>
            <pc:docMk/>
            <pc:sldMk cId="4079561892" sldId="812"/>
            <ac:spMk id="2" creationId="{2D6A517D-CA5C-45F5-BFC8-996EDE7AB597}"/>
          </ac:spMkLst>
        </pc:spChg>
        <pc:spChg chg="mod">
          <ac:chgData name="william" userId="56be17cac3373774" providerId="LiveId" clId="{B1B42200-21EB-4046-AF3B-9C190A64398C}" dt="2022-11-22T13:35:20.157" v="42" actId="14100"/>
          <ac:spMkLst>
            <pc:docMk/>
            <pc:sldMk cId="4079561892" sldId="812"/>
            <ac:spMk id="3" creationId="{21C01E4A-DBD8-43F8-AFDA-38298C2A06EF}"/>
          </ac:spMkLst>
        </pc:spChg>
      </pc:sldChg>
      <pc:sldChg chg="modSp mod">
        <pc:chgData name="william" userId="56be17cac3373774" providerId="LiveId" clId="{B1B42200-21EB-4046-AF3B-9C190A64398C}" dt="2022-11-03T00:00:34.745" v="22" actId="1076"/>
        <pc:sldMkLst>
          <pc:docMk/>
          <pc:sldMk cId="1872150797" sldId="813"/>
        </pc:sldMkLst>
        <pc:spChg chg="mod">
          <ac:chgData name="william" userId="56be17cac3373774" providerId="LiveId" clId="{B1B42200-21EB-4046-AF3B-9C190A64398C}" dt="2022-11-03T00:00:34.745" v="22" actId="1076"/>
          <ac:spMkLst>
            <pc:docMk/>
            <pc:sldMk cId="1872150797" sldId="813"/>
            <ac:spMk id="4" creationId="{00000000-0000-0000-0000-000000000000}"/>
          </ac:spMkLst>
        </pc:spChg>
      </pc:sldChg>
      <pc:sldChg chg="del">
        <pc:chgData name="william" userId="56be17cac3373774" providerId="LiveId" clId="{B1B42200-21EB-4046-AF3B-9C190A64398C}" dt="2022-11-22T13:40:07.582" v="48" actId="47"/>
        <pc:sldMkLst>
          <pc:docMk/>
          <pc:sldMk cId="2738265764" sldId="850"/>
        </pc:sldMkLst>
      </pc:sldChg>
      <pc:sldChg chg="del">
        <pc:chgData name="william" userId="56be17cac3373774" providerId="LiveId" clId="{B1B42200-21EB-4046-AF3B-9C190A64398C}" dt="2022-11-28T18:04:42.781" v="355" actId="47"/>
        <pc:sldMkLst>
          <pc:docMk/>
          <pc:sldMk cId="1504153350" sldId="861"/>
        </pc:sldMkLst>
      </pc:sldChg>
      <pc:sldChg chg="modSp mod">
        <pc:chgData name="william" userId="56be17cac3373774" providerId="LiveId" clId="{B1B42200-21EB-4046-AF3B-9C190A64398C}" dt="2022-11-22T16:07:50.375" v="126" actId="6549"/>
        <pc:sldMkLst>
          <pc:docMk/>
          <pc:sldMk cId="3237242835" sldId="1084"/>
        </pc:sldMkLst>
        <pc:spChg chg="mod">
          <ac:chgData name="william" userId="56be17cac3373774" providerId="LiveId" clId="{B1B42200-21EB-4046-AF3B-9C190A64398C}" dt="2022-11-22T16:07:50.375" v="126" actId="6549"/>
          <ac:spMkLst>
            <pc:docMk/>
            <pc:sldMk cId="3237242835" sldId="1084"/>
            <ac:spMk id="3" creationId="{00000000-0000-0000-0000-000000000000}"/>
          </ac:spMkLst>
        </pc:spChg>
      </pc:sldChg>
      <pc:sldChg chg="del">
        <pc:chgData name="william" userId="56be17cac3373774" providerId="LiveId" clId="{B1B42200-21EB-4046-AF3B-9C190A64398C}" dt="2022-11-28T18:01:39.833" v="353" actId="47"/>
        <pc:sldMkLst>
          <pc:docMk/>
          <pc:sldMk cId="715202164" sldId="1085"/>
        </pc:sldMkLst>
      </pc:sldChg>
      <pc:sldChg chg="delSp del mod">
        <pc:chgData name="william" userId="56be17cac3373774" providerId="LiveId" clId="{B1B42200-21EB-4046-AF3B-9C190A64398C}" dt="2022-11-22T16:20:15.837" v="272" actId="47"/>
        <pc:sldMkLst>
          <pc:docMk/>
          <pc:sldMk cId="4085851242" sldId="1086"/>
        </pc:sldMkLst>
        <pc:picChg chg="del">
          <ac:chgData name="william" userId="56be17cac3373774" providerId="LiveId" clId="{B1B42200-21EB-4046-AF3B-9C190A64398C}" dt="2022-11-22T16:20:01.337" v="266" actId="21"/>
          <ac:picMkLst>
            <pc:docMk/>
            <pc:sldMk cId="4085851242" sldId="1086"/>
            <ac:picMk id="4" creationId="{92E4E7FE-EBD5-492D-B8DE-C60EC7B08DAD}"/>
          </ac:picMkLst>
        </pc:picChg>
      </pc:sldChg>
      <pc:sldChg chg="addSp modSp del mod">
        <pc:chgData name="william" userId="56be17cac3373774" providerId="LiveId" clId="{B1B42200-21EB-4046-AF3B-9C190A64398C}" dt="2022-11-28T18:11:52.972" v="387" actId="47"/>
        <pc:sldMkLst>
          <pc:docMk/>
          <pc:sldMk cId="702605962" sldId="1087"/>
        </pc:sldMkLst>
        <pc:picChg chg="mod">
          <ac:chgData name="william" userId="56be17cac3373774" providerId="LiveId" clId="{B1B42200-21EB-4046-AF3B-9C190A64398C}" dt="2022-11-22T16:20:13.646" v="271" actId="1076"/>
          <ac:picMkLst>
            <pc:docMk/>
            <pc:sldMk cId="702605962" sldId="1087"/>
            <ac:picMk id="2" creationId="{CF375F5F-1F30-4E30-8B7B-766FE4F861A2}"/>
          </ac:picMkLst>
        </pc:picChg>
        <pc:picChg chg="add mod">
          <ac:chgData name="william" userId="56be17cac3373774" providerId="LiveId" clId="{B1B42200-21EB-4046-AF3B-9C190A64398C}" dt="2022-11-22T16:20:10.613" v="270" actId="1076"/>
          <ac:picMkLst>
            <pc:docMk/>
            <pc:sldMk cId="702605962" sldId="1087"/>
            <ac:picMk id="3" creationId="{FF8E9313-F625-C603-5615-76A1DB0304E9}"/>
          </ac:picMkLst>
        </pc:picChg>
      </pc:sldChg>
      <pc:sldChg chg="addSp delSp modSp mod">
        <pc:chgData name="william" userId="56be17cac3373774" providerId="LiveId" clId="{B1B42200-21EB-4046-AF3B-9C190A64398C}" dt="2022-11-28T18:16:02.206" v="399" actId="14100"/>
        <pc:sldMkLst>
          <pc:docMk/>
          <pc:sldMk cId="2812291702" sldId="1089"/>
        </pc:sldMkLst>
        <pc:spChg chg="add mod">
          <ac:chgData name="william" userId="56be17cac3373774" providerId="LiveId" clId="{B1B42200-21EB-4046-AF3B-9C190A64398C}" dt="2022-11-28T18:16:02.206" v="399" actId="14100"/>
          <ac:spMkLst>
            <pc:docMk/>
            <pc:sldMk cId="2812291702" sldId="1089"/>
            <ac:spMk id="3" creationId="{5F6E9365-CBCD-9BF9-442D-D3A45D541B91}"/>
          </ac:spMkLst>
        </pc:spChg>
        <pc:picChg chg="del mod">
          <ac:chgData name="william" userId="56be17cac3373774" providerId="LiveId" clId="{B1B42200-21EB-4046-AF3B-9C190A64398C}" dt="2022-11-28T18:15:35.060" v="389" actId="478"/>
          <ac:picMkLst>
            <pc:docMk/>
            <pc:sldMk cId="2812291702" sldId="1089"/>
            <ac:picMk id="4" creationId="{A18DD075-135D-4A93-82A0-E17614CF42AE}"/>
          </ac:picMkLst>
        </pc:picChg>
      </pc:sldChg>
      <pc:sldChg chg="del">
        <pc:chgData name="william" userId="56be17cac3373774" providerId="LiveId" clId="{B1B42200-21EB-4046-AF3B-9C190A64398C}" dt="2022-11-28T18:16:06.189" v="400" actId="47"/>
        <pc:sldMkLst>
          <pc:docMk/>
          <pc:sldMk cId="784240995" sldId="1090"/>
        </pc:sldMkLst>
      </pc:sldChg>
      <pc:sldChg chg="del">
        <pc:chgData name="william" userId="56be17cac3373774" providerId="LiveId" clId="{B1B42200-21EB-4046-AF3B-9C190A64398C}" dt="2022-11-22T16:21:06.133" v="273" actId="47"/>
        <pc:sldMkLst>
          <pc:docMk/>
          <pc:sldMk cId="1351931562" sldId="1093"/>
        </pc:sldMkLst>
      </pc:sldChg>
      <pc:sldChg chg="addSp modSp new mod">
        <pc:chgData name="william" userId="56be17cac3373774" providerId="LiveId" clId="{B1B42200-21EB-4046-AF3B-9C190A64398C}" dt="2022-11-22T16:00:35.634" v="106" actId="1076"/>
        <pc:sldMkLst>
          <pc:docMk/>
          <pc:sldMk cId="2206616724" sldId="1110"/>
        </pc:sldMkLst>
        <pc:spChg chg="add mod">
          <ac:chgData name="william" userId="56be17cac3373774" providerId="LiveId" clId="{B1B42200-21EB-4046-AF3B-9C190A64398C}" dt="2022-11-22T16:00:35.634" v="106" actId="1076"/>
          <ac:spMkLst>
            <pc:docMk/>
            <pc:sldMk cId="2206616724" sldId="1110"/>
            <ac:spMk id="2" creationId="{5D8523F5-7A49-F07D-76EE-39C56184C932}"/>
          </ac:spMkLst>
        </pc:spChg>
      </pc:sldChg>
      <pc:sldChg chg="addSp modSp new mod">
        <pc:chgData name="william" userId="56be17cac3373774" providerId="LiveId" clId="{B1B42200-21EB-4046-AF3B-9C190A64398C}" dt="2022-11-22T16:07:03.854" v="122" actId="255"/>
        <pc:sldMkLst>
          <pc:docMk/>
          <pc:sldMk cId="1087794941" sldId="1111"/>
        </pc:sldMkLst>
        <pc:spChg chg="add mod">
          <ac:chgData name="william" userId="56be17cac3373774" providerId="LiveId" clId="{B1B42200-21EB-4046-AF3B-9C190A64398C}" dt="2022-11-22T16:07:03.854" v="122" actId="255"/>
          <ac:spMkLst>
            <pc:docMk/>
            <pc:sldMk cId="1087794941" sldId="1111"/>
            <ac:spMk id="3" creationId="{3664541B-3934-C51B-04A0-7DD8069D7C1C}"/>
          </ac:spMkLst>
        </pc:spChg>
      </pc:sldChg>
      <pc:sldChg chg="modSp add mod">
        <pc:chgData name="william" userId="56be17cac3373774" providerId="LiveId" clId="{B1B42200-21EB-4046-AF3B-9C190A64398C}" dt="2022-11-22T16:07:20.680" v="124" actId="14100"/>
        <pc:sldMkLst>
          <pc:docMk/>
          <pc:sldMk cId="41183362" sldId="1112"/>
        </pc:sldMkLst>
        <pc:spChg chg="mod">
          <ac:chgData name="william" userId="56be17cac3373774" providerId="LiveId" clId="{B1B42200-21EB-4046-AF3B-9C190A64398C}" dt="2022-11-22T16:07:20.680" v="124" actId="14100"/>
          <ac:spMkLst>
            <pc:docMk/>
            <pc:sldMk cId="41183362" sldId="1112"/>
            <ac:spMk id="3" creationId="{3664541B-3934-C51B-04A0-7DD8069D7C1C}"/>
          </ac:spMkLst>
        </pc:spChg>
      </pc:sldChg>
      <pc:sldChg chg="addSp modSp new del mod">
        <pc:chgData name="william" userId="56be17cac3373774" providerId="LiveId" clId="{B1B42200-21EB-4046-AF3B-9C190A64398C}" dt="2022-11-28T18:05:49.493" v="379" actId="47"/>
        <pc:sldMkLst>
          <pc:docMk/>
          <pc:sldMk cId="3364610148" sldId="1113"/>
        </pc:sldMkLst>
        <pc:spChg chg="add mod">
          <ac:chgData name="william" userId="56be17cac3373774" providerId="LiveId" clId="{B1B42200-21EB-4046-AF3B-9C190A64398C}" dt="2022-11-22T16:10:27.359" v="135" actId="1076"/>
          <ac:spMkLst>
            <pc:docMk/>
            <pc:sldMk cId="3364610148" sldId="1113"/>
            <ac:spMk id="3" creationId="{C5C95558-382E-A6F5-BFCF-0D880E7A05D4}"/>
          </ac:spMkLst>
        </pc:spChg>
      </pc:sldChg>
      <pc:sldChg chg="addSp modSp add mod">
        <pc:chgData name="william" userId="56be17cac3373774" providerId="LiveId" clId="{B1B42200-21EB-4046-AF3B-9C190A64398C}" dt="2022-11-28T17:44:56.727" v="340" actId="1076"/>
        <pc:sldMkLst>
          <pc:docMk/>
          <pc:sldMk cId="2966654463" sldId="1114"/>
        </pc:sldMkLst>
        <pc:spChg chg="add mod">
          <ac:chgData name="william" userId="56be17cac3373774" providerId="LiveId" clId="{B1B42200-21EB-4046-AF3B-9C190A64398C}" dt="2022-11-22T16:10:44.758" v="141" actId="1076"/>
          <ac:spMkLst>
            <pc:docMk/>
            <pc:sldMk cId="2966654463" sldId="1114"/>
            <ac:spMk id="2" creationId="{D4DC1AD7-55B1-6E06-6B08-32BD41962AF0}"/>
          </ac:spMkLst>
        </pc:spChg>
        <pc:graphicFrameChg chg="add mod">
          <ac:chgData name="william" userId="56be17cac3373774" providerId="LiveId" clId="{B1B42200-21EB-4046-AF3B-9C190A64398C}" dt="2022-11-28T17:44:56.727" v="340" actId="1076"/>
          <ac:graphicFrameMkLst>
            <pc:docMk/>
            <pc:sldMk cId="2966654463" sldId="1114"/>
            <ac:graphicFrameMk id="3" creationId="{0CCE6885-2807-D71C-0D9D-F070D3224A15}"/>
          </ac:graphicFrameMkLst>
        </pc:graphicFrameChg>
      </pc:sldChg>
      <pc:sldChg chg="addSp modSp add">
        <pc:chgData name="william" userId="56be17cac3373774" providerId="LiveId" clId="{B1B42200-21EB-4046-AF3B-9C190A64398C}" dt="2022-11-22T16:11:07.135" v="146" actId="1076"/>
        <pc:sldMkLst>
          <pc:docMk/>
          <pc:sldMk cId="2137966263" sldId="1115"/>
        </pc:sldMkLst>
        <pc:spChg chg="add mod">
          <ac:chgData name="william" userId="56be17cac3373774" providerId="LiveId" clId="{B1B42200-21EB-4046-AF3B-9C190A64398C}" dt="2022-11-22T16:11:07.135" v="146" actId="1076"/>
          <ac:spMkLst>
            <pc:docMk/>
            <pc:sldMk cId="2137966263" sldId="1115"/>
            <ac:spMk id="2" creationId="{6125D5C3-8D49-A10D-84BD-A938F750E0C9}"/>
          </ac:spMkLst>
        </pc:spChg>
        <pc:graphicFrameChg chg="add mod">
          <ac:chgData name="william" userId="56be17cac3373774" providerId="LiveId" clId="{B1B42200-21EB-4046-AF3B-9C190A64398C}" dt="2022-11-22T16:11:07.135" v="146" actId="1076"/>
          <ac:graphicFrameMkLst>
            <pc:docMk/>
            <pc:sldMk cId="2137966263" sldId="1115"/>
            <ac:graphicFrameMk id="3" creationId="{04B23E65-0747-1366-5E88-2AB20D97D434}"/>
          </ac:graphicFrameMkLst>
        </pc:graphicFrameChg>
      </pc:sldChg>
      <pc:sldChg chg="addSp modSp new mod">
        <pc:chgData name="william" userId="56be17cac3373774" providerId="LiveId" clId="{B1B42200-21EB-4046-AF3B-9C190A64398C}" dt="2022-11-22T16:15:59.644" v="208" actId="1076"/>
        <pc:sldMkLst>
          <pc:docMk/>
          <pc:sldMk cId="686782613" sldId="1116"/>
        </pc:sldMkLst>
        <pc:spChg chg="add mod">
          <ac:chgData name="william" userId="56be17cac3373774" providerId="LiveId" clId="{B1B42200-21EB-4046-AF3B-9C190A64398C}" dt="2022-11-22T16:11:56.857" v="159" actId="1076"/>
          <ac:spMkLst>
            <pc:docMk/>
            <pc:sldMk cId="686782613" sldId="1116"/>
            <ac:spMk id="2" creationId="{6D9C6947-9B74-580F-DF75-9887E6FBE120}"/>
          </ac:spMkLst>
        </pc:spChg>
        <pc:spChg chg="add mod">
          <ac:chgData name="william" userId="56be17cac3373774" providerId="LiveId" clId="{B1B42200-21EB-4046-AF3B-9C190A64398C}" dt="2022-11-22T16:15:59.644" v="208" actId="1076"/>
          <ac:spMkLst>
            <pc:docMk/>
            <pc:sldMk cId="686782613" sldId="1116"/>
            <ac:spMk id="4" creationId="{D78A9DE7-5774-B412-A0B5-0B9F9577F11B}"/>
          </ac:spMkLst>
        </pc:spChg>
        <pc:graphicFrameChg chg="add mod">
          <ac:chgData name="william" userId="56be17cac3373774" providerId="LiveId" clId="{B1B42200-21EB-4046-AF3B-9C190A64398C}" dt="2022-11-22T16:15:49.228" v="195" actId="1076"/>
          <ac:graphicFrameMkLst>
            <pc:docMk/>
            <pc:sldMk cId="686782613" sldId="1116"/>
            <ac:graphicFrameMk id="3" creationId="{978565AF-FABB-241C-9835-5653FFDC3BC8}"/>
          </ac:graphicFrameMkLst>
        </pc:graphicFrameChg>
      </pc:sldChg>
      <pc:sldChg chg="addSp delSp modSp add mod">
        <pc:chgData name="william" userId="56be17cac3373774" providerId="LiveId" clId="{B1B42200-21EB-4046-AF3B-9C190A64398C}" dt="2022-11-22T16:16:10.462" v="210" actId="1076"/>
        <pc:sldMkLst>
          <pc:docMk/>
          <pc:sldMk cId="1028475092" sldId="1117"/>
        </pc:sldMkLst>
        <pc:spChg chg="add mod">
          <ac:chgData name="william" userId="56be17cac3373774" providerId="LiveId" clId="{B1B42200-21EB-4046-AF3B-9C190A64398C}" dt="2022-11-22T16:15:41.368" v="193" actId="14100"/>
          <ac:spMkLst>
            <pc:docMk/>
            <pc:sldMk cId="1028475092" sldId="1117"/>
            <ac:spMk id="2" creationId="{DFD87AA9-B59B-3F2E-CB2A-CAFE1B9C617D}"/>
          </ac:spMkLst>
        </pc:spChg>
        <pc:spChg chg="add del mod">
          <ac:chgData name="william" userId="56be17cac3373774" providerId="LiveId" clId="{B1B42200-21EB-4046-AF3B-9C190A64398C}" dt="2022-11-22T16:14:49.959" v="174" actId="478"/>
          <ac:spMkLst>
            <pc:docMk/>
            <pc:sldMk cId="1028475092" sldId="1117"/>
            <ac:spMk id="4" creationId="{4732708B-FA8B-FA35-CD87-B0F1E95509D2}"/>
          </ac:spMkLst>
        </pc:spChg>
        <pc:spChg chg="add mod">
          <ac:chgData name="william" userId="56be17cac3373774" providerId="LiveId" clId="{B1B42200-21EB-4046-AF3B-9C190A64398C}" dt="2022-11-22T16:16:08.418" v="209" actId="1076"/>
          <ac:spMkLst>
            <pc:docMk/>
            <pc:sldMk cId="1028475092" sldId="1117"/>
            <ac:spMk id="6" creationId="{BFBB71F9-70DE-27B2-B19F-46BAB9637EF6}"/>
          </ac:spMkLst>
        </pc:spChg>
        <pc:graphicFrameChg chg="add mod">
          <ac:chgData name="william" userId="56be17cac3373774" providerId="LiveId" clId="{B1B42200-21EB-4046-AF3B-9C190A64398C}" dt="2022-11-22T16:16:10.462" v="210" actId="1076"/>
          <ac:graphicFrameMkLst>
            <pc:docMk/>
            <pc:sldMk cId="1028475092" sldId="1117"/>
            <ac:graphicFrameMk id="3" creationId="{4A414B04-49B7-904F-1B73-315ABFCC4BD2}"/>
          </ac:graphicFrameMkLst>
        </pc:graphicFrameChg>
      </pc:sldChg>
      <pc:sldChg chg="addSp delSp modSp add del mod">
        <pc:chgData name="william" userId="56be17cac3373774" providerId="LiveId" clId="{B1B42200-21EB-4046-AF3B-9C190A64398C}" dt="2022-11-28T17:46:30.242" v="345" actId="47"/>
        <pc:sldMkLst>
          <pc:docMk/>
          <pc:sldMk cId="127147613" sldId="1118"/>
        </pc:sldMkLst>
        <pc:spChg chg="add del mod">
          <ac:chgData name="william" userId="56be17cac3373774" providerId="LiveId" clId="{B1B42200-21EB-4046-AF3B-9C190A64398C}" dt="2022-11-28T17:44:38.749" v="339" actId="478"/>
          <ac:spMkLst>
            <pc:docMk/>
            <pc:sldMk cId="127147613" sldId="1118"/>
            <ac:spMk id="3" creationId="{1984228E-0FA7-37A4-5304-C4CF8325A3D4}"/>
          </ac:spMkLst>
        </pc:spChg>
      </pc:sldChg>
      <pc:sldChg chg="addSp modSp add mod">
        <pc:chgData name="william" userId="56be17cac3373774" providerId="LiveId" clId="{B1B42200-21EB-4046-AF3B-9C190A64398C}" dt="2022-11-22T16:18:22.802" v="253" actId="14100"/>
        <pc:sldMkLst>
          <pc:docMk/>
          <pc:sldMk cId="1554826980" sldId="1119"/>
        </pc:sldMkLst>
        <pc:spChg chg="add mod">
          <ac:chgData name="william" userId="56be17cac3373774" providerId="LiveId" clId="{B1B42200-21EB-4046-AF3B-9C190A64398C}" dt="2022-11-22T16:17:51.269" v="247" actId="1076"/>
          <ac:spMkLst>
            <pc:docMk/>
            <pc:sldMk cId="1554826980" sldId="1119"/>
            <ac:spMk id="2" creationId="{F550243F-BF6E-C574-941A-F9988D2CE9AF}"/>
          </ac:spMkLst>
        </pc:spChg>
        <pc:spChg chg="add mod">
          <ac:chgData name="william" userId="56be17cac3373774" providerId="LiveId" clId="{B1B42200-21EB-4046-AF3B-9C190A64398C}" dt="2022-11-22T16:18:10.048" v="250" actId="14100"/>
          <ac:spMkLst>
            <pc:docMk/>
            <pc:sldMk cId="1554826980" sldId="1119"/>
            <ac:spMk id="4" creationId="{5ACC5D23-D1FA-0402-0955-05C17BF9C11F}"/>
          </ac:spMkLst>
        </pc:spChg>
        <pc:graphicFrameChg chg="add mod">
          <ac:chgData name="william" userId="56be17cac3373774" providerId="LiveId" clId="{B1B42200-21EB-4046-AF3B-9C190A64398C}" dt="2022-11-22T16:18:16.223" v="251" actId="14100"/>
          <ac:graphicFrameMkLst>
            <pc:docMk/>
            <pc:sldMk cId="1554826980" sldId="1119"/>
            <ac:graphicFrameMk id="3" creationId="{AFF7D152-850B-F4D9-AAED-36C84823DC24}"/>
          </ac:graphicFrameMkLst>
        </pc:graphicFrameChg>
        <pc:graphicFrameChg chg="add mod">
          <ac:chgData name="william" userId="56be17cac3373774" providerId="LiveId" clId="{B1B42200-21EB-4046-AF3B-9C190A64398C}" dt="2022-11-22T16:18:22.802" v="253" actId="14100"/>
          <ac:graphicFrameMkLst>
            <pc:docMk/>
            <pc:sldMk cId="1554826980" sldId="1119"/>
            <ac:graphicFrameMk id="5" creationId="{B1752C9B-2295-654A-5AC0-F9471F4922D9}"/>
          </ac:graphicFrameMkLst>
        </pc:graphicFrameChg>
      </pc:sldChg>
      <pc:sldChg chg="addSp modSp new">
        <pc:chgData name="william" userId="56be17cac3373774" providerId="LiveId" clId="{B1B42200-21EB-4046-AF3B-9C190A64398C}" dt="2022-11-22T16:18:40.872" v="258" actId="1076"/>
        <pc:sldMkLst>
          <pc:docMk/>
          <pc:sldMk cId="41507461" sldId="1120"/>
        </pc:sldMkLst>
        <pc:spChg chg="add mod">
          <ac:chgData name="william" userId="56be17cac3373774" providerId="LiveId" clId="{B1B42200-21EB-4046-AF3B-9C190A64398C}" dt="2022-11-22T16:18:40.872" v="258" actId="1076"/>
          <ac:spMkLst>
            <pc:docMk/>
            <pc:sldMk cId="41507461" sldId="1120"/>
            <ac:spMk id="2" creationId="{CD490EED-2D05-2650-E74A-E8782406EB08}"/>
          </ac:spMkLst>
        </pc:spChg>
        <pc:graphicFrameChg chg="add mod">
          <ac:chgData name="william" userId="56be17cac3373774" providerId="LiveId" clId="{B1B42200-21EB-4046-AF3B-9C190A64398C}" dt="2022-11-22T16:18:40.872" v="258" actId="1076"/>
          <ac:graphicFrameMkLst>
            <pc:docMk/>
            <pc:sldMk cId="41507461" sldId="1120"/>
            <ac:graphicFrameMk id="3" creationId="{C6316B15-17FC-019B-3585-5C6FAED8FA75}"/>
          </ac:graphicFrameMkLst>
        </pc:graphicFrameChg>
      </pc:sldChg>
      <pc:sldChg chg="addSp modSp new">
        <pc:chgData name="william" userId="56be17cac3373774" providerId="LiveId" clId="{B1B42200-21EB-4046-AF3B-9C190A64398C}" dt="2022-11-22T16:18:56.177" v="263" actId="1076"/>
        <pc:sldMkLst>
          <pc:docMk/>
          <pc:sldMk cId="3465644546" sldId="1121"/>
        </pc:sldMkLst>
        <pc:spChg chg="add mod">
          <ac:chgData name="william" userId="56be17cac3373774" providerId="LiveId" clId="{B1B42200-21EB-4046-AF3B-9C190A64398C}" dt="2022-11-22T16:18:56.177" v="263" actId="1076"/>
          <ac:spMkLst>
            <pc:docMk/>
            <pc:sldMk cId="3465644546" sldId="1121"/>
            <ac:spMk id="2" creationId="{DF5E874E-A93E-C2BF-01CA-5DA6D53A68B7}"/>
          </ac:spMkLst>
        </pc:spChg>
        <pc:graphicFrameChg chg="add mod">
          <ac:chgData name="william" userId="56be17cac3373774" providerId="LiveId" clId="{B1B42200-21EB-4046-AF3B-9C190A64398C}" dt="2022-11-22T16:18:56.177" v="263" actId="1076"/>
          <ac:graphicFrameMkLst>
            <pc:docMk/>
            <pc:sldMk cId="3465644546" sldId="1121"/>
            <ac:graphicFrameMk id="3" creationId="{8C6489CB-0513-3A4B-441B-6910EDF27E1D}"/>
          </ac:graphicFrameMkLst>
        </pc:graphicFrameChg>
      </pc:sldChg>
      <pc:sldChg chg="addSp modSp new mod">
        <pc:chgData name="william" userId="56be17cac3373774" providerId="LiveId" clId="{B1B42200-21EB-4046-AF3B-9C190A64398C}" dt="2022-11-28T17:38:28.336" v="285" actId="1076"/>
        <pc:sldMkLst>
          <pc:docMk/>
          <pc:sldMk cId="774057168" sldId="1122"/>
        </pc:sldMkLst>
        <pc:spChg chg="add mod">
          <ac:chgData name="william" userId="56be17cac3373774" providerId="LiveId" clId="{B1B42200-21EB-4046-AF3B-9C190A64398C}" dt="2022-11-28T17:38:28.336" v="285" actId="1076"/>
          <ac:spMkLst>
            <pc:docMk/>
            <pc:sldMk cId="774057168" sldId="1122"/>
            <ac:spMk id="3" creationId="{511F88FA-2F30-C279-2D9B-98197720A394}"/>
          </ac:spMkLst>
        </pc:spChg>
      </pc:sldChg>
      <pc:sldChg chg="new del">
        <pc:chgData name="william" userId="56be17cac3373774" providerId="LiveId" clId="{B1B42200-21EB-4046-AF3B-9C190A64398C}" dt="2022-11-28T17:36:56.315" v="275" actId="2696"/>
        <pc:sldMkLst>
          <pc:docMk/>
          <pc:sldMk cId="1844006050" sldId="1122"/>
        </pc:sldMkLst>
      </pc:sldChg>
      <pc:sldChg chg="addSp modSp new mod">
        <pc:chgData name="william" userId="56be17cac3373774" providerId="LiveId" clId="{B1B42200-21EB-4046-AF3B-9C190A64398C}" dt="2022-11-28T18:01:33.356" v="352" actId="14100"/>
        <pc:sldMkLst>
          <pc:docMk/>
          <pc:sldMk cId="1616038480" sldId="1123"/>
        </pc:sldMkLst>
        <pc:spChg chg="add mod">
          <ac:chgData name="william" userId="56be17cac3373774" providerId="LiveId" clId="{B1B42200-21EB-4046-AF3B-9C190A64398C}" dt="2022-11-28T18:01:33.356" v="352" actId="14100"/>
          <ac:spMkLst>
            <pc:docMk/>
            <pc:sldMk cId="1616038480" sldId="1123"/>
            <ac:spMk id="3" creationId="{191FFF08-DDCB-2497-6F39-B6244C1F160D}"/>
          </ac:spMkLst>
        </pc:spChg>
      </pc:sldChg>
      <pc:sldChg chg="addSp modSp add del">
        <pc:chgData name="william" userId="56be17cac3373774" providerId="LiveId" clId="{B1B42200-21EB-4046-AF3B-9C190A64398C}" dt="2022-11-28T17:45:15.189" v="344" actId="47"/>
        <pc:sldMkLst>
          <pc:docMk/>
          <pc:sldMk cId="2955334336" sldId="1123"/>
        </pc:sldMkLst>
        <pc:spChg chg="add mod">
          <ac:chgData name="william" userId="56be17cac3373774" providerId="LiveId" clId="{B1B42200-21EB-4046-AF3B-9C190A64398C}" dt="2022-11-28T17:38:47.582" v="292" actId="14100"/>
          <ac:spMkLst>
            <pc:docMk/>
            <pc:sldMk cId="2955334336" sldId="1123"/>
            <ac:spMk id="2" creationId="{61ABA533-38E2-1808-B255-8FBC5D1A9155}"/>
          </ac:spMkLst>
        </pc:spChg>
        <pc:graphicFrameChg chg="add mod">
          <ac:chgData name="william" userId="56be17cac3373774" providerId="LiveId" clId="{B1B42200-21EB-4046-AF3B-9C190A64398C}" dt="2022-11-28T17:38:47.582" v="292" actId="14100"/>
          <ac:graphicFrameMkLst>
            <pc:docMk/>
            <pc:sldMk cId="2955334336" sldId="1123"/>
            <ac:graphicFrameMk id="3" creationId="{E99B6D38-0BAB-3359-248B-934D3203FE76}"/>
          </ac:graphicFrameMkLst>
        </pc:graphicFrameChg>
      </pc:sldChg>
      <pc:sldChg chg="addSp modSp add del">
        <pc:chgData name="william" userId="56be17cac3373774" providerId="LiveId" clId="{B1B42200-21EB-4046-AF3B-9C190A64398C}" dt="2022-11-28T17:45:12.425" v="343" actId="47"/>
        <pc:sldMkLst>
          <pc:docMk/>
          <pc:sldMk cId="1028533933" sldId="1124"/>
        </pc:sldMkLst>
        <pc:spChg chg="add mod">
          <ac:chgData name="william" userId="56be17cac3373774" providerId="LiveId" clId="{B1B42200-21EB-4046-AF3B-9C190A64398C}" dt="2022-11-28T17:39:04.058" v="297" actId="14100"/>
          <ac:spMkLst>
            <pc:docMk/>
            <pc:sldMk cId="1028533933" sldId="1124"/>
            <ac:spMk id="2" creationId="{849B3EF1-AF9C-F58F-2ED9-63298886E644}"/>
          </ac:spMkLst>
        </pc:spChg>
        <pc:graphicFrameChg chg="add mod">
          <ac:chgData name="william" userId="56be17cac3373774" providerId="LiveId" clId="{B1B42200-21EB-4046-AF3B-9C190A64398C}" dt="2022-11-28T17:39:04.058" v="297" actId="14100"/>
          <ac:graphicFrameMkLst>
            <pc:docMk/>
            <pc:sldMk cId="1028533933" sldId="1124"/>
            <ac:graphicFrameMk id="3" creationId="{452789FA-10FE-13A0-DD3B-14A56E2D4EC8}"/>
          </ac:graphicFrameMkLst>
        </pc:graphicFrameChg>
      </pc:sldChg>
      <pc:sldChg chg="addSp modSp new mod">
        <pc:chgData name="william" userId="56be17cac3373774" providerId="LiveId" clId="{B1B42200-21EB-4046-AF3B-9C190A64398C}" dt="2022-11-28T18:05:25.238" v="378" actId="20577"/>
        <pc:sldMkLst>
          <pc:docMk/>
          <pc:sldMk cId="1062625223" sldId="1124"/>
        </pc:sldMkLst>
        <pc:spChg chg="add mod">
          <ac:chgData name="william" userId="56be17cac3373774" providerId="LiveId" clId="{B1B42200-21EB-4046-AF3B-9C190A64398C}" dt="2022-11-28T18:05:25.238" v="378" actId="20577"/>
          <ac:spMkLst>
            <pc:docMk/>
            <pc:sldMk cId="1062625223" sldId="1124"/>
            <ac:spMk id="3" creationId="{15DC9F9F-423F-CAE9-8AB6-BD11646C60DC}"/>
          </ac:spMkLst>
        </pc:spChg>
      </pc:sldChg>
      <pc:sldChg chg="addSp modSp new mod">
        <pc:chgData name="william" userId="56be17cac3373774" providerId="LiveId" clId="{B1B42200-21EB-4046-AF3B-9C190A64398C}" dt="2022-11-28T18:11:46.613" v="386" actId="1076"/>
        <pc:sldMkLst>
          <pc:docMk/>
          <pc:sldMk cId="591316444" sldId="1125"/>
        </pc:sldMkLst>
        <pc:spChg chg="add mod">
          <ac:chgData name="william" userId="56be17cac3373774" providerId="LiveId" clId="{B1B42200-21EB-4046-AF3B-9C190A64398C}" dt="2022-11-28T18:11:46.613" v="386" actId="1076"/>
          <ac:spMkLst>
            <pc:docMk/>
            <pc:sldMk cId="591316444" sldId="1125"/>
            <ac:spMk id="3" creationId="{E0AC79A2-30A8-D436-C9F9-3688FDAE327A}"/>
          </ac:spMkLst>
        </pc:spChg>
      </pc:sldChg>
      <pc:sldChg chg="addSp modSp add del mod">
        <pc:chgData name="william" userId="56be17cac3373774" providerId="LiveId" clId="{B1B42200-21EB-4046-AF3B-9C190A64398C}" dt="2022-11-28T17:45:10.231" v="342" actId="47"/>
        <pc:sldMkLst>
          <pc:docMk/>
          <pc:sldMk cId="3692116641" sldId="1125"/>
        </pc:sldMkLst>
        <pc:spChg chg="add mod">
          <ac:chgData name="william" userId="56be17cac3373774" providerId="LiveId" clId="{B1B42200-21EB-4046-AF3B-9C190A64398C}" dt="2022-11-28T17:40:28.356" v="313" actId="1076"/>
          <ac:spMkLst>
            <pc:docMk/>
            <pc:sldMk cId="3692116641" sldId="1125"/>
            <ac:spMk id="2" creationId="{0CA1AE43-B76A-A7EB-7A56-6F06071C11A0}"/>
          </ac:spMkLst>
        </pc:spChg>
        <pc:spChg chg="add mod">
          <ac:chgData name="william" userId="56be17cac3373774" providerId="LiveId" clId="{B1B42200-21EB-4046-AF3B-9C190A64398C}" dt="2022-11-28T17:40:05.908" v="308" actId="1076"/>
          <ac:spMkLst>
            <pc:docMk/>
            <pc:sldMk cId="3692116641" sldId="1125"/>
            <ac:spMk id="4" creationId="{56C86F77-5AC6-9035-7D36-E2C468A3524A}"/>
          </ac:spMkLst>
        </pc:spChg>
        <pc:graphicFrameChg chg="add mod">
          <ac:chgData name="william" userId="56be17cac3373774" providerId="LiveId" clId="{B1B42200-21EB-4046-AF3B-9C190A64398C}" dt="2022-11-28T17:40:11.441" v="310" actId="1076"/>
          <ac:graphicFrameMkLst>
            <pc:docMk/>
            <pc:sldMk cId="3692116641" sldId="1125"/>
            <ac:graphicFrameMk id="3" creationId="{D429B105-4885-7E2E-021B-5C0330046DF9}"/>
          </ac:graphicFrameMkLst>
        </pc:graphicFrameChg>
      </pc:sldChg>
      <pc:sldChg chg="addSp modSp new del mod">
        <pc:chgData name="william" userId="56be17cac3373774" providerId="LiveId" clId="{B1B42200-21EB-4046-AF3B-9C190A64398C}" dt="2022-11-28T17:45:06.545" v="341" actId="47"/>
        <pc:sldMkLst>
          <pc:docMk/>
          <pc:sldMk cId="2106119014" sldId="1126"/>
        </pc:sldMkLst>
        <pc:spChg chg="add mod">
          <ac:chgData name="william" userId="56be17cac3373774" providerId="LiveId" clId="{B1B42200-21EB-4046-AF3B-9C190A64398C}" dt="2022-11-28T17:41:06.309" v="321" actId="255"/>
          <ac:spMkLst>
            <pc:docMk/>
            <pc:sldMk cId="2106119014" sldId="1126"/>
            <ac:spMk id="2" creationId="{574D3191-3991-9872-593B-291CEB77B6B9}"/>
          </ac:spMkLst>
        </pc:spChg>
        <pc:spChg chg="add mod">
          <ac:chgData name="william" userId="56be17cac3373774" providerId="LiveId" clId="{B1B42200-21EB-4046-AF3B-9C190A64398C}" dt="2022-11-28T17:42:39.159" v="338" actId="20577"/>
          <ac:spMkLst>
            <pc:docMk/>
            <pc:sldMk cId="2106119014" sldId="1126"/>
            <ac:spMk id="4" creationId="{0F69226D-E317-909B-51AC-15701FEB7A6C}"/>
          </ac:spMkLst>
        </pc:spChg>
        <pc:graphicFrameChg chg="add mod">
          <ac:chgData name="william" userId="56be17cac3373774" providerId="LiveId" clId="{B1B42200-21EB-4046-AF3B-9C190A64398C}" dt="2022-11-28T17:41:16.223" v="323" actId="1076"/>
          <ac:graphicFrameMkLst>
            <pc:docMk/>
            <pc:sldMk cId="2106119014" sldId="1126"/>
            <ac:graphicFrameMk id="3" creationId="{9E5AAD62-63BA-7F24-1059-20933BF63CBA}"/>
          </ac:graphicFrameMkLst>
        </pc:graphicFrameChg>
      </pc:sldChg>
    </pc:docChg>
  </pc:docChgLst>
  <pc:docChgLst>
    <pc:chgData name="william" userId="56be17cac3373774" providerId="LiveId" clId="{777E6B48-6D0F-4F5F-B833-04806C1D7B44}"/>
    <pc:docChg chg="undo custSel addSld delSld modSld">
      <pc:chgData name="william" userId="56be17cac3373774" providerId="LiveId" clId="{777E6B48-6D0F-4F5F-B833-04806C1D7B44}" dt="2023-01-20T20:30:46.917" v="1419" actId="1076"/>
      <pc:docMkLst>
        <pc:docMk/>
      </pc:docMkLst>
      <pc:sldChg chg="modSp mod">
        <pc:chgData name="william" userId="56be17cac3373774" providerId="LiveId" clId="{777E6B48-6D0F-4F5F-B833-04806C1D7B44}" dt="2023-01-20T20:01:12.242" v="1400" actId="14100"/>
        <pc:sldMkLst>
          <pc:docMk/>
          <pc:sldMk cId="362371661" sldId="258"/>
        </pc:sldMkLst>
        <pc:spChg chg="mod">
          <ac:chgData name="william" userId="56be17cac3373774" providerId="LiveId" clId="{777E6B48-6D0F-4F5F-B833-04806C1D7B44}" dt="2023-01-20T20:01:12.242" v="1400" actId="14100"/>
          <ac:spMkLst>
            <pc:docMk/>
            <pc:sldMk cId="362371661" sldId="258"/>
            <ac:spMk id="3" creationId="{00000000-0000-0000-0000-000000000000}"/>
          </ac:spMkLst>
        </pc:spChg>
      </pc:sldChg>
      <pc:sldChg chg="add">
        <pc:chgData name="william" userId="56be17cac3373774" providerId="LiveId" clId="{777E6B48-6D0F-4F5F-B833-04806C1D7B44}" dt="2023-01-20T14:11:38.706" v="629"/>
        <pc:sldMkLst>
          <pc:docMk/>
          <pc:sldMk cId="386940048" sldId="276"/>
        </pc:sldMkLst>
      </pc:sldChg>
      <pc:sldChg chg="del">
        <pc:chgData name="william" userId="56be17cac3373774" providerId="LiveId" clId="{777E6B48-6D0F-4F5F-B833-04806C1D7B44}" dt="2023-01-20T14:11:22.770" v="628" actId="2696"/>
        <pc:sldMkLst>
          <pc:docMk/>
          <pc:sldMk cId="3329825643" sldId="276"/>
        </pc:sldMkLst>
      </pc:sldChg>
      <pc:sldChg chg="modSp">
        <pc:chgData name="william" userId="56be17cac3373774" providerId="LiveId" clId="{777E6B48-6D0F-4F5F-B833-04806C1D7B44}" dt="2023-01-20T13:44:44.768" v="98" actId="1076"/>
        <pc:sldMkLst>
          <pc:docMk/>
          <pc:sldMk cId="2483209780" sldId="292"/>
        </pc:sldMkLst>
        <pc:picChg chg="mod">
          <ac:chgData name="william" userId="56be17cac3373774" providerId="LiveId" clId="{777E6B48-6D0F-4F5F-B833-04806C1D7B44}" dt="2023-01-20T13:44:44.768" v="98" actId="1076"/>
          <ac:picMkLst>
            <pc:docMk/>
            <pc:sldMk cId="2483209780" sldId="292"/>
            <ac:picMk id="6146" creationId="{00000000-0000-0000-0000-000000000000}"/>
          </ac:picMkLst>
        </pc:picChg>
      </pc:sldChg>
      <pc:sldChg chg="del">
        <pc:chgData name="william" userId="56be17cac3373774" providerId="LiveId" clId="{777E6B48-6D0F-4F5F-B833-04806C1D7B44}" dt="2023-01-20T04:09:06.203" v="1" actId="47"/>
        <pc:sldMkLst>
          <pc:docMk/>
          <pc:sldMk cId="592022880" sldId="295"/>
        </pc:sldMkLst>
      </pc:sldChg>
      <pc:sldChg chg="del">
        <pc:chgData name="william" userId="56be17cac3373774" providerId="LiveId" clId="{777E6B48-6D0F-4F5F-B833-04806C1D7B44}" dt="2023-01-20T04:09:08.211" v="2" actId="47"/>
        <pc:sldMkLst>
          <pc:docMk/>
          <pc:sldMk cId="663197141" sldId="296"/>
        </pc:sldMkLst>
      </pc:sldChg>
      <pc:sldChg chg="del">
        <pc:chgData name="william" userId="56be17cac3373774" providerId="LiveId" clId="{777E6B48-6D0F-4F5F-B833-04806C1D7B44}" dt="2023-01-20T04:09:09.119" v="3" actId="47"/>
        <pc:sldMkLst>
          <pc:docMk/>
          <pc:sldMk cId="1890928833" sldId="297"/>
        </pc:sldMkLst>
      </pc:sldChg>
      <pc:sldChg chg="modSp mod">
        <pc:chgData name="william" userId="56be17cac3373774" providerId="LiveId" clId="{777E6B48-6D0F-4F5F-B833-04806C1D7B44}" dt="2023-01-20T20:14:46.463" v="1403" actId="207"/>
        <pc:sldMkLst>
          <pc:docMk/>
          <pc:sldMk cId="1175270682" sldId="298"/>
        </pc:sldMkLst>
        <pc:spChg chg="mod">
          <ac:chgData name="william" userId="56be17cac3373774" providerId="LiveId" clId="{777E6B48-6D0F-4F5F-B833-04806C1D7B44}" dt="2023-01-20T20:14:46.463" v="1403" actId="207"/>
          <ac:spMkLst>
            <pc:docMk/>
            <pc:sldMk cId="1175270682" sldId="298"/>
            <ac:spMk id="3" creationId="{00000000-0000-0000-0000-000000000000}"/>
          </ac:spMkLst>
        </pc:spChg>
      </pc:sldChg>
      <pc:sldChg chg="modSp mod">
        <pc:chgData name="william" userId="56be17cac3373774" providerId="LiveId" clId="{777E6B48-6D0F-4F5F-B833-04806C1D7B44}" dt="2023-01-20T20:15:20.791" v="1408" actId="6549"/>
        <pc:sldMkLst>
          <pc:docMk/>
          <pc:sldMk cId="3059611220" sldId="302"/>
        </pc:sldMkLst>
        <pc:spChg chg="mod">
          <ac:chgData name="william" userId="56be17cac3373774" providerId="LiveId" clId="{777E6B48-6D0F-4F5F-B833-04806C1D7B44}" dt="2023-01-20T20:15:20.791" v="1408" actId="6549"/>
          <ac:spMkLst>
            <pc:docMk/>
            <pc:sldMk cId="3059611220" sldId="302"/>
            <ac:spMk id="3" creationId="{00000000-0000-0000-0000-000000000000}"/>
          </ac:spMkLst>
        </pc:spChg>
      </pc:sldChg>
      <pc:sldChg chg="addSp modSp mod">
        <pc:chgData name="william" userId="56be17cac3373774" providerId="LiveId" clId="{777E6B48-6D0F-4F5F-B833-04806C1D7B44}" dt="2023-01-20T20:16:25.089" v="1412" actId="1076"/>
        <pc:sldMkLst>
          <pc:docMk/>
          <pc:sldMk cId="1508190514" sldId="303"/>
        </pc:sldMkLst>
        <pc:spChg chg="add mod">
          <ac:chgData name="william" userId="56be17cac3373774" providerId="LiveId" clId="{777E6B48-6D0F-4F5F-B833-04806C1D7B44}" dt="2023-01-20T20:16:11.350" v="1410" actId="1076"/>
          <ac:spMkLst>
            <pc:docMk/>
            <pc:sldMk cId="1508190514" sldId="303"/>
            <ac:spMk id="2" creationId="{14F85D23-2EBD-7843-88A0-EBD7051D37AE}"/>
          </ac:spMkLst>
        </pc:spChg>
        <pc:picChg chg="mod">
          <ac:chgData name="william" userId="56be17cac3373774" providerId="LiveId" clId="{777E6B48-6D0F-4F5F-B833-04806C1D7B44}" dt="2023-01-20T20:16:25.089" v="1412" actId="1076"/>
          <ac:picMkLst>
            <pc:docMk/>
            <pc:sldMk cId="1508190514" sldId="303"/>
            <ac:picMk id="12290" creationId="{00000000-0000-0000-0000-000000000000}"/>
          </ac:picMkLst>
        </pc:picChg>
      </pc:sldChg>
      <pc:sldChg chg="del">
        <pc:chgData name="william" userId="56be17cac3373774" providerId="LiveId" clId="{777E6B48-6D0F-4F5F-B833-04806C1D7B44}" dt="2023-01-20T14:11:22.770" v="628" actId="2696"/>
        <pc:sldMkLst>
          <pc:docMk/>
          <pc:sldMk cId="4093737407" sldId="304"/>
        </pc:sldMkLst>
      </pc:sldChg>
      <pc:sldChg chg="add">
        <pc:chgData name="william" userId="56be17cac3373774" providerId="LiveId" clId="{777E6B48-6D0F-4F5F-B833-04806C1D7B44}" dt="2023-01-20T14:11:38.706" v="629"/>
        <pc:sldMkLst>
          <pc:docMk/>
          <pc:sldMk cId="4213476992" sldId="304"/>
        </pc:sldMkLst>
      </pc:sldChg>
      <pc:sldChg chg="del">
        <pc:chgData name="william" userId="56be17cac3373774" providerId="LiveId" clId="{777E6B48-6D0F-4F5F-B833-04806C1D7B44}" dt="2023-01-20T14:11:22.770" v="628" actId="2696"/>
        <pc:sldMkLst>
          <pc:docMk/>
          <pc:sldMk cId="98116503" sldId="305"/>
        </pc:sldMkLst>
      </pc:sldChg>
      <pc:sldChg chg="add">
        <pc:chgData name="william" userId="56be17cac3373774" providerId="LiveId" clId="{777E6B48-6D0F-4F5F-B833-04806C1D7B44}" dt="2023-01-20T14:11:38.706" v="629"/>
        <pc:sldMkLst>
          <pc:docMk/>
          <pc:sldMk cId="2117267175" sldId="305"/>
        </pc:sldMkLst>
      </pc:sldChg>
      <pc:sldChg chg="add">
        <pc:chgData name="william" userId="56be17cac3373774" providerId="LiveId" clId="{777E6B48-6D0F-4F5F-B833-04806C1D7B44}" dt="2023-01-20T14:11:38.706" v="629"/>
        <pc:sldMkLst>
          <pc:docMk/>
          <pc:sldMk cId="405638967" sldId="306"/>
        </pc:sldMkLst>
      </pc:sldChg>
      <pc:sldChg chg="del">
        <pc:chgData name="william" userId="56be17cac3373774" providerId="LiveId" clId="{777E6B48-6D0F-4F5F-B833-04806C1D7B44}" dt="2023-01-20T14:11:22.770" v="628" actId="2696"/>
        <pc:sldMkLst>
          <pc:docMk/>
          <pc:sldMk cId="622874561" sldId="306"/>
        </pc:sldMkLst>
      </pc:sldChg>
      <pc:sldChg chg="addSp delSp modSp mod">
        <pc:chgData name="william" userId="56be17cac3373774" providerId="LiveId" clId="{777E6B48-6D0F-4F5F-B833-04806C1D7B44}" dt="2023-01-20T16:21:36.529" v="1102" actId="27636"/>
        <pc:sldMkLst>
          <pc:docMk/>
          <pc:sldMk cId="545038278" sldId="307"/>
        </pc:sldMkLst>
        <pc:spChg chg="mod">
          <ac:chgData name="william" userId="56be17cac3373774" providerId="LiveId" clId="{777E6B48-6D0F-4F5F-B833-04806C1D7B44}" dt="2023-01-20T16:21:36.529" v="1102" actId="27636"/>
          <ac:spMkLst>
            <pc:docMk/>
            <pc:sldMk cId="545038278" sldId="307"/>
            <ac:spMk id="3" creationId="{00000000-0000-0000-0000-000000000000}"/>
          </ac:spMkLst>
        </pc:spChg>
        <pc:spChg chg="add del mod">
          <ac:chgData name="william" userId="56be17cac3373774" providerId="LiveId" clId="{777E6B48-6D0F-4F5F-B833-04806C1D7B44}" dt="2023-01-20T16:20:40.392" v="1092" actId="21"/>
          <ac:spMkLst>
            <pc:docMk/>
            <pc:sldMk cId="545038278" sldId="307"/>
            <ac:spMk id="5" creationId="{A9D2ECEB-4E30-5291-9F7C-608462D12482}"/>
          </ac:spMkLst>
        </pc:spChg>
      </pc:sldChg>
      <pc:sldChg chg="del">
        <pc:chgData name="william" userId="56be17cac3373774" providerId="LiveId" clId="{777E6B48-6D0F-4F5F-B833-04806C1D7B44}" dt="2023-01-20T04:06:25.199" v="0" actId="2696"/>
        <pc:sldMkLst>
          <pc:docMk/>
          <pc:sldMk cId="59218762" sldId="323"/>
        </pc:sldMkLst>
      </pc:sldChg>
      <pc:sldChg chg="del">
        <pc:chgData name="william" userId="56be17cac3373774" providerId="LiveId" clId="{777E6B48-6D0F-4F5F-B833-04806C1D7B44}" dt="2023-01-20T14:08:31.659" v="627" actId="47"/>
        <pc:sldMkLst>
          <pc:docMk/>
          <pc:sldMk cId="1332047247" sldId="345"/>
        </pc:sldMkLst>
      </pc:sldChg>
      <pc:sldChg chg="modSp">
        <pc:chgData name="william" userId="56be17cac3373774" providerId="LiveId" clId="{777E6B48-6D0F-4F5F-B833-04806C1D7B44}" dt="2023-01-20T04:13:03.475" v="5" actId="1076"/>
        <pc:sldMkLst>
          <pc:docMk/>
          <pc:sldMk cId="1749264661" sldId="364"/>
        </pc:sldMkLst>
        <pc:picChg chg="mod">
          <ac:chgData name="william" userId="56be17cac3373774" providerId="LiveId" clId="{777E6B48-6D0F-4F5F-B833-04806C1D7B44}" dt="2023-01-20T04:13:03.475" v="5" actId="1076"/>
          <ac:picMkLst>
            <pc:docMk/>
            <pc:sldMk cId="1749264661" sldId="364"/>
            <ac:picMk id="5123" creationId="{00000000-0000-0000-0000-000000000000}"/>
          </ac:picMkLst>
        </pc:picChg>
      </pc:sldChg>
      <pc:sldChg chg="modSp">
        <pc:chgData name="william" userId="56be17cac3373774" providerId="LiveId" clId="{777E6B48-6D0F-4F5F-B833-04806C1D7B44}" dt="2023-01-20T15:40:53.330" v="723" actId="1076"/>
        <pc:sldMkLst>
          <pc:docMk/>
          <pc:sldMk cId="486802181" sldId="369"/>
        </pc:sldMkLst>
        <pc:picChg chg="mod">
          <ac:chgData name="william" userId="56be17cac3373774" providerId="LiveId" clId="{777E6B48-6D0F-4F5F-B833-04806C1D7B44}" dt="2023-01-20T15:40:53.330" v="723" actId="1076"/>
          <ac:picMkLst>
            <pc:docMk/>
            <pc:sldMk cId="486802181" sldId="369"/>
            <ac:picMk id="10242" creationId="{00000000-0000-0000-0000-000000000000}"/>
          </ac:picMkLst>
        </pc:picChg>
      </pc:sldChg>
      <pc:sldChg chg="modSp">
        <pc:chgData name="william" userId="56be17cac3373774" providerId="LiveId" clId="{777E6B48-6D0F-4F5F-B833-04806C1D7B44}" dt="2023-01-20T15:41:39.979" v="727" actId="1076"/>
        <pc:sldMkLst>
          <pc:docMk/>
          <pc:sldMk cId="1616404915" sldId="426"/>
        </pc:sldMkLst>
        <pc:picChg chg="mod">
          <ac:chgData name="william" userId="56be17cac3373774" providerId="LiveId" clId="{777E6B48-6D0F-4F5F-B833-04806C1D7B44}" dt="2023-01-20T15:41:33.151" v="726" actId="1076"/>
          <ac:picMkLst>
            <pc:docMk/>
            <pc:sldMk cId="1616404915" sldId="426"/>
            <ac:picMk id="20482" creationId="{00000000-0000-0000-0000-000000000000}"/>
          </ac:picMkLst>
        </pc:picChg>
        <pc:picChg chg="mod">
          <ac:chgData name="william" userId="56be17cac3373774" providerId="LiveId" clId="{777E6B48-6D0F-4F5F-B833-04806C1D7B44}" dt="2023-01-20T15:41:39.979" v="727" actId="1076"/>
          <ac:picMkLst>
            <pc:docMk/>
            <pc:sldMk cId="1616404915" sldId="426"/>
            <ac:picMk id="20483" creationId="{00000000-0000-0000-0000-000000000000}"/>
          </ac:picMkLst>
        </pc:picChg>
      </pc:sldChg>
      <pc:sldChg chg="modSp mod">
        <pc:chgData name="william" userId="56be17cac3373774" providerId="LiveId" clId="{777E6B48-6D0F-4F5F-B833-04806C1D7B44}" dt="2023-01-20T15:54:08.604" v="792" actId="20577"/>
        <pc:sldMkLst>
          <pc:docMk/>
          <pc:sldMk cId="3648475896" sldId="435"/>
        </pc:sldMkLst>
        <pc:spChg chg="mod">
          <ac:chgData name="william" userId="56be17cac3373774" providerId="LiveId" clId="{777E6B48-6D0F-4F5F-B833-04806C1D7B44}" dt="2023-01-20T15:54:08.604" v="792" actId="20577"/>
          <ac:spMkLst>
            <pc:docMk/>
            <pc:sldMk cId="3648475896" sldId="435"/>
            <ac:spMk id="3" creationId="{51A7A0C3-AD5F-404F-8994-99AC30A6AF5F}"/>
          </ac:spMkLst>
        </pc:spChg>
      </pc:sldChg>
      <pc:sldChg chg="modSp mod">
        <pc:chgData name="william" userId="56be17cac3373774" providerId="LiveId" clId="{777E6B48-6D0F-4F5F-B833-04806C1D7B44}" dt="2023-01-20T13:48:31.894" v="319" actId="14100"/>
        <pc:sldMkLst>
          <pc:docMk/>
          <pc:sldMk cId="2197121704" sldId="467"/>
        </pc:sldMkLst>
        <pc:spChg chg="mod">
          <ac:chgData name="william" userId="56be17cac3373774" providerId="LiveId" clId="{777E6B48-6D0F-4F5F-B833-04806C1D7B44}" dt="2023-01-20T13:48:31.894" v="319" actId="14100"/>
          <ac:spMkLst>
            <pc:docMk/>
            <pc:sldMk cId="2197121704" sldId="467"/>
            <ac:spMk id="2" creationId="{00000000-0000-0000-0000-000000000000}"/>
          </ac:spMkLst>
        </pc:spChg>
        <pc:spChg chg="mod">
          <ac:chgData name="william" userId="56be17cac3373774" providerId="LiveId" clId="{777E6B48-6D0F-4F5F-B833-04806C1D7B44}" dt="2023-01-20T13:48:24.833" v="318" actId="27636"/>
          <ac:spMkLst>
            <pc:docMk/>
            <pc:sldMk cId="2197121704" sldId="467"/>
            <ac:spMk id="3" creationId="{00000000-0000-0000-0000-000000000000}"/>
          </ac:spMkLst>
        </pc:spChg>
      </pc:sldChg>
      <pc:sldChg chg="delSp modSp mod">
        <pc:chgData name="william" userId="56be17cac3373774" providerId="LiveId" clId="{777E6B48-6D0F-4F5F-B833-04806C1D7B44}" dt="2023-01-20T20:29:19.805" v="1414" actId="1076"/>
        <pc:sldMkLst>
          <pc:docMk/>
          <pc:sldMk cId="3122910678" sldId="470"/>
        </pc:sldMkLst>
        <pc:spChg chg="mod">
          <ac:chgData name="william" userId="56be17cac3373774" providerId="LiveId" clId="{777E6B48-6D0F-4F5F-B833-04806C1D7B44}" dt="2023-01-20T20:29:19.805" v="1414" actId="1076"/>
          <ac:spMkLst>
            <pc:docMk/>
            <pc:sldMk cId="3122910678" sldId="470"/>
            <ac:spMk id="2" creationId="{0A659545-C06B-D3BF-0B66-58B1C906937D}"/>
          </ac:spMkLst>
        </pc:spChg>
        <pc:picChg chg="del">
          <ac:chgData name="william" userId="56be17cac3373774" providerId="LiveId" clId="{777E6B48-6D0F-4F5F-B833-04806C1D7B44}" dt="2023-01-20T16:09:04.296" v="1030" actId="478"/>
          <ac:picMkLst>
            <pc:docMk/>
            <pc:sldMk cId="3122910678" sldId="470"/>
            <ac:picMk id="1027" creationId="{00000000-0000-0000-0000-000000000000}"/>
          </ac:picMkLst>
        </pc:picChg>
      </pc:sldChg>
      <pc:sldChg chg="modSp">
        <pc:chgData name="william" userId="56be17cac3373774" providerId="LiveId" clId="{777E6B48-6D0F-4F5F-B833-04806C1D7B44}" dt="2023-01-20T16:24:13.829" v="1142" actId="1076"/>
        <pc:sldMkLst>
          <pc:docMk/>
          <pc:sldMk cId="2274085450" sldId="472"/>
        </pc:sldMkLst>
        <pc:picChg chg="mod">
          <ac:chgData name="william" userId="56be17cac3373774" providerId="LiveId" clId="{777E6B48-6D0F-4F5F-B833-04806C1D7B44}" dt="2023-01-20T16:24:13.829" v="1142" actId="1076"/>
          <ac:picMkLst>
            <pc:docMk/>
            <pc:sldMk cId="2274085450" sldId="472"/>
            <ac:picMk id="2051" creationId="{00000000-0000-0000-0000-000000000000}"/>
          </ac:picMkLst>
        </pc:picChg>
      </pc:sldChg>
      <pc:sldChg chg="delSp modSp mod">
        <pc:chgData name="william" userId="56be17cac3373774" providerId="LiveId" clId="{777E6B48-6D0F-4F5F-B833-04806C1D7B44}" dt="2023-01-20T15:50:11.479" v="774" actId="478"/>
        <pc:sldMkLst>
          <pc:docMk/>
          <pc:sldMk cId="3898877471" sldId="497"/>
        </pc:sldMkLst>
        <pc:spChg chg="del mod">
          <ac:chgData name="william" userId="56be17cac3373774" providerId="LiveId" clId="{777E6B48-6D0F-4F5F-B833-04806C1D7B44}" dt="2023-01-20T15:50:11.479" v="774" actId="478"/>
          <ac:spMkLst>
            <pc:docMk/>
            <pc:sldMk cId="3898877471" sldId="497"/>
            <ac:spMk id="3" creationId="{D8F7743B-4FD7-0E0D-779B-E752EB5EF27A}"/>
          </ac:spMkLst>
        </pc:spChg>
      </pc:sldChg>
      <pc:sldChg chg="modSp">
        <pc:chgData name="william" userId="56be17cac3373774" providerId="LiveId" clId="{777E6B48-6D0F-4F5F-B833-04806C1D7B44}" dt="2023-01-20T20:30:46.917" v="1419" actId="1076"/>
        <pc:sldMkLst>
          <pc:docMk/>
          <pc:sldMk cId="212108087" sldId="506"/>
        </pc:sldMkLst>
        <pc:picChg chg="mod">
          <ac:chgData name="william" userId="56be17cac3373774" providerId="LiveId" clId="{777E6B48-6D0F-4F5F-B833-04806C1D7B44}" dt="2023-01-20T20:30:46.917" v="1419" actId="1076"/>
          <ac:picMkLst>
            <pc:docMk/>
            <pc:sldMk cId="212108087" sldId="506"/>
            <ac:picMk id="12290" creationId="{00000000-0000-0000-0000-000000000000}"/>
          </ac:picMkLst>
        </pc:picChg>
      </pc:sldChg>
      <pc:sldChg chg="modSp mod">
        <pc:chgData name="william" userId="56be17cac3373774" providerId="LiveId" clId="{777E6B48-6D0F-4F5F-B833-04806C1D7B44}" dt="2023-01-20T16:35:23.186" v="1152" actId="20577"/>
        <pc:sldMkLst>
          <pc:docMk/>
          <pc:sldMk cId="870932829" sldId="557"/>
        </pc:sldMkLst>
        <pc:spChg chg="mod">
          <ac:chgData name="william" userId="56be17cac3373774" providerId="LiveId" clId="{777E6B48-6D0F-4F5F-B833-04806C1D7B44}" dt="2023-01-20T16:35:23.186" v="1152" actId="20577"/>
          <ac:spMkLst>
            <pc:docMk/>
            <pc:sldMk cId="870932829" sldId="557"/>
            <ac:spMk id="3" creationId="{00000000-0000-0000-0000-000000000000}"/>
          </ac:spMkLst>
        </pc:spChg>
      </pc:sldChg>
      <pc:sldChg chg="modSp mod">
        <pc:chgData name="william" userId="56be17cac3373774" providerId="LiveId" clId="{777E6B48-6D0F-4F5F-B833-04806C1D7B44}" dt="2023-01-20T16:41:29.336" v="1262" actId="255"/>
        <pc:sldMkLst>
          <pc:docMk/>
          <pc:sldMk cId="2410609536" sldId="582"/>
        </pc:sldMkLst>
        <pc:spChg chg="mod">
          <ac:chgData name="william" userId="56be17cac3373774" providerId="LiveId" clId="{777E6B48-6D0F-4F5F-B833-04806C1D7B44}" dt="2023-01-20T16:41:29.336" v="1262" actId="255"/>
          <ac:spMkLst>
            <pc:docMk/>
            <pc:sldMk cId="2410609536" sldId="582"/>
            <ac:spMk id="2" creationId="{1DADB4AE-0CC7-751A-507F-4BDECC27E066}"/>
          </ac:spMkLst>
        </pc:spChg>
      </pc:sldChg>
      <pc:sldChg chg="addSp modSp mod">
        <pc:chgData name="william" userId="56be17cac3373774" providerId="LiveId" clId="{777E6B48-6D0F-4F5F-B833-04806C1D7B44}" dt="2023-01-20T16:43:19.988" v="1317" actId="1076"/>
        <pc:sldMkLst>
          <pc:docMk/>
          <pc:sldMk cId="3399093843" sldId="768"/>
        </pc:sldMkLst>
        <pc:spChg chg="mod">
          <ac:chgData name="william" userId="56be17cac3373774" providerId="LiveId" clId="{777E6B48-6D0F-4F5F-B833-04806C1D7B44}" dt="2023-01-20T16:42:11.544" v="1264" actId="1076"/>
          <ac:spMkLst>
            <pc:docMk/>
            <pc:sldMk cId="3399093843" sldId="768"/>
            <ac:spMk id="2" creationId="{00000000-0000-0000-0000-000000000000}"/>
          </ac:spMkLst>
        </pc:spChg>
        <pc:spChg chg="add mod">
          <ac:chgData name="william" userId="56be17cac3373774" providerId="LiveId" clId="{777E6B48-6D0F-4F5F-B833-04806C1D7B44}" dt="2023-01-20T16:43:19.988" v="1317" actId="1076"/>
          <ac:spMkLst>
            <pc:docMk/>
            <pc:sldMk cId="3399093843" sldId="768"/>
            <ac:spMk id="3" creationId="{F5954754-109A-A977-532A-6B7760ABC668}"/>
          </ac:spMkLst>
        </pc:spChg>
        <pc:picChg chg="mod">
          <ac:chgData name="william" userId="56be17cac3373774" providerId="LiveId" clId="{777E6B48-6D0F-4F5F-B833-04806C1D7B44}" dt="2023-01-20T16:43:14.273" v="1315" actId="1076"/>
          <ac:picMkLst>
            <pc:docMk/>
            <pc:sldMk cId="3399093843" sldId="768"/>
            <ac:picMk id="4" creationId="{00000000-0000-0000-0000-000000000000}"/>
          </ac:picMkLst>
        </pc:picChg>
      </pc:sldChg>
      <pc:sldChg chg="del">
        <pc:chgData name="william" userId="56be17cac3373774" providerId="LiveId" clId="{777E6B48-6D0F-4F5F-B833-04806C1D7B44}" dt="2023-01-20T16:44:59.211" v="1329" actId="2696"/>
        <pc:sldMkLst>
          <pc:docMk/>
          <pc:sldMk cId="114740264" sldId="776"/>
        </pc:sldMkLst>
      </pc:sldChg>
      <pc:sldChg chg="add">
        <pc:chgData name="william" userId="56be17cac3373774" providerId="LiveId" clId="{777E6B48-6D0F-4F5F-B833-04806C1D7B44}" dt="2023-01-20T16:45:13.847" v="1330"/>
        <pc:sldMkLst>
          <pc:docMk/>
          <pc:sldMk cId="1772803696" sldId="776"/>
        </pc:sldMkLst>
      </pc:sldChg>
      <pc:sldChg chg="add">
        <pc:chgData name="william" userId="56be17cac3373774" providerId="LiveId" clId="{777E6B48-6D0F-4F5F-B833-04806C1D7B44}" dt="2023-01-20T14:11:38.706" v="629"/>
        <pc:sldMkLst>
          <pc:docMk/>
          <pc:sldMk cId="862478756" sldId="786"/>
        </pc:sldMkLst>
      </pc:sldChg>
      <pc:sldChg chg="del">
        <pc:chgData name="william" userId="56be17cac3373774" providerId="LiveId" clId="{777E6B48-6D0F-4F5F-B833-04806C1D7B44}" dt="2023-01-20T14:11:22.770" v="628" actId="2696"/>
        <pc:sldMkLst>
          <pc:docMk/>
          <pc:sldMk cId="1514022892" sldId="786"/>
        </pc:sldMkLst>
      </pc:sldChg>
      <pc:sldChg chg="del">
        <pc:chgData name="william" userId="56be17cac3373774" providerId="LiveId" clId="{777E6B48-6D0F-4F5F-B833-04806C1D7B44}" dt="2023-01-20T13:54:34.600" v="401" actId="2696"/>
        <pc:sldMkLst>
          <pc:docMk/>
          <pc:sldMk cId="3056339113" sldId="791"/>
        </pc:sldMkLst>
      </pc:sldChg>
      <pc:sldChg chg="add">
        <pc:chgData name="william" userId="56be17cac3373774" providerId="LiveId" clId="{777E6B48-6D0F-4F5F-B833-04806C1D7B44}" dt="2023-01-20T13:54:53.262" v="402"/>
        <pc:sldMkLst>
          <pc:docMk/>
          <pc:sldMk cId="3676069198" sldId="791"/>
        </pc:sldMkLst>
      </pc:sldChg>
      <pc:sldChg chg="modSp mod">
        <pc:chgData name="william" userId="56be17cac3373774" providerId="LiveId" clId="{777E6B48-6D0F-4F5F-B833-04806C1D7B44}" dt="2023-01-20T16:10:28.106" v="1038" actId="1076"/>
        <pc:sldMkLst>
          <pc:docMk/>
          <pc:sldMk cId="4095182047" sldId="800"/>
        </pc:sldMkLst>
        <pc:spChg chg="mod">
          <ac:chgData name="william" userId="56be17cac3373774" providerId="LiveId" clId="{777E6B48-6D0F-4F5F-B833-04806C1D7B44}" dt="2023-01-20T16:10:28.106" v="1038" actId="1076"/>
          <ac:spMkLst>
            <pc:docMk/>
            <pc:sldMk cId="4095182047" sldId="800"/>
            <ac:spMk id="3" creationId="{00000000-0000-0000-0000-000000000000}"/>
          </ac:spMkLst>
        </pc:spChg>
      </pc:sldChg>
      <pc:sldChg chg="modSp mod">
        <pc:chgData name="william" userId="56be17cac3373774" providerId="LiveId" clId="{777E6B48-6D0F-4F5F-B833-04806C1D7B44}" dt="2023-01-20T15:53:54.933" v="789" actId="20577"/>
        <pc:sldMkLst>
          <pc:docMk/>
          <pc:sldMk cId="4079561892" sldId="812"/>
        </pc:sldMkLst>
        <pc:spChg chg="mod">
          <ac:chgData name="william" userId="56be17cac3373774" providerId="LiveId" clId="{777E6B48-6D0F-4F5F-B833-04806C1D7B44}" dt="2023-01-20T15:53:54.933" v="789" actId="20577"/>
          <ac:spMkLst>
            <pc:docMk/>
            <pc:sldMk cId="4079561892" sldId="812"/>
            <ac:spMk id="3" creationId="{21C01E4A-DBD8-43F8-AFDA-38298C2A06EF}"/>
          </ac:spMkLst>
        </pc:spChg>
      </pc:sldChg>
      <pc:sldChg chg="modSp mod">
        <pc:chgData name="william" userId="56be17cac3373774" providerId="LiveId" clId="{777E6B48-6D0F-4F5F-B833-04806C1D7B44}" dt="2023-01-20T15:55:45.167" v="822" actId="20577"/>
        <pc:sldMkLst>
          <pc:docMk/>
          <pc:sldMk cId="2754575636" sldId="814"/>
        </pc:sldMkLst>
        <pc:spChg chg="mod">
          <ac:chgData name="william" userId="56be17cac3373774" providerId="LiveId" clId="{777E6B48-6D0F-4F5F-B833-04806C1D7B44}" dt="2023-01-20T15:54:27.686" v="801" actId="20577"/>
          <ac:spMkLst>
            <pc:docMk/>
            <pc:sldMk cId="2754575636" sldId="814"/>
            <ac:spMk id="3" creationId="{BE351E0F-B546-4F75-8DB4-5BAA56117943}"/>
          </ac:spMkLst>
        </pc:spChg>
        <pc:spChg chg="mod">
          <ac:chgData name="william" userId="56be17cac3373774" providerId="LiveId" clId="{777E6B48-6D0F-4F5F-B833-04806C1D7B44}" dt="2023-01-20T15:55:45.167" v="822" actId="20577"/>
          <ac:spMkLst>
            <pc:docMk/>
            <pc:sldMk cId="2754575636" sldId="814"/>
            <ac:spMk id="4" creationId="{407961D5-CFB9-C0DB-B656-B20D32FC6A36}"/>
          </ac:spMkLst>
        </pc:spChg>
      </pc:sldChg>
      <pc:sldChg chg="del">
        <pc:chgData name="william" userId="56be17cac3373774" providerId="LiveId" clId="{777E6B48-6D0F-4F5F-B833-04806C1D7B44}" dt="2023-01-20T04:09:48.223" v="4" actId="47"/>
        <pc:sldMkLst>
          <pc:docMk/>
          <pc:sldMk cId="4066481721" sldId="824"/>
        </pc:sldMkLst>
      </pc:sldChg>
      <pc:sldChg chg="addSp modSp mod">
        <pc:chgData name="william" userId="56be17cac3373774" providerId="LiveId" clId="{777E6B48-6D0F-4F5F-B833-04806C1D7B44}" dt="2023-01-20T13:58:31.926" v="419" actId="20577"/>
        <pc:sldMkLst>
          <pc:docMk/>
          <pc:sldMk cId="3303725874" sldId="825"/>
        </pc:sldMkLst>
        <pc:spChg chg="add mod">
          <ac:chgData name="william" userId="56be17cac3373774" providerId="LiveId" clId="{777E6B48-6D0F-4F5F-B833-04806C1D7B44}" dt="2023-01-20T13:58:31.926" v="419" actId="20577"/>
          <ac:spMkLst>
            <pc:docMk/>
            <pc:sldMk cId="3303725874" sldId="825"/>
            <ac:spMk id="2" creationId="{26D2E0BD-8C33-67DC-82DB-E9223781796A}"/>
          </ac:spMkLst>
        </pc:spChg>
        <pc:picChg chg="mod">
          <ac:chgData name="william" userId="56be17cac3373774" providerId="LiveId" clId="{777E6B48-6D0F-4F5F-B833-04806C1D7B44}" dt="2023-01-20T13:48:51.711" v="320" actId="1076"/>
          <ac:picMkLst>
            <pc:docMk/>
            <pc:sldMk cId="3303725874" sldId="825"/>
            <ac:picMk id="1026" creationId="{00000000-0000-0000-0000-000000000000}"/>
          </ac:picMkLst>
        </pc:picChg>
      </pc:sldChg>
      <pc:sldChg chg="modSp mod">
        <pc:chgData name="william" userId="56be17cac3373774" providerId="LiveId" clId="{777E6B48-6D0F-4F5F-B833-04806C1D7B44}" dt="2023-01-20T16:36:43.618" v="1179" actId="20577"/>
        <pc:sldMkLst>
          <pc:docMk/>
          <pc:sldMk cId="3749889899" sldId="874"/>
        </pc:sldMkLst>
        <pc:spChg chg="mod">
          <ac:chgData name="william" userId="56be17cac3373774" providerId="LiveId" clId="{777E6B48-6D0F-4F5F-B833-04806C1D7B44}" dt="2023-01-20T16:36:43.618" v="1179" actId="20577"/>
          <ac:spMkLst>
            <pc:docMk/>
            <pc:sldMk cId="3749889899" sldId="874"/>
            <ac:spMk id="3" creationId="{00000000-0000-0000-0000-000000000000}"/>
          </ac:spMkLst>
        </pc:spChg>
      </pc:sldChg>
      <pc:sldChg chg="modSp mod">
        <pc:chgData name="william" userId="56be17cac3373774" providerId="LiveId" clId="{777E6B48-6D0F-4F5F-B833-04806C1D7B44}" dt="2023-01-20T16:38:26.795" v="1181" actId="1076"/>
        <pc:sldMkLst>
          <pc:docMk/>
          <pc:sldMk cId="3878472335" sldId="957"/>
        </pc:sldMkLst>
        <pc:spChg chg="mod">
          <ac:chgData name="william" userId="56be17cac3373774" providerId="LiveId" clId="{777E6B48-6D0F-4F5F-B833-04806C1D7B44}" dt="2023-01-20T16:38:26.326" v="1180" actId="1076"/>
          <ac:spMkLst>
            <pc:docMk/>
            <pc:sldMk cId="3878472335" sldId="957"/>
            <ac:spMk id="2" creationId="{16CF4FE1-4145-490D-BB89-C8A6EF5437B7}"/>
          </ac:spMkLst>
        </pc:spChg>
        <pc:picChg chg="mod">
          <ac:chgData name="william" userId="56be17cac3373774" providerId="LiveId" clId="{777E6B48-6D0F-4F5F-B833-04806C1D7B44}" dt="2023-01-20T16:38:26.795" v="1181" actId="1076"/>
          <ac:picMkLst>
            <pc:docMk/>
            <pc:sldMk cId="3878472335" sldId="957"/>
            <ac:picMk id="6" creationId="{A67FBA11-C520-4760-BA3E-350C7F1A4F64}"/>
          </ac:picMkLst>
        </pc:picChg>
      </pc:sldChg>
      <pc:sldChg chg="modSp mod">
        <pc:chgData name="william" userId="56be17cac3373774" providerId="LiveId" clId="{777E6B48-6D0F-4F5F-B833-04806C1D7B44}" dt="2023-01-20T16:38:35.734" v="1183" actId="1076"/>
        <pc:sldMkLst>
          <pc:docMk/>
          <pc:sldMk cId="1724644739" sldId="962"/>
        </pc:sldMkLst>
        <pc:spChg chg="mod">
          <ac:chgData name="william" userId="56be17cac3373774" providerId="LiveId" clId="{777E6B48-6D0F-4F5F-B833-04806C1D7B44}" dt="2023-01-20T16:38:35.734" v="1183" actId="1076"/>
          <ac:spMkLst>
            <pc:docMk/>
            <pc:sldMk cId="1724644739" sldId="962"/>
            <ac:spMk id="2" creationId="{5BFA40D5-2947-4F75-8AE3-E5414011FE47}"/>
          </ac:spMkLst>
        </pc:spChg>
      </pc:sldChg>
      <pc:sldChg chg="modSp mod">
        <pc:chgData name="william" userId="56be17cac3373774" providerId="LiveId" clId="{777E6B48-6D0F-4F5F-B833-04806C1D7B44}" dt="2023-01-20T16:38:46.191" v="1185" actId="1076"/>
        <pc:sldMkLst>
          <pc:docMk/>
          <pc:sldMk cId="3685273220" sldId="963"/>
        </pc:sldMkLst>
        <pc:spChg chg="mod">
          <ac:chgData name="william" userId="56be17cac3373774" providerId="LiveId" clId="{777E6B48-6D0F-4F5F-B833-04806C1D7B44}" dt="2023-01-20T16:38:46.191" v="1185" actId="1076"/>
          <ac:spMkLst>
            <pc:docMk/>
            <pc:sldMk cId="3685273220" sldId="963"/>
            <ac:spMk id="2" creationId="{F67C8501-BC9A-46CD-BD35-BEECB7F2CADA}"/>
          </ac:spMkLst>
        </pc:spChg>
      </pc:sldChg>
      <pc:sldChg chg="modSp mod">
        <pc:chgData name="william" userId="56be17cac3373774" providerId="LiveId" clId="{777E6B48-6D0F-4F5F-B833-04806C1D7B44}" dt="2023-01-20T16:39:04.650" v="1186" actId="1076"/>
        <pc:sldMkLst>
          <pc:docMk/>
          <pc:sldMk cId="821841811" sldId="987"/>
        </pc:sldMkLst>
        <pc:spChg chg="mod">
          <ac:chgData name="william" userId="56be17cac3373774" providerId="LiveId" clId="{777E6B48-6D0F-4F5F-B833-04806C1D7B44}" dt="2023-01-20T16:39:04.650" v="1186" actId="1076"/>
          <ac:spMkLst>
            <pc:docMk/>
            <pc:sldMk cId="821841811" sldId="987"/>
            <ac:spMk id="2" creationId="{00000000-0000-0000-0000-000000000000}"/>
          </ac:spMkLst>
        </pc:spChg>
      </pc:sldChg>
      <pc:sldChg chg="modSp mod">
        <pc:chgData name="william" userId="56be17cac3373774" providerId="LiveId" clId="{777E6B48-6D0F-4F5F-B833-04806C1D7B44}" dt="2023-01-20T16:44:38.983" v="1328" actId="5793"/>
        <pc:sldMkLst>
          <pc:docMk/>
          <pc:sldMk cId="3163151043" sldId="1028"/>
        </pc:sldMkLst>
        <pc:spChg chg="mod">
          <ac:chgData name="william" userId="56be17cac3373774" providerId="LiveId" clId="{777E6B48-6D0F-4F5F-B833-04806C1D7B44}" dt="2023-01-20T16:44:38.983" v="1328" actId="5793"/>
          <ac:spMkLst>
            <pc:docMk/>
            <pc:sldMk cId="3163151043" sldId="1028"/>
            <ac:spMk id="3" creationId="{00000000-0000-0000-0000-000000000000}"/>
          </ac:spMkLst>
        </pc:spChg>
      </pc:sldChg>
      <pc:sldChg chg="modSp mod">
        <pc:chgData name="william" userId="56be17cac3373774" providerId="LiveId" clId="{777E6B48-6D0F-4F5F-B833-04806C1D7B44}" dt="2023-01-20T16:04:12.508" v="892" actId="6549"/>
        <pc:sldMkLst>
          <pc:docMk/>
          <pc:sldMk cId="2340441263" sldId="1104"/>
        </pc:sldMkLst>
        <pc:spChg chg="mod">
          <ac:chgData name="william" userId="56be17cac3373774" providerId="LiveId" clId="{777E6B48-6D0F-4F5F-B833-04806C1D7B44}" dt="2023-01-20T16:04:12.508" v="892" actId="6549"/>
          <ac:spMkLst>
            <pc:docMk/>
            <pc:sldMk cId="2340441263" sldId="1104"/>
            <ac:spMk id="3" creationId="{00000000-0000-0000-0000-000000000000}"/>
          </ac:spMkLst>
        </pc:spChg>
      </pc:sldChg>
      <pc:sldChg chg="modSp mod">
        <pc:chgData name="william" userId="56be17cac3373774" providerId="LiveId" clId="{777E6B48-6D0F-4F5F-B833-04806C1D7B44}" dt="2023-01-20T16:22:42.278" v="1124" actId="14100"/>
        <pc:sldMkLst>
          <pc:docMk/>
          <pc:sldMk cId="1894550487" sldId="1105"/>
        </pc:sldMkLst>
        <pc:spChg chg="mod">
          <ac:chgData name="william" userId="56be17cac3373774" providerId="LiveId" clId="{777E6B48-6D0F-4F5F-B833-04806C1D7B44}" dt="2023-01-20T16:22:42.278" v="1124" actId="14100"/>
          <ac:spMkLst>
            <pc:docMk/>
            <pc:sldMk cId="1894550487" sldId="1105"/>
            <ac:spMk id="3" creationId="{680A0709-1D75-BE2C-A584-16DE5455FAF1}"/>
          </ac:spMkLst>
        </pc:spChg>
      </pc:sldChg>
      <pc:sldChg chg="modSp mod">
        <pc:chgData name="william" userId="56be17cac3373774" providerId="LiveId" clId="{777E6B48-6D0F-4F5F-B833-04806C1D7B44}" dt="2023-01-20T16:48:31.314" v="1397" actId="27636"/>
        <pc:sldMkLst>
          <pc:docMk/>
          <pc:sldMk cId="3429952684" sldId="1106"/>
        </pc:sldMkLst>
        <pc:spChg chg="mod">
          <ac:chgData name="william" userId="56be17cac3373774" providerId="LiveId" clId="{777E6B48-6D0F-4F5F-B833-04806C1D7B44}" dt="2023-01-20T16:48:31.314" v="1397" actId="27636"/>
          <ac:spMkLst>
            <pc:docMk/>
            <pc:sldMk cId="3429952684" sldId="1106"/>
            <ac:spMk id="2" creationId="{7F756C3F-F76D-9180-6FB7-490D4AE5C88F}"/>
          </ac:spMkLst>
        </pc:spChg>
      </pc:sldChg>
      <pc:sldChg chg="modSp mod">
        <pc:chgData name="william" userId="56be17cac3373774" providerId="LiveId" clId="{777E6B48-6D0F-4F5F-B833-04806C1D7B44}" dt="2023-01-20T16:23:36.529" v="1131" actId="20577"/>
        <pc:sldMkLst>
          <pc:docMk/>
          <pc:sldMk cId="3759116582" sldId="1107"/>
        </pc:sldMkLst>
        <pc:spChg chg="mod">
          <ac:chgData name="william" userId="56be17cac3373774" providerId="LiveId" clId="{777E6B48-6D0F-4F5F-B833-04806C1D7B44}" dt="2023-01-20T16:23:36.529" v="1131" actId="20577"/>
          <ac:spMkLst>
            <pc:docMk/>
            <pc:sldMk cId="3759116582" sldId="1107"/>
            <ac:spMk id="3" creationId="{680A0709-1D75-BE2C-A584-16DE5455FAF1}"/>
          </ac:spMkLst>
        </pc:spChg>
      </pc:sldChg>
      <pc:sldChg chg="modSp mod">
        <pc:chgData name="william" userId="56be17cac3373774" providerId="LiveId" clId="{777E6B48-6D0F-4F5F-B833-04806C1D7B44}" dt="2023-01-20T16:45:44.855" v="1331" actId="20577"/>
        <pc:sldMkLst>
          <pc:docMk/>
          <pc:sldMk cId="2206616724" sldId="1110"/>
        </pc:sldMkLst>
        <pc:spChg chg="mod">
          <ac:chgData name="william" userId="56be17cac3373774" providerId="LiveId" clId="{777E6B48-6D0F-4F5F-B833-04806C1D7B44}" dt="2023-01-20T16:45:44.855" v="1331" actId="20577"/>
          <ac:spMkLst>
            <pc:docMk/>
            <pc:sldMk cId="2206616724" sldId="1110"/>
            <ac:spMk id="2" creationId="{5D8523F5-7A49-F07D-76EE-39C56184C932}"/>
          </ac:spMkLst>
        </pc:spChg>
      </pc:sldChg>
      <pc:sldChg chg="modSp mod">
        <pc:chgData name="william" userId="56be17cac3373774" providerId="LiveId" clId="{777E6B48-6D0F-4F5F-B833-04806C1D7B44}" dt="2023-01-20T15:36:13.122" v="722" actId="1076"/>
        <pc:sldMkLst>
          <pc:docMk/>
          <pc:sldMk cId="2966654463" sldId="1114"/>
        </pc:sldMkLst>
        <pc:graphicFrameChg chg="mod">
          <ac:chgData name="william" userId="56be17cac3373774" providerId="LiveId" clId="{777E6B48-6D0F-4F5F-B833-04806C1D7B44}" dt="2023-01-20T15:36:13.122" v="722" actId="1076"/>
          <ac:graphicFrameMkLst>
            <pc:docMk/>
            <pc:sldMk cId="2966654463" sldId="1114"/>
            <ac:graphicFrameMk id="3" creationId="{0CCE6885-2807-D71C-0D9D-F070D3224A15}"/>
          </ac:graphicFrameMkLst>
        </pc:graphicFrameChg>
      </pc:sldChg>
      <pc:sldChg chg="addSp modSp new mod">
        <pc:chgData name="william" userId="56be17cac3373774" providerId="LiveId" clId="{777E6B48-6D0F-4F5F-B833-04806C1D7B44}" dt="2023-01-20T14:13:34.431" v="658" actId="20577"/>
        <pc:sldMkLst>
          <pc:docMk/>
          <pc:sldMk cId="686980754" sldId="1126"/>
        </pc:sldMkLst>
        <pc:spChg chg="add mod">
          <ac:chgData name="william" userId="56be17cac3373774" providerId="LiveId" clId="{777E6B48-6D0F-4F5F-B833-04806C1D7B44}" dt="2023-01-20T14:13:34.431" v="658" actId="20577"/>
          <ac:spMkLst>
            <pc:docMk/>
            <pc:sldMk cId="686980754" sldId="1126"/>
            <ac:spMk id="3" creationId="{B23F8487-67F7-A4F4-4B39-C4C0C997F7AE}"/>
          </ac:spMkLst>
        </pc:spChg>
        <pc:picChg chg="add mod">
          <ac:chgData name="william" userId="56be17cac3373774" providerId="LiveId" clId="{777E6B48-6D0F-4F5F-B833-04806C1D7B44}" dt="2023-01-20T14:13:05.032" v="634" actId="1076"/>
          <ac:picMkLst>
            <pc:docMk/>
            <pc:sldMk cId="686980754" sldId="1126"/>
            <ac:picMk id="2" creationId="{706C82EF-4585-9235-5EF8-EA61124563A8}"/>
          </ac:picMkLst>
        </pc:picChg>
      </pc:sldChg>
      <pc:sldChg chg="addSp modSp add mod">
        <pc:chgData name="william" userId="56be17cac3373774" providerId="LiveId" clId="{777E6B48-6D0F-4F5F-B833-04806C1D7B44}" dt="2023-01-20T14:13:59.993" v="721" actId="14100"/>
        <pc:sldMkLst>
          <pc:docMk/>
          <pc:sldMk cId="1998986686" sldId="1127"/>
        </pc:sldMkLst>
        <pc:spChg chg="add mod">
          <ac:chgData name="william" userId="56be17cac3373774" providerId="LiveId" clId="{777E6B48-6D0F-4F5F-B833-04806C1D7B44}" dt="2023-01-20T13:56:46.361" v="410" actId="1076"/>
          <ac:spMkLst>
            <pc:docMk/>
            <pc:sldMk cId="1998986686" sldId="1127"/>
            <ac:spMk id="2" creationId="{FA7FB0B4-3DB2-5D62-7BFB-605D763DAF88}"/>
          </ac:spMkLst>
        </pc:spChg>
        <pc:spChg chg="add mod">
          <ac:chgData name="william" userId="56be17cac3373774" providerId="LiveId" clId="{777E6B48-6D0F-4F5F-B833-04806C1D7B44}" dt="2023-01-20T14:13:59.993" v="721" actId="14100"/>
          <ac:spMkLst>
            <pc:docMk/>
            <pc:sldMk cId="1998986686" sldId="1127"/>
            <ac:spMk id="4" creationId="{74900CB4-975C-3CF1-1BDC-D55B19D7A1EE}"/>
          </ac:spMkLst>
        </pc:spChg>
        <pc:graphicFrameChg chg="add mod">
          <ac:chgData name="william" userId="56be17cac3373774" providerId="LiveId" clId="{777E6B48-6D0F-4F5F-B833-04806C1D7B44}" dt="2023-01-20T14:13:01.819" v="633" actId="1076"/>
          <ac:graphicFrameMkLst>
            <pc:docMk/>
            <pc:sldMk cId="1998986686" sldId="1127"/>
            <ac:graphicFrameMk id="3" creationId="{37AF1AC4-456C-A3AC-4F0F-17CD4E2D4CFA}"/>
          </ac:graphicFrameMkLst>
        </pc:graphicFrameChg>
      </pc:sldChg>
      <pc:sldChg chg="addSp delSp modSp add mod">
        <pc:chgData name="william" userId="56be17cac3373774" providerId="LiveId" clId="{777E6B48-6D0F-4F5F-B833-04806C1D7B44}" dt="2023-01-20T14:04:54.837" v="494" actId="14100"/>
        <pc:sldMkLst>
          <pc:docMk/>
          <pc:sldMk cId="3807329700" sldId="1128"/>
        </pc:sldMkLst>
        <pc:spChg chg="add mod">
          <ac:chgData name="william" userId="56be17cac3373774" providerId="LiveId" clId="{777E6B48-6D0F-4F5F-B833-04806C1D7B44}" dt="2023-01-20T13:59:24.771" v="422" actId="1076"/>
          <ac:spMkLst>
            <pc:docMk/>
            <pc:sldMk cId="3807329700" sldId="1128"/>
            <ac:spMk id="2" creationId="{C45FD7BF-27E3-0205-516E-309BE433FC9A}"/>
          </ac:spMkLst>
        </pc:spChg>
        <pc:spChg chg="add mod">
          <ac:chgData name="william" userId="56be17cac3373774" providerId="LiveId" clId="{777E6B48-6D0F-4F5F-B833-04806C1D7B44}" dt="2023-01-20T14:04:54.837" v="494" actId="14100"/>
          <ac:spMkLst>
            <pc:docMk/>
            <pc:sldMk cId="3807329700" sldId="1128"/>
            <ac:spMk id="8" creationId="{81FD8F23-E222-5A41-EFDC-87203202FD98}"/>
          </ac:spMkLst>
        </pc:spChg>
        <pc:graphicFrameChg chg="add mod">
          <ac:chgData name="william" userId="56be17cac3373774" providerId="LiveId" clId="{777E6B48-6D0F-4F5F-B833-04806C1D7B44}" dt="2023-01-20T14:04:17.861" v="447" actId="1076"/>
          <ac:graphicFrameMkLst>
            <pc:docMk/>
            <pc:sldMk cId="3807329700" sldId="1128"/>
            <ac:graphicFrameMk id="3" creationId="{E929BF76-7D0F-DA89-EA61-0BA895411D44}"/>
          </ac:graphicFrameMkLst>
        </pc:graphicFrameChg>
        <pc:picChg chg="add del mod">
          <ac:chgData name="william" userId="56be17cac3373774" providerId="LiveId" clId="{777E6B48-6D0F-4F5F-B833-04806C1D7B44}" dt="2023-01-20T14:01:51.567" v="431" actId="478"/>
          <ac:picMkLst>
            <pc:docMk/>
            <pc:sldMk cId="3807329700" sldId="1128"/>
            <ac:picMk id="5" creationId="{E5C03B79-7FE2-ABFC-2019-234C7DAF6971}"/>
          </ac:picMkLst>
        </pc:picChg>
        <pc:picChg chg="add mod">
          <ac:chgData name="william" userId="56be17cac3373774" providerId="LiveId" clId="{777E6B48-6D0F-4F5F-B833-04806C1D7B44}" dt="2023-01-20T14:02:04.555" v="436" actId="1076"/>
          <ac:picMkLst>
            <pc:docMk/>
            <pc:sldMk cId="3807329700" sldId="1128"/>
            <ac:picMk id="7" creationId="{7DB9B872-E908-C9D2-5C6D-989C43A78FEE}"/>
          </ac:picMkLst>
        </pc:picChg>
      </pc:sldChg>
      <pc:sldChg chg="addSp modSp add mod">
        <pc:chgData name="william" userId="56be17cac3373774" providerId="LiveId" clId="{777E6B48-6D0F-4F5F-B833-04806C1D7B44}" dt="2023-01-20T20:17:44.708" v="1413" actId="1076"/>
        <pc:sldMkLst>
          <pc:docMk/>
          <pc:sldMk cId="2679875503" sldId="1129"/>
        </pc:sldMkLst>
        <pc:spChg chg="add mod">
          <ac:chgData name="william" userId="56be17cac3373774" providerId="LiveId" clId="{777E6B48-6D0F-4F5F-B833-04806C1D7B44}" dt="2023-01-20T20:17:44.708" v="1413" actId="1076"/>
          <ac:spMkLst>
            <pc:docMk/>
            <pc:sldMk cId="2679875503" sldId="1129"/>
            <ac:spMk id="3" creationId="{EEB61366-D219-281E-301B-033EE759590A}"/>
          </ac:spMkLst>
        </pc:spChg>
        <pc:picChg chg="add mod">
          <ac:chgData name="william" userId="56be17cac3373774" providerId="LiveId" clId="{777E6B48-6D0F-4F5F-B833-04806C1D7B44}" dt="2023-01-20T14:05:47.299" v="588" actId="1076"/>
          <ac:picMkLst>
            <pc:docMk/>
            <pc:sldMk cId="2679875503" sldId="1129"/>
            <ac:picMk id="2" creationId="{08AFDDE2-4C78-7EFE-A343-B4ABC1DFD4BF}"/>
          </ac:picMkLst>
        </pc:picChg>
      </pc:sldChg>
      <pc:sldChg chg="addSp modSp add mod">
        <pc:chgData name="william" userId="56be17cac3373774" providerId="LiveId" clId="{777E6B48-6D0F-4F5F-B833-04806C1D7B44}" dt="2023-01-20T14:06:19.297" v="619" actId="1076"/>
        <pc:sldMkLst>
          <pc:docMk/>
          <pc:sldMk cId="2435960696" sldId="1130"/>
        </pc:sldMkLst>
        <pc:spChg chg="add mod">
          <ac:chgData name="william" userId="56be17cac3373774" providerId="LiveId" clId="{777E6B48-6D0F-4F5F-B833-04806C1D7B44}" dt="2023-01-20T14:06:19.297" v="619" actId="1076"/>
          <ac:spMkLst>
            <pc:docMk/>
            <pc:sldMk cId="2435960696" sldId="1130"/>
            <ac:spMk id="3" creationId="{ECD1871F-B0D8-9379-BF18-41493FD26FCF}"/>
          </ac:spMkLst>
        </pc:spChg>
        <pc:picChg chg="add mod">
          <ac:chgData name="william" userId="56be17cac3373774" providerId="LiveId" clId="{777E6B48-6D0F-4F5F-B833-04806C1D7B44}" dt="2023-01-20T14:05:54.213" v="589" actId="1076"/>
          <ac:picMkLst>
            <pc:docMk/>
            <pc:sldMk cId="2435960696" sldId="1130"/>
            <ac:picMk id="2" creationId="{DE97360E-EACE-8071-1732-8254CE73383E}"/>
          </ac:picMkLst>
        </pc:picChg>
      </pc:sldChg>
      <pc:sldChg chg="delSp modSp add mod">
        <pc:chgData name="william" userId="56be17cac3373774" providerId="LiveId" clId="{777E6B48-6D0F-4F5F-B833-04806C1D7B44}" dt="2023-01-20T16:09:21.056" v="1037" actId="14100"/>
        <pc:sldMkLst>
          <pc:docMk/>
          <pc:sldMk cId="2769997684" sldId="1131"/>
        </pc:sldMkLst>
        <pc:spChg chg="del mod">
          <ac:chgData name="william" userId="56be17cac3373774" providerId="LiveId" clId="{777E6B48-6D0F-4F5F-B833-04806C1D7B44}" dt="2023-01-20T16:09:11.951" v="1033" actId="478"/>
          <ac:spMkLst>
            <pc:docMk/>
            <pc:sldMk cId="2769997684" sldId="1131"/>
            <ac:spMk id="2" creationId="{0A659545-C06B-D3BF-0B66-58B1C906937D}"/>
          </ac:spMkLst>
        </pc:spChg>
        <pc:picChg chg="mod">
          <ac:chgData name="william" userId="56be17cac3373774" providerId="LiveId" clId="{777E6B48-6D0F-4F5F-B833-04806C1D7B44}" dt="2023-01-20T16:09:21.056" v="1037" actId="14100"/>
          <ac:picMkLst>
            <pc:docMk/>
            <pc:sldMk cId="2769997684" sldId="1131"/>
            <ac:picMk id="1027" creationId="{00000000-0000-0000-0000-000000000000}"/>
          </ac:picMkLst>
        </pc:picChg>
      </pc:sldChg>
      <pc:sldChg chg="add del">
        <pc:chgData name="william" userId="56be17cac3373774" providerId="LiveId" clId="{777E6B48-6D0F-4F5F-B833-04806C1D7B44}" dt="2023-01-20T14:06:56.115" v="622" actId="47"/>
        <pc:sldMkLst>
          <pc:docMk/>
          <pc:sldMk cId="3195819228" sldId="1131"/>
        </pc:sldMkLst>
      </pc:sldChg>
      <pc:sldChg chg="addSp modSp new mod">
        <pc:chgData name="william" userId="56be17cac3373774" providerId="LiveId" clId="{777E6B48-6D0F-4F5F-B833-04806C1D7B44}" dt="2023-01-20T16:36:05.675" v="1162" actId="1076"/>
        <pc:sldMkLst>
          <pc:docMk/>
          <pc:sldMk cId="2321026267" sldId="1132"/>
        </pc:sldMkLst>
        <pc:spChg chg="add mod">
          <ac:chgData name="william" userId="56be17cac3373774" providerId="LiveId" clId="{777E6B48-6D0F-4F5F-B833-04806C1D7B44}" dt="2023-01-20T16:36:05.675" v="1162" actId="1076"/>
          <ac:spMkLst>
            <pc:docMk/>
            <pc:sldMk cId="2321026267" sldId="1132"/>
            <ac:spMk id="3" creationId="{81AD718F-F86D-E597-E9A2-4300E0FF8BE8}"/>
          </ac:spMkLst>
        </pc:spChg>
      </pc:sldChg>
      <pc:sldChg chg="add del">
        <pc:chgData name="william" userId="56be17cac3373774" providerId="LiveId" clId="{777E6B48-6D0F-4F5F-B833-04806C1D7B44}" dt="2023-01-20T14:06:56.813" v="623" actId="47"/>
        <pc:sldMkLst>
          <pc:docMk/>
          <pc:sldMk cId="4265295608" sldId="1132"/>
        </pc:sldMkLst>
      </pc:sldChg>
      <pc:sldChg chg="addSp modSp new mod">
        <pc:chgData name="william" userId="56be17cac3373774" providerId="LiveId" clId="{777E6B48-6D0F-4F5F-B833-04806C1D7B44}" dt="2023-01-20T16:46:46.896" v="1338" actId="1076"/>
        <pc:sldMkLst>
          <pc:docMk/>
          <pc:sldMk cId="1068524103" sldId="1133"/>
        </pc:sldMkLst>
        <pc:spChg chg="add mod">
          <ac:chgData name="william" userId="56be17cac3373774" providerId="LiveId" clId="{777E6B48-6D0F-4F5F-B833-04806C1D7B44}" dt="2023-01-20T16:46:46.896" v="1338" actId="1076"/>
          <ac:spMkLst>
            <pc:docMk/>
            <pc:sldMk cId="1068524103" sldId="1133"/>
            <ac:spMk id="3" creationId="{2EA19CC0-F162-D449-6BE4-1F2806C914CF}"/>
          </ac:spMkLst>
        </pc:spChg>
      </pc:sldChg>
      <pc:sldChg chg="add del">
        <pc:chgData name="william" userId="56be17cac3373774" providerId="LiveId" clId="{777E6B48-6D0F-4F5F-B833-04806C1D7B44}" dt="2023-01-20T14:06:57.272" v="624" actId="47"/>
        <pc:sldMkLst>
          <pc:docMk/>
          <pc:sldMk cId="3953987540" sldId="1133"/>
        </pc:sldMkLst>
      </pc:sldChg>
      <pc:sldChg chg="add del">
        <pc:chgData name="william" userId="56be17cac3373774" providerId="LiveId" clId="{777E6B48-6D0F-4F5F-B833-04806C1D7B44}" dt="2023-01-20T14:06:57.750" v="625" actId="47"/>
        <pc:sldMkLst>
          <pc:docMk/>
          <pc:sldMk cId="120845770" sldId="1134"/>
        </pc:sldMkLst>
      </pc:sldChg>
      <pc:sldChg chg="add del">
        <pc:chgData name="william" userId="56be17cac3373774" providerId="LiveId" clId="{777E6B48-6D0F-4F5F-B833-04806C1D7B44}" dt="2023-01-20T14:06:58.697" v="626" actId="47"/>
        <pc:sldMkLst>
          <pc:docMk/>
          <pc:sldMk cId="2556508828" sldId="1135"/>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3-10-30T11:36:23.379" idx="1">
    <p:pos x="5447" y="843"/>
    <p:text/>
    <p:extLst>
      <p:ext uri="{C676402C-5697-4E1C-873F-D02D1690AC5C}">
        <p15:threadingInfo xmlns:p15="http://schemas.microsoft.com/office/powerpoint/2012/main" timeZoneBias="24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2.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64.emf"/><Relationship Id="rId1" Type="http://schemas.openxmlformats.org/officeDocument/2006/relationships/image" Target="../media/image26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6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0CEDAB-5781-4F32-8AF9-DE94AE48D94D}" type="datetimeFigureOut">
              <a:rPr lang="en-US" smtClean="0"/>
              <a:t>1/29/2024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B2ADD8-A5FC-49AD-BF1A-3A1BD048A9D9}" type="slidenum">
              <a:rPr lang="en-US" smtClean="0"/>
              <a:t>‹#›</a:t>
            </a:fld>
            <a:endParaRPr lang="en-US"/>
          </a:p>
        </p:txBody>
      </p:sp>
    </p:spTree>
    <p:extLst>
      <p:ext uri="{BB962C8B-B14F-4D97-AF65-F5344CB8AC3E}">
        <p14:creationId xmlns:p14="http://schemas.microsoft.com/office/powerpoint/2010/main" val="1305249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pub/atwhn2kd0a4mq5nyt7xp.vbk/OEBPS/xhtml/chp002.xhtml#f0135" TargetMode="External"/><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e.pub/atwhn2kd0a4mq5nyt7xp.vbk/OEBPS/xhtml/chp002.xhtml#f0150" TargetMode="External"/><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e.pub/atwhn2kd0a4mq5nyt7xp.vbk/OEBPS/xhtml/chp002.xhtml#f0145" TargetMode="External"/><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e.pub/atwhn2kd0a4mq5nyt7xp.vbk/OEBPS/xhtml/chp002.xhtml#f0165" TargetMode="External"/><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e.pub/atwhn2kd0a4mq5nyt7xp.vbk/OEBPS/xhtml/chp002.xhtml#f0180" TargetMode="External"/><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e.pub/atwhn2kd0a4mq5nyt7xp.vbk/OEBPS/xhtml/chp002.xhtml#f0220" TargetMode="External"/><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e.pub/atwhn2kd0a4mq5nyt7xp.vbk/OEBPS/xhtml/chp002.xhtml#f0245" TargetMode="External"/><Relationship Id="rId2" Type="http://schemas.openxmlformats.org/officeDocument/2006/relationships/slide" Target="../slides/slide340.xml"/><Relationship Id="rId1" Type="http://schemas.openxmlformats.org/officeDocument/2006/relationships/notesMaster" Target="../notesMasters/notesMaster1.xml"/><Relationship Id="rId5" Type="http://schemas.openxmlformats.org/officeDocument/2006/relationships/hyperlink" Target="http://e.pub/atwhn2kd0a4mq5nyt7xp.vbk/OEBPS/xhtml/chp002.xhtml#f0250" TargetMode="External"/><Relationship Id="rId4" Type="http://schemas.openxmlformats.org/officeDocument/2006/relationships/hyperlink" Target="http://e.pub/atwhn2kd0a4mq5nyt7xp.vbk/OEBPS/xhtml/chp002.xhtml#s0245"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594B53-0D60-40A0-BFC2-984431E7CFCE}" type="slidenum">
              <a:rPr lang="en-US" smtClean="0"/>
              <a:pPr/>
              <a:t>4</a:t>
            </a:fld>
            <a:endParaRPr lang="en-US"/>
          </a:p>
        </p:txBody>
      </p:sp>
    </p:spTree>
    <p:extLst>
      <p:ext uri="{BB962C8B-B14F-4D97-AF65-F5344CB8AC3E}">
        <p14:creationId xmlns:p14="http://schemas.microsoft.com/office/powerpoint/2010/main" val="2145139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8E277-D52C-4D1D-82EC-1AC6ECF9A94C}" type="slidenum">
              <a:rPr lang="en-US" smtClean="0"/>
              <a:t>198</a:t>
            </a:fld>
            <a:endParaRPr lang="en-US"/>
          </a:p>
        </p:txBody>
      </p:sp>
    </p:spTree>
    <p:extLst>
      <p:ext uri="{BB962C8B-B14F-4D97-AF65-F5344CB8AC3E}">
        <p14:creationId xmlns:p14="http://schemas.microsoft.com/office/powerpoint/2010/main" val="2103485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8E277-D52C-4D1D-82EC-1AC6ECF9A94C}" type="slidenum">
              <a:rPr lang="en-US" smtClean="0"/>
              <a:t>201</a:t>
            </a:fld>
            <a:endParaRPr lang="en-US"/>
          </a:p>
        </p:txBody>
      </p:sp>
    </p:spTree>
    <p:extLst>
      <p:ext uri="{BB962C8B-B14F-4D97-AF65-F5344CB8AC3E}">
        <p14:creationId xmlns:p14="http://schemas.microsoft.com/office/powerpoint/2010/main" val="1394822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8E277-D52C-4D1D-82EC-1AC6ECF9A94C}" type="slidenum">
              <a:rPr lang="en-US" smtClean="0"/>
              <a:t>202</a:t>
            </a:fld>
            <a:endParaRPr lang="en-US"/>
          </a:p>
        </p:txBody>
      </p:sp>
    </p:spTree>
    <p:extLst>
      <p:ext uri="{BB962C8B-B14F-4D97-AF65-F5344CB8AC3E}">
        <p14:creationId xmlns:p14="http://schemas.microsoft.com/office/powerpoint/2010/main" val="252787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8FC757-F810-4E81-A6D6-2370E90D0197}" type="slidenum">
              <a:rPr lang="en-US" smtClean="0"/>
              <a:t>219</a:t>
            </a:fld>
            <a:endParaRPr lang="en-US"/>
          </a:p>
        </p:txBody>
      </p:sp>
    </p:spTree>
    <p:extLst>
      <p:ext uri="{BB962C8B-B14F-4D97-AF65-F5344CB8AC3E}">
        <p14:creationId xmlns:p14="http://schemas.microsoft.com/office/powerpoint/2010/main" val="769039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8FC757-F810-4E81-A6D6-2370E90D0197}" type="slidenum">
              <a:rPr lang="en-US" smtClean="0"/>
              <a:t>220</a:t>
            </a:fld>
            <a:endParaRPr lang="en-US"/>
          </a:p>
        </p:txBody>
      </p:sp>
    </p:spTree>
    <p:extLst>
      <p:ext uri="{BB962C8B-B14F-4D97-AF65-F5344CB8AC3E}">
        <p14:creationId xmlns:p14="http://schemas.microsoft.com/office/powerpoint/2010/main" val="2134913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8FC757-F810-4E81-A6D6-2370E90D0197}" type="slidenum">
              <a:rPr lang="en-US" smtClean="0"/>
              <a:t>221</a:t>
            </a:fld>
            <a:endParaRPr lang="en-US"/>
          </a:p>
        </p:txBody>
      </p:sp>
    </p:spTree>
    <p:extLst>
      <p:ext uri="{BB962C8B-B14F-4D97-AF65-F5344CB8AC3E}">
        <p14:creationId xmlns:p14="http://schemas.microsoft.com/office/powerpoint/2010/main" val="4041102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8FC757-F810-4E81-A6D6-2370E90D0197}" type="slidenum">
              <a:rPr lang="en-US" smtClean="0"/>
              <a:t>226</a:t>
            </a:fld>
            <a:endParaRPr lang="en-US"/>
          </a:p>
        </p:txBody>
      </p:sp>
    </p:spTree>
    <p:extLst>
      <p:ext uri="{BB962C8B-B14F-4D97-AF65-F5344CB8AC3E}">
        <p14:creationId xmlns:p14="http://schemas.microsoft.com/office/powerpoint/2010/main" val="1742545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8FC757-F810-4E81-A6D6-2370E90D0197}" type="slidenum">
              <a:rPr lang="en-US" smtClean="0"/>
              <a:t>227</a:t>
            </a:fld>
            <a:endParaRPr lang="en-US"/>
          </a:p>
        </p:txBody>
      </p:sp>
    </p:spTree>
    <p:extLst>
      <p:ext uri="{BB962C8B-B14F-4D97-AF65-F5344CB8AC3E}">
        <p14:creationId xmlns:p14="http://schemas.microsoft.com/office/powerpoint/2010/main" val="995585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8FC757-F810-4E81-A6D6-2370E90D0197}" type="slidenum">
              <a:rPr lang="en-US" smtClean="0"/>
              <a:t>228</a:t>
            </a:fld>
            <a:endParaRPr lang="en-US"/>
          </a:p>
        </p:txBody>
      </p:sp>
    </p:spTree>
    <p:extLst>
      <p:ext uri="{BB962C8B-B14F-4D97-AF65-F5344CB8AC3E}">
        <p14:creationId xmlns:p14="http://schemas.microsoft.com/office/powerpoint/2010/main" val="949707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621BBE-62B8-4833-80D8-7C9437B33CC2}" type="slidenum">
              <a:rPr lang="de-DE"/>
              <a:pPr/>
              <a:t>236</a:t>
            </a:fld>
            <a:endParaRPr lang="de-DE"/>
          </a:p>
        </p:txBody>
      </p:sp>
      <p:sp>
        <p:nvSpPr>
          <p:cNvPr id="1441794" name="Rectangle 2"/>
          <p:cNvSpPr>
            <a:spLocks noGrp="1" noRot="1" noChangeAspect="1" noChangeArrowheads="1" noTextEdit="1"/>
          </p:cNvSpPr>
          <p:nvPr>
            <p:ph type="sldImg"/>
          </p:nvPr>
        </p:nvSpPr>
        <p:spPr>
          <a:xfrm>
            <a:off x="1028700" y="781050"/>
            <a:ext cx="5203825" cy="3902075"/>
          </a:xfrm>
          <a:ln/>
        </p:spPr>
      </p:sp>
      <p:sp>
        <p:nvSpPr>
          <p:cNvPr id="1441795" name="Rectangle 3"/>
          <p:cNvSpPr>
            <a:spLocks noGrp="1" noChangeArrowheads="1"/>
          </p:cNvSpPr>
          <p:nvPr>
            <p:ph type="body" idx="1"/>
          </p:nvPr>
        </p:nvSpPr>
        <p:spPr>
          <a:xfrm>
            <a:off x="968266" y="4941530"/>
            <a:ext cx="5320533" cy="4683137"/>
          </a:xfrm>
        </p:spPr>
        <p:txBody>
          <a:bodyPr lIns="95621" tIns="47809" rIns="95621" bIns="47809"/>
          <a:lstStyle/>
          <a:p>
            <a:endParaRPr lang="en-US"/>
          </a:p>
        </p:txBody>
      </p:sp>
    </p:spTree>
    <p:extLst>
      <p:ext uri="{BB962C8B-B14F-4D97-AF65-F5344CB8AC3E}">
        <p14:creationId xmlns:p14="http://schemas.microsoft.com/office/powerpoint/2010/main" val="2944767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C335B4-0EB4-4878-893A-3CF9C9A2D368}" type="slidenum">
              <a:rPr lang="en-US" smtClean="0"/>
              <a:t>41</a:t>
            </a:fld>
            <a:endParaRPr lang="en-US"/>
          </a:p>
        </p:txBody>
      </p:sp>
    </p:spTree>
    <p:extLst>
      <p:ext uri="{BB962C8B-B14F-4D97-AF65-F5344CB8AC3E}">
        <p14:creationId xmlns:p14="http://schemas.microsoft.com/office/powerpoint/2010/main" val="3960610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4157AD-504B-4372-B9DD-C76D6E9F1D70}" type="slidenum">
              <a:rPr lang="en-US" smtClean="0"/>
              <a:t>237</a:t>
            </a:fld>
            <a:endParaRPr lang="en-US"/>
          </a:p>
        </p:txBody>
      </p:sp>
    </p:spTree>
    <p:extLst>
      <p:ext uri="{BB962C8B-B14F-4D97-AF65-F5344CB8AC3E}">
        <p14:creationId xmlns:p14="http://schemas.microsoft.com/office/powerpoint/2010/main" val="2411393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4157AD-504B-4372-B9DD-C76D6E9F1D70}" type="slidenum">
              <a:rPr lang="en-US" smtClean="0"/>
              <a:t>238</a:t>
            </a:fld>
            <a:endParaRPr lang="en-US"/>
          </a:p>
        </p:txBody>
      </p:sp>
    </p:spTree>
    <p:extLst>
      <p:ext uri="{BB962C8B-B14F-4D97-AF65-F5344CB8AC3E}">
        <p14:creationId xmlns:p14="http://schemas.microsoft.com/office/powerpoint/2010/main" val="1087522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4157AD-504B-4372-B9DD-C76D6E9F1D70}" type="slidenum">
              <a:rPr lang="en-US" smtClean="0"/>
              <a:t>239</a:t>
            </a:fld>
            <a:endParaRPr lang="en-US"/>
          </a:p>
        </p:txBody>
      </p:sp>
    </p:spTree>
    <p:extLst>
      <p:ext uri="{BB962C8B-B14F-4D97-AF65-F5344CB8AC3E}">
        <p14:creationId xmlns:p14="http://schemas.microsoft.com/office/powerpoint/2010/main" val="227305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4157AD-504B-4372-B9DD-C76D6E9F1D70}" type="slidenum">
              <a:rPr lang="en-US" smtClean="0"/>
              <a:t>240</a:t>
            </a:fld>
            <a:endParaRPr lang="en-US"/>
          </a:p>
        </p:txBody>
      </p:sp>
    </p:spTree>
    <p:extLst>
      <p:ext uri="{BB962C8B-B14F-4D97-AF65-F5344CB8AC3E}">
        <p14:creationId xmlns:p14="http://schemas.microsoft.com/office/powerpoint/2010/main" val="1557432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4157AD-504B-4372-B9DD-C76D6E9F1D70}" type="slidenum">
              <a:rPr lang="en-US" smtClean="0"/>
              <a:t>241</a:t>
            </a:fld>
            <a:endParaRPr lang="en-US"/>
          </a:p>
        </p:txBody>
      </p:sp>
    </p:spTree>
    <p:extLst>
      <p:ext uri="{BB962C8B-B14F-4D97-AF65-F5344CB8AC3E}">
        <p14:creationId xmlns:p14="http://schemas.microsoft.com/office/powerpoint/2010/main" val="1281181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4157AD-504B-4372-B9DD-C76D6E9F1D70}" type="slidenum">
              <a:rPr lang="en-US" smtClean="0"/>
              <a:t>242</a:t>
            </a:fld>
            <a:endParaRPr lang="en-US"/>
          </a:p>
        </p:txBody>
      </p:sp>
    </p:spTree>
    <p:extLst>
      <p:ext uri="{BB962C8B-B14F-4D97-AF65-F5344CB8AC3E}">
        <p14:creationId xmlns:p14="http://schemas.microsoft.com/office/powerpoint/2010/main" val="4288854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4157AD-504B-4372-B9DD-C76D6E9F1D70}" type="slidenum">
              <a:rPr lang="en-US" smtClean="0"/>
              <a:t>243</a:t>
            </a:fld>
            <a:endParaRPr lang="en-US"/>
          </a:p>
        </p:txBody>
      </p:sp>
    </p:spTree>
    <p:extLst>
      <p:ext uri="{BB962C8B-B14F-4D97-AF65-F5344CB8AC3E}">
        <p14:creationId xmlns:p14="http://schemas.microsoft.com/office/powerpoint/2010/main" val="1545469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157AD-504B-4372-B9DD-C76D6E9F1D70}" type="slidenum">
              <a:rPr lang="en-US" smtClean="0"/>
              <a:t>244</a:t>
            </a:fld>
            <a:endParaRPr lang="en-US"/>
          </a:p>
        </p:txBody>
      </p:sp>
    </p:spTree>
    <p:extLst>
      <p:ext uri="{BB962C8B-B14F-4D97-AF65-F5344CB8AC3E}">
        <p14:creationId xmlns:p14="http://schemas.microsoft.com/office/powerpoint/2010/main" val="2072365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4157AD-504B-4372-B9DD-C76D6E9F1D70}" type="slidenum">
              <a:rPr lang="en-US" smtClean="0"/>
              <a:t>245</a:t>
            </a:fld>
            <a:endParaRPr lang="en-US"/>
          </a:p>
        </p:txBody>
      </p:sp>
    </p:spTree>
    <p:extLst>
      <p:ext uri="{BB962C8B-B14F-4D97-AF65-F5344CB8AC3E}">
        <p14:creationId xmlns:p14="http://schemas.microsoft.com/office/powerpoint/2010/main" val="1309424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4157AD-504B-4372-B9DD-C76D6E9F1D70}" type="slidenum">
              <a:rPr lang="en-US" smtClean="0"/>
              <a:t>246</a:t>
            </a:fld>
            <a:endParaRPr lang="en-US"/>
          </a:p>
        </p:txBody>
      </p:sp>
    </p:spTree>
    <p:extLst>
      <p:ext uri="{BB962C8B-B14F-4D97-AF65-F5344CB8AC3E}">
        <p14:creationId xmlns:p14="http://schemas.microsoft.com/office/powerpoint/2010/main" val="2964388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C335B4-0EB4-4878-893A-3CF9C9A2D368}" type="slidenum">
              <a:rPr lang="en-US" smtClean="0"/>
              <a:t>42</a:t>
            </a:fld>
            <a:endParaRPr lang="en-US"/>
          </a:p>
        </p:txBody>
      </p:sp>
    </p:spTree>
    <p:extLst>
      <p:ext uri="{BB962C8B-B14F-4D97-AF65-F5344CB8AC3E}">
        <p14:creationId xmlns:p14="http://schemas.microsoft.com/office/powerpoint/2010/main" val="1179030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4157AD-504B-4372-B9DD-C76D6E9F1D70}" type="slidenum">
              <a:rPr lang="en-US" smtClean="0"/>
              <a:t>247</a:t>
            </a:fld>
            <a:endParaRPr lang="en-US"/>
          </a:p>
        </p:txBody>
      </p:sp>
    </p:spTree>
    <p:extLst>
      <p:ext uri="{BB962C8B-B14F-4D97-AF65-F5344CB8AC3E}">
        <p14:creationId xmlns:p14="http://schemas.microsoft.com/office/powerpoint/2010/main" val="75502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157AD-504B-4372-B9DD-C76D6E9F1D70}" type="slidenum">
              <a:rPr lang="en-US" smtClean="0"/>
              <a:t>248</a:t>
            </a:fld>
            <a:endParaRPr lang="en-US"/>
          </a:p>
        </p:txBody>
      </p:sp>
    </p:spTree>
    <p:extLst>
      <p:ext uri="{BB962C8B-B14F-4D97-AF65-F5344CB8AC3E}">
        <p14:creationId xmlns:p14="http://schemas.microsoft.com/office/powerpoint/2010/main" val="3433881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cheaper form of </a:t>
            </a:r>
            <a:r>
              <a:rPr lang="en-US" dirty="0" err="1"/>
              <a:t>venturi</a:t>
            </a:r>
            <a:r>
              <a:rPr lang="en-US" dirty="0"/>
              <a:t> is provided by the </a:t>
            </a:r>
            <a:r>
              <a:rPr lang="en-US" i="1" dirty="0"/>
              <a:t>nozzle flow meter</a:t>
            </a:r>
            <a:r>
              <a:rPr lang="en-US" dirty="0"/>
              <a:t> (</a:t>
            </a:r>
            <a:r>
              <a:rPr lang="en-US" dirty="0">
                <a:hlinkClick r:id="rId3"/>
              </a:rPr>
              <a:t>Figure 2.26</a:t>
            </a:r>
            <a:r>
              <a:rPr lang="en-US" dirty="0"/>
              <a:t>). Two types of nozzle are used, the </a:t>
            </a:r>
            <a:r>
              <a:rPr lang="en-US" dirty="0" err="1"/>
              <a:t>venturi</a:t>
            </a:r>
            <a:r>
              <a:rPr lang="en-US" dirty="0"/>
              <a:t> nozzle and the flow nozzle. The </a:t>
            </a:r>
            <a:r>
              <a:rPr lang="en-US" dirty="0" err="1"/>
              <a:t>venturi</a:t>
            </a:r>
            <a:r>
              <a:rPr lang="en-US" dirty="0"/>
              <a:t> nozzle (</a:t>
            </a:r>
            <a:r>
              <a:rPr lang="en-US" dirty="0">
                <a:hlinkClick r:id="rId3"/>
              </a:rPr>
              <a:t>Figure 2.26(A)</a:t>
            </a:r>
            <a:r>
              <a:rPr lang="en-US" dirty="0"/>
              <a:t>) is effectively a </a:t>
            </a:r>
            <a:r>
              <a:rPr lang="en-US" dirty="0" err="1"/>
              <a:t>venturi</a:t>
            </a:r>
            <a:r>
              <a:rPr lang="en-US" dirty="0"/>
              <a:t> tube with an inlet which is considerably shortened. The flow nozzle (</a:t>
            </a:r>
            <a:r>
              <a:rPr lang="en-US" dirty="0">
                <a:hlinkClick r:id="rId3"/>
              </a:rPr>
              <a:t>Figure 2.26(B)</a:t>
            </a:r>
            <a:r>
              <a:rPr lang="en-US" dirty="0"/>
              <a:t>) is even shorter. Nozzles produce pressure losses of the order of 40 to 60%. Nozzles are cheaper than </a:t>
            </a:r>
            <a:r>
              <a:rPr lang="en-US" dirty="0" err="1"/>
              <a:t>venturi</a:t>
            </a:r>
            <a:r>
              <a:rPr lang="en-US" dirty="0"/>
              <a:t> tubes, give similar pressure differences, and have an accuracy of about ±0.5%. They have the same non-linear relationship between the pressure and the volume rate of flow</a:t>
            </a:r>
          </a:p>
        </p:txBody>
      </p:sp>
      <p:sp>
        <p:nvSpPr>
          <p:cNvPr id="4" name="Slide Number Placeholder 3"/>
          <p:cNvSpPr>
            <a:spLocks noGrp="1"/>
          </p:cNvSpPr>
          <p:nvPr>
            <p:ph type="sldNum" sz="quarter" idx="10"/>
          </p:nvPr>
        </p:nvSpPr>
        <p:spPr/>
        <p:txBody>
          <a:bodyPr/>
          <a:lstStyle/>
          <a:p>
            <a:fld id="{4D4157AD-504B-4372-B9DD-C76D6E9F1D70}" type="slidenum">
              <a:rPr lang="en-US" smtClean="0"/>
              <a:t>255</a:t>
            </a:fld>
            <a:endParaRPr lang="en-US"/>
          </a:p>
        </p:txBody>
      </p:sp>
    </p:spTree>
    <p:extLst>
      <p:ext uri="{BB962C8B-B14F-4D97-AF65-F5344CB8AC3E}">
        <p14:creationId xmlns:p14="http://schemas.microsoft.com/office/powerpoint/2010/main" val="3505987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F60A75-7FC2-4A8A-997F-F478F69B293C}" type="slidenum">
              <a:rPr lang="de-DE"/>
              <a:pPr/>
              <a:t>256</a:t>
            </a:fld>
            <a:endParaRPr lang="de-DE"/>
          </a:p>
        </p:txBody>
      </p:sp>
      <p:sp>
        <p:nvSpPr>
          <p:cNvPr id="1425410" name="Rectangle 2"/>
          <p:cNvSpPr>
            <a:spLocks noGrp="1" noRot="1" noChangeAspect="1" noChangeArrowheads="1" noTextEdit="1"/>
          </p:cNvSpPr>
          <p:nvPr>
            <p:ph type="sldImg"/>
          </p:nvPr>
        </p:nvSpPr>
        <p:spPr>
          <a:xfrm>
            <a:off x="992188" y="768350"/>
            <a:ext cx="5119687" cy="3838575"/>
          </a:xfrm>
          <a:ln/>
        </p:spPr>
      </p:sp>
      <p:sp>
        <p:nvSpPr>
          <p:cNvPr id="1425411" name="Rectangle 3"/>
          <p:cNvSpPr>
            <a:spLocks noGrp="1" noChangeArrowheads="1"/>
          </p:cNvSpPr>
          <p:nvPr>
            <p:ph type="body" idx="1"/>
          </p:nvPr>
        </p:nvSpPr>
        <p:spPr>
          <a:xfrm>
            <a:off x="947216" y="4860521"/>
            <a:ext cx="5204869" cy="4606364"/>
          </a:xfrm>
        </p:spPr>
        <p:txBody>
          <a:bodyPr lIns="93838" tIns="46918" rIns="93838" bIns="46918"/>
          <a:lstStyle/>
          <a:p>
            <a:endParaRPr lang="en-US"/>
          </a:p>
        </p:txBody>
      </p:sp>
    </p:spTree>
    <p:extLst>
      <p:ext uri="{BB962C8B-B14F-4D97-AF65-F5344CB8AC3E}">
        <p14:creationId xmlns:p14="http://schemas.microsoft.com/office/powerpoint/2010/main" val="2080294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20E2D6-594D-4530-8DBC-E0689E24225A}" type="slidenum">
              <a:rPr lang="de-DE"/>
              <a:pPr/>
              <a:t>257</a:t>
            </a:fld>
            <a:endParaRPr lang="de-DE"/>
          </a:p>
        </p:txBody>
      </p:sp>
      <p:sp>
        <p:nvSpPr>
          <p:cNvPr id="1411074" name="Rectangle 2"/>
          <p:cNvSpPr>
            <a:spLocks noGrp="1" noRot="1" noChangeAspect="1" noChangeArrowheads="1" noTextEdit="1"/>
          </p:cNvSpPr>
          <p:nvPr>
            <p:ph type="sldImg"/>
          </p:nvPr>
        </p:nvSpPr>
        <p:spPr>
          <a:xfrm>
            <a:off x="993775" y="768350"/>
            <a:ext cx="5116513" cy="3838575"/>
          </a:xfrm>
          <a:ln/>
        </p:spPr>
      </p:sp>
      <p:sp>
        <p:nvSpPr>
          <p:cNvPr id="1411075" name="Rectangle 3"/>
          <p:cNvSpPr>
            <a:spLocks noGrp="1" noChangeArrowheads="1"/>
          </p:cNvSpPr>
          <p:nvPr>
            <p:ph type="body" idx="1"/>
          </p:nvPr>
        </p:nvSpPr>
        <p:spPr>
          <a:xfrm>
            <a:off x="947216" y="4860521"/>
            <a:ext cx="5204869" cy="4606364"/>
          </a:xfrm>
        </p:spPr>
        <p:txBody>
          <a:bodyPr lIns="93838" tIns="46918" rIns="93838" bIns="46918"/>
          <a:lstStyle/>
          <a:p>
            <a:endParaRPr lang="en-US"/>
          </a:p>
        </p:txBody>
      </p:sp>
    </p:spTree>
    <p:extLst>
      <p:ext uri="{BB962C8B-B14F-4D97-AF65-F5344CB8AC3E}">
        <p14:creationId xmlns:p14="http://schemas.microsoft.com/office/powerpoint/2010/main" val="2639315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65782B-FF05-48C8-9D2B-DAA01FCCDBCF}" type="slidenum">
              <a:rPr lang="de-DE"/>
              <a:pPr/>
              <a:t>258</a:t>
            </a:fld>
            <a:endParaRPr lang="de-DE"/>
          </a:p>
        </p:txBody>
      </p:sp>
      <p:sp>
        <p:nvSpPr>
          <p:cNvPr id="1413122" name="Rectangle 2"/>
          <p:cNvSpPr>
            <a:spLocks noGrp="1" noRot="1" noChangeAspect="1" noChangeArrowheads="1" noTextEdit="1"/>
          </p:cNvSpPr>
          <p:nvPr>
            <p:ph type="sldImg"/>
          </p:nvPr>
        </p:nvSpPr>
        <p:spPr>
          <a:xfrm>
            <a:off x="993775" y="768350"/>
            <a:ext cx="5116513" cy="3838575"/>
          </a:xfrm>
          <a:ln/>
        </p:spPr>
      </p:sp>
      <p:sp>
        <p:nvSpPr>
          <p:cNvPr id="1413123" name="Rectangle 3"/>
          <p:cNvSpPr>
            <a:spLocks noGrp="1" noChangeArrowheads="1"/>
          </p:cNvSpPr>
          <p:nvPr>
            <p:ph type="body" idx="1"/>
          </p:nvPr>
        </p:nvSpPr>
        <p:spPr>
          <a:xfrm>
            <a:off x="947216" y="4860521"/>
            <a:ext cx="5204869" cy="4606364"/>
          </a:xfrm>
        </p:spPr>
        <p:txBody>
          <a:bodyPr lIns="93838" tIns="46918" rIns="93838" bIns="46918"/>
          <a:lstStyle/>
          <a:p>
            <a:endParaRPr lang="en-US"/>
          </a:p>
        </p:txBody>
      </p:sp>
    </p:spTree>
    <p:extLst>
      <p:ext uri="{BB962C8B-B14F-4D97-AF65-F5344CB8AC3E}">
        <p14:creationId xmlns:p14="http://schemas.microsoft.com/office/powerpoint/2010/main" val="991866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i="1" dirty="0"/>
              <a:t>Pitot tube</a:t>
            </a:r>
            <a:r>
              <a:rPr lang="en-US" dirty="0"/>
              <a:t> can be used to directly measure the velocity of flow of a fluid, rather than the volume rate of flow and consists essentially of just a small tube inserted into the fluid with an opening pointing directly upstream (</a:t>
            </a:r>
            <a:r>
              <a:rPr lang="en-US" dirty="0">
                <a:hlinkClick r:id="rId3"/>
              </a:rPr>
              <a:t>Figure 2.29</a:t>
            </a:r>
            <a:r>
              <a:rPr lang="en-US" dirty="0"/>
              <a:t>). The fluid impinging on the open end of the tube is brought to rest and the pressure difference measured between this point and the pressure in the fluid at full flow. The difference in pressure between where the fluid is in full flow and the point where it is stopped is due to the kinetic energy of the fluid being transformed to potential energy, this showing up as an increase in pressure. Because kinetic energy is ½</a:t>
            </a:r>
            <a:r>
              <a:rPr lang="en-US" i="1" dirty="0"/>
              <a:t>mv</a:t>
            </a:r>
            <a:r>
              <a:rPr lang="en-US" baseline="30000" dirty="0"/>
              <a:t>2</a:t>
            </a:r>
            <a:r>
              <a:rPr lang="en-US" dirty="0"/>
              <a:t>, the velocity is proportional to the square root of the pressure difference.</a:t>
            </a:r>
          </a:p>
        </p:txBody>
      </p:sp>
      <p:sp>
        <p:nvSpPr>
          <p:cNvPr id="4" name="Slide Number Placeholder 3"/>
          <p:cNvSpPr>
            <a:spLocks noGrp="1"/>
          </p:cNvSpPr>
          <p:nvPr>
            <p:ph type="sldNum" sz="quarter" idx="10"/>
          </p:nvPr>
        </p:nvSpPr>
        <p:spPr/>
        <p:txBody>
          <a:bodyPr/>
          <a:lstStyle/>
          <a:p>
            <a:fld id="{4D4157AD-504B-4372-B9DD-C76D6E9F1D70}" type="slidenum">
              <a:rPr lang="en-US" smtClean="0"/>
              <a:t>263</a:t>
            </a:fld>
            <a:endParaRPr lang="en-US"/>
          </a:p>
        </p:txBody>
      </p:sp>
    </p:spTree>
    <p:extLst>
      <p:ext uri="{BB962C8B-B14F-4D97-AF65-F5344CB8AC3E}">
        <p14:creationId xmlns:p14="http://schemas.microsoft.com/office/powerpoint/2010/main" val="577155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i="1" dirty="0"/>
              <a:t>rotameter</a:t>
            </a:r>
            <a:r>
              <a:rPr lang="en-US" dirty="0"/>
              <a:t> (</a:t>
            </a:r>
            <a:r>
              <a:rPr lang="en-US" dirty="0">
                <a:hlinkClick r:id="rId3"/>
              </a:rPr>
              <a:t>Figure 2.28</a:t>
            </a:r>
            <a:r>
              <a:rPr lang="en-US" dirty="0"/>
              <a:t>) is an example of a </a:t>
            </a:r>
            <a:r>
              <a:rPr lang="en-US" i="1" dirty="0"/>
              <a:t>variable area flow meter</a:t>
            </a:r>
            <a:r>
              <a:rPr lang="en-US" dirty="0"/>
              <a:t>; a constant pressure difference is maintained between the main flow and that at the constriction by changing the area of the constriction. The rotameter has a float in a tapered vertical tube with the fluid flow pushing the float upwards. The fluid has to flow through the constriction which is the gap between the float and the walls of the tube and so there is a pressure drop at that point. Since the gap between the float and the tube walls increases as the float moves upwards, the pressure drop decreases. The float moves up the tube until the fluid pressure is just sufficient to balance the weight of the float. The greater the flow rate the greater the pressure difference for a particular gap and so the higher up the tube the float moves. A scale alongside the tube can thus be calibrated to read directly the flow rate corresponding to a particular height of the float. The rotameter is cheap, reliable, has an accuracy of about ±1% and can be used to measure flow rates from about 30×10</a:t>
            </a:r>
            <a:r>
              <a:rPr lang="en-US" baseline="30000" dirty="0"/>
              <a:t>−6</a:t>
            </a:r>
            <a:r>
              <a:rPr lang="en-US" dirty="0"/>
              <a:t> m</a:t>
            </a:r>
            <a:r>
              <a:rPr lang="en-US" baseline="30000" dirty="0"/>
              <a:t>3</a:t>
            </a:r>
            <a:r>
              <a:rPr lang="en-US" dirty="0"/>
              <a:t>/s to 1 m</a:t>
            </a:r>
            <a:r>
              <a:rPr lang="en-US" baseline="30000" dirty="0"/>
              <a:t>3</a:t>
            </a:r>
            <a:r>
              <a:rPr lang="en-US" dirty="0"/>
              <a:t>/s</a:t>
            </a:r>
          </a:p>
        </p:txBody>
      </p:sp>
      <p:sp>
        <p:nvSpPr>
          <p:cNvPr id="4" name="Slide Number Placeholder 3"/>
          <p:cNvSpPr>
            <a:spLocks noGrp="1"/>
          </p:cNvSpPr>
          <p:nvPr>
            <p:ph type="sldNum" sz="quarter" idx="10"/>
          </p:nvPr>
        </p:nvSpPr>
        <p:spPr/>
        <p:txBody>
          <a:bodyPr/>
          <a:lstStyle/>
          <a:p>
            <a:fld id="{4D4157AD-504B-4372-B9DD-C76D6E9F1D70}" type="slidenum">
              <a:rPr lang="en-US" smtClean="0"/>
              <a:t>267</a:t>
            </a:fld>
            <a:endParaRPr lang="en-US"/>
          </a:p>
        </p:txBody>
      </p:sp>
    </p:spTree>
    <p:extLst>
      <p:ext uri="{BB962C8B-B14F-4D97-AF65-F5344CB8AC3E}">
        <p14:creationId xmlns:p14="http://schemas.microsoft.com/office/powerpoint/2010/main" val="3939312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one way ultrasonic waves can be used to determine the flow rate of a fluid. There are either a pair of ultrasonic receivers and transmitters with one pair on each side of the pipe through which the fluid flows and the other pair on the other side or a transmitter and receiver on one side of the pipe and a reflector on other. Either way, there is one beam of ultrasonic waves travelling in the direction of the flow and one beam in the direction against the flow. The flow meter can either measure the average fluid velocity by averaging the difference in measured transit times between the pulses of ultrasound going across the tube into and against the direction of flow or by measuring the frequency shift using the Doppler effect, this depending on the fluid containing discontinuities that reflect the ultrasonic wave, e.g. slurries and liquids with bubbles. Ultrasonic methods can be used for pipes from 75 mm to 1500 mm diameter, with fluid velocities from about 0.2 m/s to 12 m/s with an accuracy of about ±1% or better.</a:t>
            </a:r>
          </a:p>
        </p:txBody>
      </p:sp>
      <p:sp>
        <p:nvSpPr>
          <p:cNvPr id="4" name="Slide Number Placeholder 3"/>
          <p:cNvSpPr>
            <a:spLocks noGrp="1"/>
          </p:cNvSpPr>
          <p:nvPr>
            <p:ph type="sldNum" sz="quarter" idx="10"/>
          </p:nvPr>
        </p:nvSpPr>
        <p:spPr/>
        <p:txBody>
          <a:bodyPr/>
          <a:lstStyle/>
          <a:p>
            <a:fld id="{4D4157AD-504B-4372-B9DD-C76D6E9F1D70}" type="slidenum">
              <a:rPr lang="en-US" smtClean="0"/>
              <a:t>272</a:t>
            </a:fld>
            <a:endParaRPr lang="en-US"/>
          </a:p>
        </p:txBody>
      </p:sp>
    </p:spTree>
    <p:extLst>
      <p:ext uri="{BB962C8B-B14F-4D97-AF65-F5344CB8AC3E}">
        <p14:creationId xmlns:p14="http://schemas.microsoft.com/office/powerpoint/2010/main" val="24069680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fluid flow encounters a body, the layers of fluid close to the surfaces of the body are slowed down. With a streamlined body, these boundary layers follow the contours of the body until virtually meeting at the rear of the object. This results in very little wake being produced. With a non-streamlined body, a so-called </a:t>
            </a:r>
            <a:r>
              <a:rPr lang="en-US" i="1" dirty="0"/>
              <a:t>bluff body</a:t>
            </a:r>
            <a:r>
              <a:rPr lang="en-US" dirty="0"/>
              <a:t>, the boundary layers detach from the body much earlier and a large wake is produced. When the boundary layer leaves the body surface it rolls up into vortices. These are produced alternately from the top and bottom surfaces of the body (</a:t>
            </a:r>
            <a:r>
              <a:rPr lang="en-US" dirty="0">
                <a:hlinkClick r:id="rId3"/>
              </a:rPr>
              <a:t>Figure 2.32</a:t>
            </a:r>
            <a:r>
              <a:rPr lang="en-US" dirty="0"/>
              <a:t>). The result is two parallel rows of vortices moving downstream with the distance between successive vortices in each row being the same, a vortex in one row occurring half way between those in the other row. For a particular bluff body, the number of vortices produced per second </a:t>
            </a:r>
            <a:r>
              <a:rPr lang="en-US" i="1" dirty="0"/>
              <a:t>f</a:t>
            </a:r>
            <a:r>
              <a:rPr lang="en-US" dirty="0"/>
              <a:t>, i.e. the frequency, is proportional to the flow rate. A number of methods are used for the measurement of the frequency. For example, a thermistor might be located behind the face of the bluff body (</a:t>
            </a:r>
            <a:r>
              <a:rPr lang="en-US" dirty="0">
                <a:hlinkClick r:id="rId3"/>
              </a:rPr>
              <a:t>Figure 2.32(B)(</a:t>
            </a:r>
            <a:r>
              <a:rPr lang="en-US" dirty="0" err="1">
                <a:hlinkClick r:id="rId3"/>
              </a:rPr>
              <a:t>i</a:t>
            </a:r>
            <a:r>
              <a:rPr lang="en-US" dirty="0">
                <a:hlinkClick r:id="rId3"/>
              </a:rPr>
              <a:t>)</a:t>
            </a:r>
            <a:r>
              <a:rPr lang="en-US" dirty="0"/>
              <a:t>). The thermistor, heated as a result of a current passing through it, senses vortices due to the cooling effect caused by their breaking away. Another method uses a piezoelectric crystal mounted in the bluff body (</a:t>
            </a:r>
            <a:r>
              <a:rPr lang="en-US" dirty="0">
                <a:hlinkClick r:id="rId3"/>
              </a:rPr>
              <a:t>Figure 2.32(B)(ii)</a:t>
            </a:r>
            <a:r>
              <a:rPr lang="en-US" dirty="0"/>
              <a:t>). Flexible diaphragms react to the pressure disturbances produced by the vortices and are detected by the crystal.</a:t>
            </a:r>
          </a:p>
        </p:txBody>
      </p:sp>
      <p:sp>
        <p:nvSpPr>
          <p:cNvPr id="4" name="Slide Number Placeholder 3"/>
          <p:cNvSpPr>
            <a:spLocks noGrp="1"/>
          </p:cNvSpPr>
          <p:nvPr>
            <p:ph type="sldNum" sz="quarter" idx="10"/>
          </p:nvPr>
        </p:nvSpPr>
        <p:spPr/>
        <p:txBody>
          <a:bodyPr/>
          <a:lstStyle/>
          <a:p>
            <a:fld id="{4D4157AD-504B-4372-B9DD-C76D6E9F1D70}" type="slidenum">
              <a:rPr lang="en-US" smtClean="0"/>
              <a:t>276</a:t>
            </a:fld>
            <a:endParaRPr lang="en-US"/>
          </a:p>
        </p:txBody>
      </p:sp>
    </p:spTree>
    <p:extLst>
      <p:ext uri="{BB962C8B-B14F-4D97-AF65-F5344CB8AC3E}">
        <p14:creationId xmlns:p14="http://schemas.microsoft.com/office/powerpoint/2010/main" val="20338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light</a:t>
            </a:r>
          </a:p>
          <a:p>
            <a:r>
              <a:rPr lang="en-US" dirty="0"/>
              <a:t>	at night</a:t>
            </a:r>
          </a:p>
          <a:p>
            <a:r>
              <a:rPr lang="en-US" dirty="0"/>
              <a:t>Setting of a lawn sprinkler</a:t>
            </a:r>
          </a:p>
        </p:txBody>
      </p:sp>
      <p:sp>
        <p:nvSpPr>
          <p:cNvPr id="4" name="Slide Number Placeholder 3"/>
          <p:cNvSpPr>
            <a:spLocks noGrp="1"/>
          </p:cNvSpPr>
          <p:nvPr>
            <p:ph type="sldNum" sz="quarter" idx="10"/>
          </p:nvPr>
        </p:nvSpPr>
        <p:spPr/>
        <p:txBody>
          <a:bodyPr/>
          <a:lstStyle/>
          <a:p>
            <a:fld id="{0FAC18C3-3B4D-4CF0-9742-17D231EC8265}" type="slidenum">
              <a:rPr lang="en-US" smtClean="0"/>
              <a:t>68</a:t>
            </a:fld>
            <a:endParaRPr lang="en-US" dirty="0"/>
          </a:p>
        </p:txBody>
      </p:sp>
    </p:spTree>
    <p:extLst>
      <p:ext uri="{BB962C8B-B14F-4D97-AF65-F5344CB8AC3E}">
        <p14:creationId xmlns:p14="http://schemas.microsoft.com/office/powerpoint/2010/main" val="3445374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 object is partially or wholly immersed in a fluid it experiences an upthrust force equal to the weight of fluid displaced by the object. This is known as </a:t>
            </a:r>
            <a:r>
              <a:rPr lang="en-US" i="1" dirty="0"/>
              <a:t>Archimedes’ principle</a:t>
            </a:r>
            <a:r>
              <a:rPr lang="en-US" dirty="0"/>
              <a:t>. Thus a change in the amount of an object below the surface of a liquid will result in a change in the upthrust. The resultant force acting on such an object is then its weight minus the upthrust and thus depends on the depth to which the object is immersed. For a vertical cylinder of cross-sectional area </a:t>
            </a:r>
            <a:r>
              <a:rPr lang="en-US" i="1" dirty="0"/>
              <a:t>A</a:t>
            </a:r>
            <a:r>
              <a:rPr lang="en-US" dirty="0"/>
              <a:t> in a liquid of density ρ, if a height </a:t>
            </a:r>
            <a:r>
              <a:rPr lang="en-US" i="1" dirty="0"/>
              <a:t>h</a:t>
            </a:r>
            <a:r>
              <a:rPr lang="en-US" dirty="0"/>
              <a:t> of the cylinder is below the surface then the upthrust is </a:t>
            </a:r>
            <a:r>
              <a:rPr lang="en-US" i="1" dirty="0"/>
              <a:t>hA</a:t>
            </a:r>
            <a:r>
              <a:rPr lang="en-US" dirty="0"/>
              <a:t>ρ</a:t>
            </a:r>
            <a:r>
              <a:rPr lang="en-US" i="1" dirty="0"/>
              <a:t>g</a:t>
            </a:r>
            <a:r>
              <a:rPr lang="en-US" dirty="0"/>
              <a:t>, where </a:t>
            </a:r>
            <a:r>
              <a:rPr lang="en-US" i="1" dirty="0"/>
              <a:t>g</a:t>
            </a:r>
            <a:r>
              <a:rPr lang="en-US" dirty="0"/>
              <a:t> is the acceleration due to gravity, and so the apparent weight of the cylinder is (</a:t>
            </a:r>
            <a:r>
              <a:rPr lang="en-US" i="1" dirty="0"/>
              <a:t>mg</a:t>
            </a:r>
            <a:r>
              <a:rPr lang="en-US" dirty="0"/>
              <a:t> − </a:t>
            </a:r>
            <a:r>
              <a:rPr lang="en-US" i="1" dirty="0"/>
              <a:t>hA</a:t>
            </a:r>
            <a:r>
              <a:rPr lang="en-US" dirty="0"/>
              <a:t>π</a:t>
            </a:r>
            <a:r>
              <a:rPr lang="en-US" i="1" dirty="0"/>
              <a:t>g</a:t>
            </a:r>
            <a:r>
              <a:rPr lang="en-US" dirty="0"/>
              <a:t>), where </a:t>
            </a:r>
            <a:r>
              <a:rPr lang="en-US" i="1" dirty="0"/>
              <a:t>m</a:t>
            </a:r>
            <a:r>
              <a:rPr lang="en-US" dirty="0"/>
              <a:t> is the mass of the cylinder. Such </a:t>
            </a:r>
            <a:r>
              <a:rPr lang="en-US" i="1" dirty="0"/>
              <a:t>displacer gauges</a:t>
            </a:r>
            <a:r>
              <a:rPr lang="en-US" dirty="0"/>
              <a:t> need calibrating for liquid level determinations for particular liquids since the upthrust depends on the liquid density. </a:t>
            </a:r>
            <a:r>
              <a:rPr lang="en-US" dirty="0">
                <a:hlinkClick r:id="rId3"/>
              </a:rPr>
              <a:t>Figure 2.35</a:t>
            </a:r>
            <a:r>
              <a:rPr lang="en-US" dirty="0"/>
              <a:t> shows a simple version of a displacer gauge. A problem with displacers is that there is the problem of fluids coating the floats and apparently changing the buoyancy.</a:t>
            </a:r>
          </a:p>
        </p:txBody>
      </p:sp>
      <p:sp>
        <p:nvSpPr>
          <p:cNvPr id="4" name="Slide Number Placeholder 3"/>
          <p:cNvSpPr>
            <a:spLocks noGrp="1"/>
          </p:cNvSpPr>
          <p:nvPr>
            <p:ph type="sldNum" sz="quarter" idx="10"/>
          </p:nvPr>
        </p:nvSpPr>
        <p:spPr/>
        <p:txBody>
          <a:bodyPr/>
          <a:lstStyle/>
          <a:p>
            <a:fld id="{4D4157AD-504B-4372-B9DD-C76D6E9F1D70}" type="slidenum">
              <a:rPr lang="en-US" smtClean="0"/>
              <a:t>288</a:t>
            </a:fld>
            <a:endParaRPr lang="en-US" dirty="0"/>
          </a:p>
        </p:txBody>
      </p:sp>
    </p:spTree>
    <p:extLst>
      <p:ext uri="{BB962C8B-B14F-4D97-AF65-F5344CB8AC3E}">
        <p14:creationId xmlns:p14="http://schemas.microsoft.com/office/powerpoint/2010/main" val="2157569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157AD-504B-4372-B9DD-C76D6E9F1D70}" type="slidenum">
              <a:rPr lang="en-US" smtClean="0"/>
              <a:t>289</a:t>
            </a:fld>
            <a:endParaRPr lang="en-US" dirty="0"/>
          </a:p>
        </p:txBody>
      </p:sp>
    </p:spTree>
    <p:extLst>
      <p:ext uri="{BB962C8B-B14F-4D97-AF65-F5344CB8AC3E}">
        <p14:creationId xmlns:p14="http://schemas.microsoft.com/office/powerpoint/2010/main" val="2767312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i="1" dirty="0"/>
              <a:t>liquid in glass thermometer</a:t>
            </a:r>
            <a:r>
              <a:rPr lang="en-US" dirty="0"/>
              <a:t> involves a liquid expanding up a capillary tube. The height to which the liquid expands is a measure of the temperature. With mercury as the liquid, the range possible is −35°C to +600°C, with alcohol −80°C to +70°C, with pentane −200°C to +30°C. Such thermometers are direct reading, fragile, capable of reasonable accuracy under standardized conditions, fairly slow reacting to temperature changes, and cheap.</a:t>
            </a:r>
          </a:p>
        </p:txBody>
      </p:sp>
      <p:sp>
        <p:nvSpPr>
          <p:cNvPr id="4" name="Slide Number Placeholder 3"/>
          <p:cNvSpPr>
            <a:spLocks noGrp="1"/>
          </p:cNvSpPr>
          <p:nvPr>
            <p:ph type="sldNum" sz="quarter" idx="10"/>
          </p:nvPr>
        </p:nvSpPr>
        <p:spPr/>
        <p:txBody>
          <a:bodyPr/>
          <a:lstStyle/>
          <a:p>
            <a:fld id="{4D4157AD-504B-4372-B9DD-C76D6E9F1D70}" type="slidenum">
              <a:rPr lang="en-US" smtClean="0"/>
              <a:t>312</a:t>
            </a:fld>
            <a:endParaRPr lang="en-US" dirty="0"/>
          </a:p>
        </p:txBody>
      </p:sp>
    </p:spTree>
    <p:extLst>
      <p:ext uri="{BB962C8B-B14F-4D97-AF65-F5344CB8AC3E}">
        <p14:creationId xmlns:p14="http://schemas.microsoft.com/office/powerpoint/2010/main" val="697775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resistance of most metals increases in a reasonably linear way with temperature (</a:t>
            </a:r>
            <a:r>
              <a:rPr lang="en-US" dirty="0">
                <a:hlinkClick r:id="rId3"/>
              </a:rPr>
              <a:t>Figure 2.43</a:t>
            </a:r>
            <a:r>
              <a:rPr lang="en-US" dirty="0"/>
              <a:t>) and can be represented by the equation: where </a:t>
            </a:r>
            <a:r>
              <a:rPr lang="en-US" i="1" dirty="0"/>
              <a:t>R</a:t>
            </a:r>
            <a:r>
              <a:rPr lang="en-US" i="1" baseline="-25000" dirty="0"/>
              <a:t>t</a:t>
            </a:r>
            <a:r>
              <a:rPr lang="en-US" dirty="0"/>
              <a:t> is the resistance at a temperature </a:t>
            </a:r>
            <a:r>
              <a:rPr lang="en-US" i="1" dirty="0"/>
              <a:t>t</a:t>
            </a:r>
            <a:r>
              <a:rPr lang="en-US" dirty="0"/>
              <a:t> °C, </a:t>
            </a:r>
            <a:r>
              <a:rPr lang="en-US" i="1" dirty="0"/>
              <a:t>R</a:t>
            </a:r>
            <a:r>
              <a:rPr lang="en-US" baseline="-25000" dirty="0"/>
              <a:t>0</a:t>
            </a:r>
            <a:r>
              <a:rPr lang="en-US" dirty="0"/>
              <a:t> the resistance at 0°C and </a:t>
            </a:r>
            <a:r>
              <a:rPr lang="en-US" i="1" dirty="0"/>
              <a:t>α</a:t>
            </a:r>
            <a:r>
              <a:rPr lang="en-US" dirty="0"/>
              <a:t> a constant for the metal, termed the temperature coefficient of resistance. </a:t>
            </a:r>
            <a:r>
              <a:rPr lang="en-US" i="1" dirty="0"/>
              <a:t>Resistance temperature detectors</a:t>
            </a:r>
            <a:r>
              <a:rPr lang="en-US" dirty="0"/>
              <a:t> (RTDs) are simple resistive elements in the form of coils of metal wire, e.g. platinum, nickel, or copper alloys. Platinum detectors have high linearity, good repeatability, high long-term stability, can give an accuracy of ±0.5% or better, a range of about −200°C to +850°C, can be used in a wide range of environments without deterioration, but are more expensive than the other metals. They are, however, very widely used. Nickel and copper alloys are cheaper but have less stability, are more prone to interaction with the environment, and cannot be used over such large temperature ranges.</a:t>
            </a:r>
          </a:p>
        </p:txBody>
      </p:sp>
      <p:sp>
        <p:nvSpPr>
          <p:cNvPr id="4" name="Slide Number Placeholder 3"/>
          <p:cNvSpPr>
            <a:spLocks noGrp="1"/>
          </p:cNvSpPr>
          <p:nvPr>
            <p:ph type="sldNum" sz="quarter" idx="10"/>
          </p:nvPr>
        </p:nvSpPr>
        <p:spPr/>
        <p:txBody>
          <a:bodyPr/>
          <a:lstStyle/>
          <a:p>
            <a:fld id="{4D4157AD-504B-4372-B9DD-C76D6E9F1D70}" type="slidenum">
              <a:rPr lang="en-US" smtClean="0"/>
              <a:t>316</a:t>
            </a:fld>
            <a:endParaRPr lang="en-US" dirty="0"/>
          </a:p>
        </p:txBody>
      </p:sp>
    </p:spTree>
    <p:extLst>
      <p:ext uri="{BB962C8B-B14F-4D97-AF65-F5344CB8AC3E}">
        <p14:creationId xmlns:p14="http://schemas.microsoft.com/office/powerpoint/2010/main" val="2182714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6574873-54F4-4A0A-8369-345209C97D4F}" type="slidenum">
              <a:rPr lang="en-US" altLang="en-US" smtClean="0">
                <a:latin typeface="Calibri" panose="020F0502020204030204" pitchFamily="34" charset="0"/>
              </a:rPr>
              <a:pPr/>
              <a:t>338</a:t>
            </a:fld>
            <a:endParaRPr lang="en-US" altLang="en-US" dirty="0">
              <a:latin typeface="Calibri" panose="020F0502020204030204" pitchFamily="34" charset="0"/>
            </a:endParaRPr>
          </a:p>
        </p:txBody>
      </p:sp>
      <p:sp>
        <p:nvSpPr>
          <p:cNvPr id="24579" name="Rectangle 2"/>
          <p:cNvSpPr>
            <a:spLocks noGrp="1" noChangeArrowheads="1"/>
          </p:cNvSpPr>
          <p:nvPr>
            <p:ph type="body" idx="1"/>
          </p:nvPr>
        </p:nvSpPr>
        <p:spPr bwMode="auto">
          <a:xfrm>
            <a:off x="915988" y="4341813"/>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707" tIns="45854" rIns="91707" bIns="45854" numCol="1" anchor="t" anchorCtr="0" compatLnSpc="1">
            <a:prstTxWarp prst="textNoShape">
              <a:avLst/>
            </a:prstTxWarp>
          </a:bodyPr>
          <a:lstStyle/>
          <a:p>
            <a:pPr eaLnBrk="1" hangingPunct="1">
              <a:spcBef>
                <a:spcPct val="0"/>
              </a:spcBef>
            </a:pPr>
            <a:endParaRPr lang="en-GB" altLang="en-US" dirty="0"/>
          </a:p>
        </p:txBody>
      </p:sp>
      <p:sp>
        <p:nvSpPr>
          <p:cNvPr id="24580" name="Rectangle 3"/>
          <p:cNvSpPr>
            <a:spLocks noGrp="1" noRot="1" noChangeAspect="1" noChangeArrowheads="1" noTextEdit="1"/>
          </p:cNvSpPr>
          <p:nvPr>
            <p:ph type="sldImg"/>
          </p:nvPr>
        </p:nvSpPr>
        <p:spPr bwMode="auto">
          <a:xfrm>
            <a:off x="1146175" y="687388"/>
            <a:ext cx="4567238" cy="3425825"/>
          </a:xfrm>
          <a:noFill/>
          <a:ln w="12699"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2070294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4A6AB5A-2CF2-4337-AC85-B6646072B2F2}" type="slidenum">
              <a:rPr lang="en-US" altLang="en-US" smtClean="0">
                <a:latin typeface="Calibri" panose="020F0502020204030204" pitchFamily="34" charset="0"/>
              </a:rPr>
              <a:pPr/>
              <a:t>339</a:t>
            </a:fld>
            <a:endParaRPr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bwMode="auto">
          <a:xfrm>
            <a:off x="1146175" y="687388"/>
            <a:ext cx="4567238" cy="3425825"/>
          </a:xfrm>
          <a:noFill/>
          <a:ln w="12699"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15988" y="4341813"/>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707" tIns="45854" rIns="91707" bIns="45854" numCol="1" anchor="t" anchorCtr="0" compatLnSpc="1">
            <a:prstTxWarp prst="textNoShape">
              <a:avLst/>
            </a:prstTxWarp>
          </a:bodyPr>
          <a:lstStyle/>
          <a:p>
            <a:pPr eaLnBrk="1" hangingPunct="1">
              <a:spcBef>
                <a:spcPct val="0"/>
              </a:spcBef>
            </a:pPr>
            <a:endParaRPr lang="en-GB" altLang="en-US" dirty="0"/>
          </a:p>
        </p:txBody>
      </p:sp>
    </p:spTree>
    <p:extLst>
      <p:ext uri="{BB962C8B-B14F-4D97-AF65-F5344CB8AC3E}">
        <p14:creationId xmlns:p14="http://schemas.microsoft.com/office/powerpoint/2010/main" val="12178785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maintain one junction of a thermocouple at 0°C, it needs to be immersed in a mixture of ice and water. This, however, is often not convenient and a </a:t>
            </a:r>
            <a:r>
              <a:rPr lang="en-US" i="1" dirty="0"/>
              <a:t>compensation circuit</a:t>
            </a:r>
            <a:r>
              <a:rPr lang="en-US" dirty="0"/>
              <a:t> (</a:t>
            </a:r>
            <a:r>
              <a:rPr lang="en-US" dirty="0">
                <a:hlinkClick r:id="rId3"/>
              </a:rPr>
              <a:t>Figure 2.48</a:t>
            </a:r>
            <a:r>
              <a:rPr lang="en-US" dirty="0"/>
              <a:t>) is used to provide an e.m.f. which varies with the temperature of the ‘cold’ junction in such a way that when it is added to the thermocouple e.m.f. it generates a combined e.m.f. which is the same as would have been generated if the cold junction had been at 0°C (see </a:t>
            </a:r>
            <a:r>
              <a:rPr lang="en-US" dirty="0">
                <a:hlinkClick r:id="rId4"/>
              </a:rPr>
              <a:t>Section 2.9.3</a:t>
            </a:r>
            <a:r>
              <a:rPr lang="en-US" dirty="0"/>
              <a:t>), e.g. the Analog Devices AD594 (</a:t>
            </a:r>
            <a:r>
              <a:rPr lang="en-US" dirty="0">
                <a:hlinkClick r:id="rId5"/>
              </a:rPr>
              <a:t>Figure 2.49</a:t>
            </a:r>
            <a:r>
              <a:rPr lang="en-US" dirty="0"/>
              <a:t>). This, when used with a +5 V supply and a constantan–iron thermocouple, gives an output of 10 mV/°C.</a:t>
            </a:r>
          </a:p>
        </p:txBody>
      </p:sp>
      <p:sp>
        <p:nvSpPr>
          <p:cNvPr id="4" name="Slide Number Placeholder 3"/>
          <p:cNvSpPr>
            <a:spLocks noGrp="1"/>
          </p:cNvSpPr>
          <p:nvPr>
            <p:ph type="sldNum" sz="quarter" idx="10"/>
          </p:nvPr>
        </p:nvSpPr>
        <p:spPr/>
        <p:txBody>
          <a:bodyPr/>
          <a:lstStyle/>
          <a:p>
            <a:fld id="{4D4157AD-504B-4372-B9DD-C76D6E9F1D70}" type="slidenum">
              <a:rPr lang="en-US" smtClean="0"/>
              <a:t>340</a:t>
            </a:fld>
            <a:endParaRPr lang="en-US" dirty="0"/>
          </a:p>
        </p:txBody>
      </p:sp>
    </p:spTree>
    <p:extLst>
      <p:ext uri="{BB962C8B-B14F-4D97-AF65-F5344CB8AC3E}">
        <p14:creationId xmlns:p14="http://schemas.microsoft.com/office/powerpoint/2010/main" val="4168178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AC18C3-3B4D-4CF0-9742-17D231EC8265}" type="slidenum">
              <a:rPr lang="en-US" smtClean="0"/>
              <a:t>69</a:t>
            </a:fld>
            <a:endParaRPr lang="en-US" dirty="0"/>
          </a:p>
        </p:txBody>
      </p:sp>
    </p:spTree>
    <p:extLst>
      <p:ext uri="{BB962C8B-B14F-4D97-AF65-F5344CB8AC3E}">
        <p14:creationId xmlns:p14="http://schemas.microsoft.com/office/powerpoint/2010/main" val="3116908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AC18C3-3B4D-4CF0-9742-17D231EC8265}" type="slidenum">
              <a:rPr lang="en-US" smtClean="0"/>
              <a:t>70</a:t>
            </a:fld>
            <a:endParaRPr lang="en-US" dirty="0"/>
          </a:p>
        </p:txBody>
      </p:sp>
    </p:spTree>
    <p:extLst>
      <p:ext uri="{BB962C8B-B14F-4D97-AF65-F5344CB8AC3E}">
        <p14:creationId xmlns:p14="http://schemas.microsoft.com/office/powerpoint/2010/main" val="1244772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this an elaborate on each part</a:t>
            </a:r>
          </a:p>
        </p:txBody>
      </p:sp>
      <p:sp>
        <p:nvSpPr>
          <p:cNvPr id="4" name="Slide Number Placeholder 3"/>
          <p:cNvSpPr>
            <a:spLocks noGrp="1"/>
          </p:cNvSpPr>
          <p:nvPr>
            <p:ph type="sldNum" sz="quarter" idx="10"/>
          </p:nvPr>
        </p:nvSpPr>
        <p:spPr/>
        <p:txBody>
          <a:bodyPr/>
          <a:lstStyle/>
          <a:p>
            <a:fld id="{0FAC18C3-3B4D-4CF0-9742-17D231EC8265}" type="slidenum">
              <a:rPr lang="en-US" smtClean="0"/>
              <a:t>71</a:t>
            </a:fld>
            <a:endParaRPr lang="en-US" dirty="0"/>
          </a:p>
        </p:txBody>
      </p:sp>
    </p:spTree>
    <p:extLst>
      <p:ext uri="{BB962C8B-B14F-4D97-AF65-F5344CB8AC3E}">
        <p14:creationId xmlns:p14="http://schemas.microsoft.com/office/powerpoint/2010/main" val="118996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want this modification to be small, then the thermometer should have a small heat capacity compared with that of the liquid. A small heat capacity means that very little heat is needed to change its temperature. Thus the heat taken from the liquid is minimized and so its temperature little affected.</a:t>
            </a:r>
          </a:p>
        </p:txBody>
      </p:sp>
      <p:sp>
        <p:nvSpPr>
          <p:cNvPr id="4" name="Slide Number Placeholder 3"/>
          <p:cNvSpPr>
            <a:spLocks noGrp="1"/>
          </p:cNvSpPr>
          <p:nvPr>
            <p:ph type="sldNum" sz="quarter" idx="10"/>
          </p:nvPr>
        </p:nvSpPr>
        <p:spPr/>
        <p:txBody>
          <a:bodyPr/>
          <a:lstStyle/>
          <a:p>
            <a:fld id="{DBD8E277-D52C-4D1D-82EC-1AC6ECF9A94C}" type="slidenum">
              <a:rPr lang="en-US" smtClean="0"/>
              <a:t>187</a:t>
            </a:fld>
            <a:endParaRPr lang="en-US"/>
          </a:p>
        </p:txBody>
      </p:sp>
    </p:spTree>
    <p:extLst>
      <p:ext uri="{BB962C8B-B14F-4D97-AF65-F5344CB8AC3E}">
        <p14:creationId xmlns:p14="http://schemas.microsoft.com/office/powerpoint/2010/main" val="1395938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8E277-D52C-4D1D-82EC-1AC6ECF9A94C}" type="slidenum">
              <a:rPr lang="en-US" smtClean="0"/>
              <a:t>197</a:t>
            </a:fld>
            <a:endParaRPr lang="en-US"/>
          </a:p>
        </p:txBody>
      </p:sp>
    </p:spTree>
    <p:extLst>
      <p:ext uri="{BB962C8B-B14F-4D97-AF65-F5344CB8AC3E}">
        <p14:creationId xmlns:p14="http://schemas.microsoft.com/office/powerpoint/2010/main" val="2508485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DF83E4-3009-4F27-AFD0-60C1927472B7}"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D04A1-6FF6-4BBA-8DCC-3AFEE5E6C9E1}" type="slidenum">
              <a:rPr lang="en-US" smtClean="0"/>
              <a:t>‹#›</a:t>
            </a:fld>
            <a:endParaRPr lang="en-US"/>
          </a:p>
        </p:txBody>
      </p:sp>
    </p:spTree>
    <p:extLst>
      <p:ext uri="{BB962C8B-B14F-4D97-AF65-F5344CB8AC3E}">
        <p14:creationId xmlns:p14="http://schemas.microsoft.com/office/powerpoint/2010/main" val="118386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DF83E4-3009-4F27-AFD0-60C1927472B7}"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D04A1-6FF6-4BBA-8DCC-3AFEE5E6C9E1}" type="slidenum">
              <a:rPr lang="en-US" smtClean="0"/>
              <a:t>‹#›</a:t>
            </a:fld>
            <a:endParaRPr lang="en-US"/>
          </a:p>
        </p:txBody>
      </p:sp>
    </p:spTree>
    <p:extLst>
      <p:ext uri="{BB962C8B-B14F-4D97-AF65-F5344CB8AC3E}">
        <p14:creationId xmlns:p14="http://schemas.microsoft.com/office/powerpoint/2010/main" val="1412193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DF83E4-3009-4F27-AFD0-60C1927472B7}"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D04A1-6FF6-4BBA-8DCC-3AFEE5E6C9E1}" type="slidenum">
              <a:rPr lang="en-US" smtClean="0"/>
              <a:t>‹#›</a:t>
            </a:fld>
            <a:endParaRPr lang="en-US"/>
          </a:p>
        </p:txBody>
      </p:sp>
    </p:spTree>
    <p:extLst>
      <p:ext uri="{BB962C8B-B14F-4D97-AF65-F5344CB8AC3E}">
        <p14:creationId xmlns:p14="http://schemas.microsoft.com/office/powerpoint/2010/main" val="298158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DF83E4-3009-4F27-AFD0-60C1927472B7}"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D04A1-6FF6-4BBA-8DCC-3AFEE5E6C9E1}" type="slidenum">
              <a:rPr lang="en-US" smtClean="0"/>
              <a:t>‹#›</a:t>
            </a:fld>
            <a:endParaRPr lang="en-US"/>
          </a:p>
        </p:txBody>
      </p:sp>
    </p:spTree>
    <p:extLst>
      <p:ext uri="{BB962C8B-B14F-4D97-AF65-F5344CB8AC3E}">
        <p14:creationId xmlns:p14="http://schemas.microsoft.com/office/powerpoint/2010/main" val="2325189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DF83E4-3009-4F27-AFD0-60C1927472B7}"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D04A1-6FF6-4BBA-8DCC-3AFEE5E6C9E1}" type="slidenum">
              <a:rPr lang="en-US" smtClean="0"/>
              <a:t>‹#›</a:t>
            </a:fld>
            <a:endParaRPr lang="en-US"/>
          </a:p>
        </p:txBody>
      </p:sp>
    </p:spTree>
    <p:extLst>
      <p:ext uri="{BB962C8B-B14F-4D97-AF65-F5344CB8AC3E}">
        <p14:creationId xmlns:p14="http://schemas.microsoft.com/office/powerpoint/2010/main" val="2140017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DF83E4-3009-4F27-AFD0-60C1927472B7}"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D04A1-6FF6-4BBA-8DCC-3AFEE5E6C9E1}" type="slidenum">
              <a:rPr lang="en-US" smtClean="0"/>
              <a:t>‹#›</a:t>
            </a:fld>
            <a:endParaRPr lang="en-US"/>
          </a:p>
        </p:txBody>
      </p:sp>
    </p:spTree>
    <p:extLst>
      <p:ext uri="{BB962C8B-B14F-4D97-AF65-F5344CB8AC3E}">
        <p14:creationId xmlns:p14="http://schemas.microsoft.com/office/powerpoint/2010/main" val="1452282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DF83E4-3009-4F27-AFD0-60C1927472B7}"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5D04A1-6FF6-4BBA-8DCC-3AFEE5E6C9E1}" type="slidenum">
              <a:rPr lang="en-US" smtClean="0"/>
              <a:t>‹#›</a:t>
            </a:fld>
            <a:endParaRPr lang="en-US"/>
          </a:p>
        </p:txBody>
      </p:sp>
    </p:spTree>
    <p:extLst>
      <p:ext uri="{BB962C8B-B14F-4D97-AF65-F5344CB8AC3E}">
        <p14:creationId xmlns:p14="http://schemas.microsoft.com/office/powerpoint/2010/main" val="248282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DF83E4-3009-4F27-AFD0-60C1927472B7}"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5D04A1-6FF6-4BBA-8DCC-3AFEE5E6C9E1}" type="slidenum">
              <a:rPr lang="en-US" smtClean="0"/>
              <a:t>‹#›</a:t>
            </a:fld>
            <a:endParaRPr lang="en-US"/>
          </a:p>
        </p:txBody>
      </p:sp>
    </p:spTree>
    <p:extLst>
      <p:ext uri="{BB962C8B-B14F-4D97-AF65-F5344CB8AC3E}">
        <p14:creationId xmlns:p14="http://schemas.microsoft.com/office/powerpoint/2010/main" val="2349855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DF83E4-3009-4F27-AFD0-60C1927472B7}"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5D04A1-6FF6-4BBA-8DCC-3AFEE5E6C9E1}" type="slidenum">
              <a:rPr lang="en-US" smtClean="0"/>
              <a:t>‹#›</a:t>
            </a:fld>
            <a:endParaRPr lang="en-US"/>
          </a:p>
        </p:txBody>
      </p:sp>
    </p:spTree>
    <p:extLst>
      <p:ext uri="{BB962C8B-B14F-4D97-AF65-F5344CB8AC3E}">
        <p14:creationId xmlns:p14="http://schemas.microsoft.com/office/powerpoint/2010/main" val="2513047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DF83E4-3009-4F27-AFD0-60C1927472B7}"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D04A1-6FF6-4BBA-8DCC-3AFEE5E6C9E1}" type="slidenum">
              <a:rPr lang="en-US" smtClean="0"/>
              <a:t>‹#›</a:t>
            </a:fld>
            <a:endParaRPr lang="en-US"/>
          </a:p>
        </p:txBody>
      </p:sp>
    </p:spTree>
    <p:extLst>
      <p:ext uri="{BB962C8B-B14F-4D97-AF65-F5344CB8AC3E}">
        <p14:creationId xmlns:p14="http://schemas.microsoft.com/office/powerpoint/2010/main" val="440015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DF83E4-3009-4F27-AFD0-60C1927472B7}"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D04A1-6FF6-4BBA-8DCC-3AFEE5E6C9E1}" type="slidenum">
              <a:rPr lang="en-US" smtClean="0"/>
              <a:t>‹#›</a:t>
            </a:fld>
            <a:endParaRPr lang="en-US"/>
          </a:p>
        </p:txBody>
      </p:sp>
    </p:spTree>
    <p:extLst>
      <p:ext uri="{BB962C8B-B14F-4D97-AF65-F5344CB8AC3E}">
        <p14:creationId xmlns:p14="http://schemas.microsoft.com/office/powerpoint/2010/main" val="3372615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DF83E4-3009-4F27-AFD0-60C1927472B7}" type="datetimeFigureOut">
              <a:rPr lang="en-US" smtClean="0"/>
              <a:t>1/29/2024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D04A1-6FF6-4BBA-8DCC-3AFEE5E6C9E1}" type="slidenum">
              <a:rPr lang="en-US" smtClean="0"/>
              <a:t>‹#›</a:t>
            </a:fld>
            <a:endParaRPr lang="en-US"/>
          </a:p>
        </p:txBody>
      </p:sp>
    </p:spTree>
    <p:extLst>
      <p:ext uri="{BB962C8B-B14F-4D97-AF65-F5344CB8AC3E}">
        <p14:creationId xmlns:p14="http://schemas.microsoft.com/office/powerpoint/2010/main" val="2168039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youtube.com/watch?v=j-zczJXSxnw"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hyperlink" Target="https://rocketsutoledo.sharepoint.com/sites/ecchelp/eccwiki/ENG%20Virtual%20Labs.aspx" TargetMode="Externa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hyperlink" Target="https://controls.engin.umich.edu/wiki/images/2/2d/10.lecture.pdf"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800.png"/></Relationships>
</file>

<file path=ppt/slides/_rels/slide147.xml.rels><?xml version="1.0" encoding="UTF-8" standalone="yes"?>
<Relationships xmlns="http://schemas.openxmlformats.org/package/2006/relationships"><Relationship Id="rId3" Type="http://schemas.openxmlformats.org/officeDocument/2006/relationships/image" Target="../media/image9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010.png"/></Relationships>
</file>

<file path=ppt/slides/_rels/slide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153.xml.rels><?xml version="1.0" encoding="UTF-8" standalone="yes"?>
<Relationships xmlns="http://schemas.openxmlformats.org/package/2006/relationships"><Relationship Id="rId3" Type="http://schemas.openxmlformats.org/officeDocument/2006/relationships/image" Target="../media/image1710.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22.web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10.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xml"/><Relationship Id="rId4" Type="http://schemas.openxmlformats.org/officeDocument/2006/relationships/image" Target="../media/image131.png"/></Relationships>
</file>

<file path=ppt/slides/_rels/slide21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21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21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61.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63.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173.gif"/><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540.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80.gif"/><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190.gif"/><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201.wmf"/><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2" Type="http://schemas.openxmlformats.org/officeDocument/2006/relationships/image" Target="../media/image221.gif"/><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228.gif"/><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xml"/></Relationships>
</file>

<file path=ppt/slides/_rels/slide354.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2" Type="http://schemas.openxmlformats.org/officeDocument/2006/relationships/hyperlink" Target="https://www.youtube.com/watch?v=ldLkbV3W7Pk"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xml"/></Relationships>
</file>

<file path=ppt/slides/_rels/slide363.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1.xml"/></Relationships>
</file>

<file path=ppt/slides/_rels/slide365.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xml"/></Relationships>
</file>

<file path=ppt/slides/_rels/slide366.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xml"/></Relationships>
</file>

<file path=ppt/slides/_rels/slide367.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xml"/></Relationships>
</file>

<file path=ppt/slides/_rels/slide368.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xml"/></Relationships>
</file>

<file path=ppt/slides/_rels/slide369.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xml"/></Relationships>
</file>

<file path=ppt/slides/_rels/slide371.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xml"/></Relationships>
</file>

<file path=ppt/slides/_rels/slide372.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3" Type="http://schemas.openxmlformats.org/officeDocument/2006/relationships/hyperlink" Target="https://atecentral.net/r44247/pneumatic_flow_control_methods_part_2_of_2" TargetMode="External"/><Relationship Id="rId2" Type="http://schemas.openxmlformats.org/officeDocument/2006/relationships/hyperlink" Target="https://atecentral.net/r44246/pneumatic_flow_control_methods_part_1_of_2" TargetMode="External"/><Relationship Id="rId1" Type="http://schemas.openxmlformats.org/officeDocument/2006/relationships/slideLayout" Target="../slideLayouts/slideLayout7.xml"/><Relationship Id="rId4" Type="http://schemas.openxmlformats.org/officeDocument/2006/relationships/hyperlink" Target="https://www.youtube.com/watch?v=zHto_QiORz0&amp;list=PLdnqjKaksr8qM_nxfOnZhELfIlr6auQZG" TargetMode="External"/></Relationships>
</file>

<file path=ppt/slides/_rels/slide375.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8" Type="http://schemas.openxmlformats.org/officeDocument/2006/relationships/hyperlink" Target="#_Toc533030475"/><Relationship Id="rId3" Type="http://schemas.openxmlformats.org/officeDocument/2006/relationships/hyperlink" Target="#_Toc533030470"/><Relationship Id="rId7" Type="http://schemas.openxmlformats.org/officeDocument/2006/relationships/hyperlink" Target="#_Toc533030474"/><Relationship Id="rId12" Type="http://schemas.openxmlformats.org/officeDocument/2006/relationships/hyperlink" Target="#_Toc533030479"/><Relationship Id="rId2" Type="http://schemas.openxmlformats.org/officeDocument/2006/relationships/hyperlink" Target="#_Toc533030469"/><Relationship Id="rId1" Type="http://schemas.openxmlformats.org/officeDocument/2006/relationships/slideLayout" Target="../slideLayouts/slideLayout7.xml"/><Relationship Id="rId6" Type="http://schemas.openxmlformats.org/officeDocument/2006/relationships/hyperlink" Target="#_Toc533030473"/><Relationship Id="rId11" Type="http://schemas.openxmlformats.org/officeDocument/2006/relationships/hyperlink" Target="#_Toc533030478"/><Relationship Id="rId5" Type="http://schemas.openxmlformats.org/officeDocument/2006/relationships/hyperlink" Target="#_Toc533030472"/><Relationship Id="rId10" Type="http://schemas.openxmlformats.org/officeDocument/2006/relationships/hyperlink" Target="#_Toc533030477"/><Relationship Id="rId4" Type="http://schemas.openxmlformats.org/officeDocument/2006/relationships/hyperlink" Target="#_Toc533030471"/><Relationship Id="rId9" Type="http://schemas.openxmlformats.org/officeDocument/2006/relationships/hyperlink" Target="#_Toc533030476"/></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xml"/><Relationship Id="rId7" Type="http://schemas.openxmlformats.org/officeDocument/2006/relationships/image" Target="../media/image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wmf"/><Relationship Id="rId4" Type="http://schemas.openxmlformats.org/officeDocument/2006/relationships/oleObject" Target="../embeddings/oleObject2.bin"/><Relationship Id="rId9" Type="http://schemas.openxmlformats.org/officeDocument/2006/relationships/image" Target="../media/image5.wmf"/></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330.png"/><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image" Target="../media/image2350.png"/><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2" Type="http://schemas.openxmlformats.org/officeDocument/2006/relationships/image" Target="../media/image2360.png"/><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2" Type="http://schemas.openxmlformats.org/officeDocument/2006/relationships/image" Target="../media/image2370.png"/><Relationship Id="rId1" Type="http://schemas.openxmlformats.org/officeDocument/2006/relationships/slideLayout" Target="../slideLayouts/slideLayout7.xml"/></Relationships>
</file>

<file path=ppt/slides/_rels/slide406.xml.rels><?xml version="1.0" encoding="UTF-8" standalone="yes"?>
<Relationships xmlns="http://schemas.openxmlformats.org/package/2006/relationships"><Relationship Id="rId3" Type="http://schemas.openxmlformats.org/officeDocument/2006/relationships/package" Target="../embeddings/Microsoft_Visio_Drawing21111111111111.vsdx"/><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60.emf"/></Relationships>
</file>

<file path=ppt/slides/_rels/slide407.xml.rels><?xml version="1.0" encoding="UTF-8" standalone="yes"?>
<Relationships xmlns="http://schemas.openxmlformats.org/package/2006/relationships"><Relationship Id="rId3" Type="http://schemas.openxmlformats.org/officeDocument/2006/relationships/package" Target="../embeddings/Microsoft_Visio_Drawing22222222222222.vsdx"/><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61.emf"/></Relationships>
</file>

<file path=ppt/slides/_rels/slide408.xml.rels><?xml version="1.0" encoding="UTF-8" standalone="yes"?>
<Relationships xmlns="http://schemas.openxmlformats.org/package/2006/relationships"><Relationship Id="rId3" Type="http://schemas.openxmlformats.org/officeDocument/2006/relationships/package" Target="../embeddings/Microsoft_Visio_Drawing23333333333333.vsdx"/><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262.emf"/></Relationships>
</file>

<file path=ppt/slides/_rels/slide409.xml.rels><?xml version="1.0" encoding="UTF-8" standalone="yes"?>
<Relationships xmlns="http://schemas.openxmlformats.org/package/2006/relationships"><Relationship Id="rId3" Type="http://schemas.openxmlformats.org/officeDocument/2006/relationships/package" Target="../embeddings/Microsoft_Visio_Drawing24444444444444.vsdx"/><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2410.png"/><Relationship Id="rId4" Type="http://schemas.openxmlformats.org/officeDocument/2006/relationships/image" Target="../media/image262.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264.emf"/><Relationship Id="rId5" Type="http://schemas.openxmlformats.org/officeDocument/2006/relationships/oleObject" Target="../embeddings/oleObject14.bin"/><Relationship Id="rId4" Type="http://schemas.openxmlformats.org/officeDocument/2006/relationships/image" Target="../media/image263.emf"/></Relationships>
</file>

<file path=ppt/slides/_rels/slide41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265.emf"/></Relationships>
</file>

<file path=ppt/slides/_rels/slide41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266.emf"/></Relationships>
</file>

<file path=ppt/slides/_rels/slide413.xml.rels><?xml version="1.0" encoding="UTF-8" standalone="yes"?>
<Relationships xmlns="http://schemas.openxmlformats.org/package/2006/relationships"><Relationship Id="rId2" Type="http://schemas.openxmlformats.org/officeDocument/2006/relationships/image" Target="../media/image2450.png"/><Relationship Id="rId1" Type="http://schemas.openxmlformats.org/officeDocument/2006/relationships/slideLayout" Target="../slideLayouts/slideLayout7.xml"/></Relationships>
</file>

<file path=ppt/slides/_rels/slide414.xml.rels><?xml version="1.0" encoding="UTF-8" standalone="yes"?>
<Relationships xmlns="http://schemas.openxmlformats.org/package/2006/relationships"><Relationship Id="rId2" Type="http://schemas.openxmlformats.org/officeDocument/2006/relationships/image" Target="../media/image2460.png"/><Relationship Id="rId1" Type="http://schemas.openxmlformats.org/officeDocument/2006/relationships/slideLayout" Target="../slideLayouts/slideLayout7.xml"/></Relationships>
</file>

<file path=ppt/slides/_rels/slide415.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7.xml"/></Relationships>
</file>

<file path=ppt/slides/_rels/slide418.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2" Type="http://schemas.openxmlformats.org/officeDocument/2006/relationships/image" Target="../media/image270.gif"/><Relationship Id="rId1" Type="http://schemas.openxmlformats.org/officeDocument/2006/relationships/slideLayout" Target="../slideLayouts/slideLayout7.xml"/></Relationships>
</file>

<file path=ppt/slides/_rels/slide423.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424.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1.xml"/></Relationships>
</file>

<file path=ppt/slides/_rels/slide429.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0.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1.xml"/></Relationships>
</file>

<file path=ppt/slides/_rels/slide431.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1.xml"/></Relationships>
</file>

<file path=ppt/slides/_rels/slide43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1.xml"/></Relationships>
</file>

<file path=ppt/slides/_rels/slide433.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1.xml"/></Relationships>
</file>

<file path=ppt/slides/_rels/slide434.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1.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6.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1.xml"/></Relationships>
</file>

<file path=ppt/slides/_rels/slide437.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1.xml"/></Relationships>
</file>

<file path=ppt/slides/_rels/slide438.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1.xml"/></Relationships>
</file>

<file path=ppt/slides/_rels/slide439.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40.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1.xml"/></Relationships>
</file>

<file path=ppt/slides/_rels/slide441.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1.xml"/></Relationships>
</file>

<file path=ppt/slides/_rels/slide442.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1.xml"/></Relationships>
</file>

<file path=ppt/slides/_rels/slide443.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1.xml"/></Relationships>
</file>

<file path=ppt/slides/_rels/slide444.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1.xml"/></Relationships>
</file>

<file path=ppt/slides/_rels/slide445.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1.xml"/></Relationships>
</file>

<file path=ppt/slides/_rels/slide446.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1.xml"/></Relationships>
</file>

<file path=ppt/slides/_rels/slide447.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1.xml"/></Relationships>
</file>

<file path=ppt/slides/_rels/slide448.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1.xml"/></Relationships>
</file>

<file path=ppt/slides/_rels/slide449.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1.xml"/></Relationships>
</file>

<file path=ppt/slides/_rels/slide451.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1.xml"/></Relationships>
</file>

<file path=ppt/slides/_rels/slide452.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xml"/></Relationships>
</file>

<file path=ppt/slides/_rels/slide453.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1.xml"/></Relationships>
</file>

<file path=ppt/slides/_rels/slide454.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1.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2" Type="http://schemas.openxmlformats.org/officeDocument/2006/relationships/hyperlink" Target="https://en.wiktionary.org/wiki/saturation" TargetMode="External"/><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1.xml"/></Relationships>
</file>

<file path=ppt/slides/_rels/slide459.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2.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7.xml"/></Relationships>
</file>

<file path=ppt/slides/_rels/slide463.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7.xml"/></Relationships>
</file>

<file path=ppt/slides/_rels/slide464.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7.xml"/></Relationships>
</file>

<file path=ppt/slides/_rels/slide465.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7.xml"/></Relationships>
</file>

<file path=ppt/slides/_rels/slide466.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7.xml"/></Relationships>
</file>

<file path=ppt/slides/_rels/slide467.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7.xml"/></Relationships>
</file>

<file path=ppt/slides/_rels/slide468.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7.xml"/></Relationships>
</file>

<file path=ppt/slides/_rels/slide469.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70.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7.xml"/></Relationships>
</file>

<file path=ppt/slides/_rels/slide471.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7.xml"/></Relationships>
</file>

<file path=ppt/slides/_rels/slide472.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7.xml"/></Relationships>
</file>

<file path=ppt/slides/_rels/slide473.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7.xml"/></Relationships>
</file>

<file path=ppt/slides/_rels/slide474.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7.xml"/></Relationships>
</file>

<file path=ppt/slides/_rels/slide475.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7.xml"/></Relationships>
</file>

<file path=ppt/slides/_rels/slide476.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7.xml"/></Relationships>
</file>

<file path=ppt/slides/_rels/slide477.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png"/><Relationship Id="rId1" Type="http://schemas.openxmlformats.org/officeDocument/2006/relationships/slideLayout" Target="../slideLayouts/slideLayout7.xml"/></Relationships>
</file>

<file path=ppt/slides/_rels/slide478.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7.xml"/></Relationships>
</file>

<file path=ppt/slides/_rels/slide479.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80.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7.xml"/></Relationships>
</file>

<file path=ppt/slides/_rels/slide481.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7.xml"/></Relationships>
</file>

<file path=ppt/slides/_rels/slide482.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7.xml"/></Relationships>
</file>

<file path=ppt/slides/_rels/slide483.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7.xml"/></Relationships>
</file>

<file path=ppt/slides/_rels/slide484.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7.xml"/></Relationships>
</file>

<file path=ppt/slides/_rels/slide485.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7.xml"/></Relationships>
</file>

<file path=ppt/slides/_rels/slide486.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7.xml"/></Relationships>
</file>

<file path=ppt/slides/_rels/slide487.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7.xml"/></Relationships>
</file>

<file path=ppt/slides/_rels/slide488.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7.xml"/></Relationships>
</file>

<file path=ppt/slides/_rels/slide489.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90.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7.xml"/></Relationships>
</file>

<file path=ppt/slides/_rels/slide491.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7.xml"/></Relationships>
</file>

<file path=ppt/slides/_rels/slide492.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493.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7.xml"/></Relationships>
</file>

<file path=ppt/slides/_rels/slide494.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7.xml"/></Relationships>
</file>

<file path=ppt/slides/_rels/slide495.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7.xml"/></Relationships>
</file>

<file path=ppt/slides/_rels/slide496.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7.xml"/></Relationships>
</file>

<file path=ppt/slides/_rels/slide497.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498.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7.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7.wmf"/><Relationship Id="rId5" Type="http://schemas.openxmlformats.org/officeDocument/2006/relationships/oleObject" Target="../embeddings/oleObject6.bin"/><Relationship Id="rId4" Type="http://schemas.openxmlformats.org/officeDocument/2006/relationships/image" Target="../media/image6.wmf"/></Relationships>
</file>

<file path=ppt/slides/_rels/slide5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50.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52.png"/><Relationship Id="rId4" Type="http://schemas.openxmlformats.org/officeDocument/2006/relationships/image" Target="../media/image51.em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10.wmf"/><Relationship Id="rId11" Type="http://schemas.openxmlformats.org/officeDocument/2006/relationships/image" Target="../media/image13.jpeg"/><Relationship Id="rId5" Type="http://schemas.openxmlformats.org/officeDocument/2006/relationships/oleObject" Target="../embeddings/oleObject8.bin"/><Relationship Id="rId10" Type="http://schemas.openxmlformats.org/officeDocument/2006/relationships/image" Target="../media/image12.wmf"/><Relationship Id="rId4" Type="http://schemas.openxmlformats.org/officeDocument/2006/relationships/image" Target="../media/image9.wmf"/><Relationship Id="rId9" Type="http://schemas.openxmlformats.org/officeDocument/2006/relationships/oleObject" Target="../embeddings/oleObject10.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EET 4450 - Automatic Control Systems</a:t>
            </a:r>
          </a:p>
        </p:txBody>
      </p:sp>
      <p:sp>
        <p:nvSpPr>
          <p:cNvPr id="3" name="Content Placeholder 2"/>
          <p:cNvSpPr>
            <a:spLocks noGrp="1"/>
          </p:cNvSpPr>
          <p:nvPr>
            <p:ph idx="1"/>
          </p:nvPr>
        </p:nvSpPr>
        <p:spPr/>
        <p:txBody>
          <a:bodyPr/>
          <a:lstStyle/>
          <a:p>
            <a:r>
              <a:rPr lang="en-US" dirty="0"/>
              <a:t>Syllabus</a:t>
            </a:r>
          </a:p>
          <a:p>
            <a:r>
              <a:rPr lang="en-US" dirty="0"/>
              <a:t>Personal Intro</a:t>
            </a:r>
          </a:p>
          <a:p>
            <a:r>
              <a:rPr lang="en-US" dirty="0"/>
              <a:t>Why study this? </a:t>
            </a:r>
            <a:r>
              <a:rPr lang="en-US" dirty="0">
                <a:hlinkClick r:id="rId2"/>
              </a:rPr>
              <a:t>http://www.youtube.com/watch?v=j-zczJXSxnw</a:t>
            </a:r>
            <a:endParaRPr lang="en-US" dirty="0"/>
          </a:p>
          <a:p>
            <a:pPr marL="0" indent="0">
              <a:buNone/>
            </a:pPr>
            <a:endParaRPr lang="en-US" dirty="0"/>
          </a:p>
        </p:txBody>
      </p:sp>
    </p:spTree>
    <p:extLst>
      <p:ext uri="{BB962C8B-B14F-4D97-AF65-F5344CB8AC3E}">
        <p14:creationId xmlns:p14="http://schemas.microsoft.com/office/powerpoint/2010/main" val="4093751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873159A-B76B-ACFF-879C-7D9B0F0A0D18}"/>
              </a:ext>
            </a:extLst>
          </p:cNvPr>
          <p:cNvSpPr txBox="1"/>
          <p:nvPr/>
        </p:nvSpPr>
        <p:spPr>
          <a:xfrm>
            <a:off x="1219200" y="685800"/>
            <a:ext cx="3352800" cy="523220"/>
          </a:xfrm>
          <a:prstGeom prst="rect">
            <a:avLst/>
          </a:prstGeom>
          <a:noFill/>
        </p:spPr>
        <p:txBody>
          <a:bodyPr wrap="square" rtlCol="0">
            <a:spAutoFit/>
          </a:bodyPr>
          <a:lstStyle/>
          <a:p>
            <a:r>
              <a:rPr lang="en-US" sz="2800" dirty="0"/>
              <a:t>Why Airplanes Fly</a:t>
            </a:r>
          </a:p>
        </p:txBody>
      </p:sp>
      <p:pic>
        <p:nvPicPr>
          <p:cNvPr id="5" name="Picture 4">
            <a:extLst>
              <a:ext uri="{FF2B5EF4-FFF2-40B4-BE49-F238E27FC236}">
                <a16:creationId xmlns="" xmlns:a16="http://schemas.microsoft.com/office/drawing/2014/main" id="{FB2C82BF-17F4-2906-B742-1CB8CC53ACAE}"/>
              </a:ext>
            </a:extLst>
          </p:cNvPr>
          <p:cNvPicPr>
            <a:picLocks noChangeAspect="1"/>
          </p:cNvPicPr>
          <p:nvPr/>
        </p:nvPicPr>
        <p:blipFill>
          <a:blip r:embed="rId2"/>
          <a:stretch>
            <a:fillRect/>
          </a:stretch>
        </p:blipFill>
        <p:spPr>
          <a:xfrm>
            <a:off x="1295400" y="1676400"/>
            <a:ext cx="6361159" cy="3861335"/>
          </a:xfrm>
          <a:prstGeom prst="rect">
            <a:avLst/>
          </a:prstGeom>
        </p:spPr>
      </p:pic>
      <p:sp>
        <p:nvSpPr>
          <p:cNvPr id="6" name="TextBox 5">
            <a:extLst>
              <a:ext uri="{FF2B5EF4-FFF2-40B4-BE49-F238E27FC236}">
                <a16:creationId xmlns="" xmlns:a16="http://schemas.microsoft.com/office/drawing/2014/main" id="{413C4987-61FE-4EDC-3CF1-2B3DCACB9F49}"/>
              </a:ext>
            </a:extLst>
          </p:cNvPr>
          <p:cNvSpPr txBox="1"/>
          <p:nvPr/>
        </p:nvSpPr>
        <p:spPr>
          <a:xfrm>
            <a:off x="2819400" y="6005115"/>
            <a:ext cx="5466597" cy="523220"/>
          </a:xfrm>
          <a:prstGeom prst="rect">
            <a:avLst/>
          </a:prstGeom>
          <a:noFill/>
        </p:spPr>
        <p:txBody>
          <a:bodyPr wrap="square" rtlCol="0">
            <a:spAutoFit/>
          </a:bodyPr>
          <a:lstStyle/>
          <a:p>
            <a:r>
              <a:rPr lang="en-US" sz="2800" dirty="0"/>
              <a:t>Airplanes.pdf in examples folder </a:t>
            </a:r>
          </a:p>
        </p:txBody>
      </p:sp>
    </p:spTree>
    <p:extLst>
      <p:ext uri="{BB962C8B-B14F-4D97-AF65-F5344CB8AC3E}">
        <p14:creationId xmlns:p14="http://schemas.microsoft.com/office/powerpoint/2010/main" val="34820233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510829"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80218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15" y="914400"/>
            <a:ext cx="901684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6448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
            <a:ext cx="7412831"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5342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26266"/>
            <a:ext cx="6267450" cy="637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22621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7030"/>
            <a:ext cx="5562600" cy="615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5895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fontScale="92500" lnSpcReduction="10000"/>
          </a:bodyPr>
          <a:lstStyle/>
          <a:p>
            <a:pPr marL="0" indent="0">
              <a:buNone/>
            </a:pPr>
            <a:r>
              <a:rPr lang="en-US" sz="3000" b="1" dirty="0"/>
              <a:t>Operational Laplace Transforms</a:t>
            </a:r>
          </a:p>
          <a:p>
            <a:pPr marL="0" indent="0">
              <a:buNone/>
            </a:pPr>
            <a:r>
              <a:rPr lang="en-US" sz="3000" dirty="0"/>
              <a:t>Operational transforms provide the answer to questions such as:  What is the Laplace transform of the sum of two or more functions when you know the transform of each function acting alone?  What is the Laplace transform of the derivative or integral of a function?  </a:t>
            </a:r>
          </a:p>
          <a:p>
            <a:pPr marL="0" indent="0">
              <a:buNone/>
            </a:pPr>
            <a:r>
              <a:rPr lang="en-US" sz="3000" dirty="0"/>
              <a:t>The Laplace transform of the sum of two or more functions is the sum of the transform of each term taken alone. </a:t>
            </a:r>
          </a:p>
          <a:p>
            <a:pPr marL="0" indent="0">
              <a:buNone/>
            </a:pPr>
            <a:r>
              <a:rPr lang="en-US" sz="3000" dirty="0"/>
              <a:t>In control systems, the usual practice is to assume that all initial conditions are zero.  The transfer function is defined as the s-domain ratio of the output over the input with all initial conditions set to zero unless defined in the problem as non-zero.</a:t>
            </a:r>
          </a:p>
          <a:p>
            <a:pPr marL="0" indent="0">
              <a:buNone/>
            </a:pPr>
            <a:endParaRPr lang="en-US" dirty="0"/>
          </a:p>
        </p:txBody>
      </p:sp>
    </p:spTree>
    <p:extLst>
      <p:ext uri="{BB962C8B-B14F-4D97-AF65-F5344CB8AC3E}">
        <p14:creationId xmlns:p14="http://schemas.microsoft.com/office/powerpoint/2010/main" val="200361663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78" y="762000"/>
            <a:ext cx="8450501"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87269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8763000" cy="238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9623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8159994"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24" y="2019300"/>
            <a:ext cx="8130870" cy="337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4636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08" y="414856"/>
            <a:ext cx="8229600" cy="5987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6983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1.2  Block Diagrams and Transfer Functions </a:t>
            </a:r>
          </a:p>
        </p:txBody>
      </p:sp>
      <p:sp>
        <p:nvSpPr>
          <p:cNvPr id="3" name="Content Placeholder 2"/>
          <p:cNvSpPr>
            <a:spLocks noGrp="1"/>
          </p:cNvSpPr>
          <p:nvPr>
            <p:ph idx="1"/>
          </p:nvPr>
        </p:nvSpPr>
        <p:spPr>
          <a:xfrm>
            <a:off x="457200" y="1600201"/>
            <a:ext cx="8229600" cy="3810000"/>
          </a:xfrm>
        </p:spPr>
        <p:txBody>
          <a:bodyPr>
            <a:normAutofit/>
          </a:bodyPr>
          <a:lstStyle/>
          <a:p>
            <a:r>
              <a:rPr lang="en-US" dirty="0"/>
              <a:t>Consists of a block representing each component in a control system </a:t>
            </a:r>
          </a:p>
          <a:p>
            <a:r>
              <a:rPr lang="en-US" dirty="0"/>
              <a:t>P&amp;ID – several process drawings in </a:t>
            </a:r>
            <a:r>
              <a:rPr lang="en-US" dirty="0" err="1"/>
              <a:t>Liptak</a:t>
            </a:r>
            <a:r>
              <a:rPr lang="en-US" dirty="0"/>
              <a:t> Handbook</a:t>
            </a:r>
          </a:p>
          <a:p>
            <a:r>
              <a:rPr lang="en-US" dirty="0"/>
              <a:t>The loop in a block diagram indicates fundamental concept of control – feedback – indicates closed loop control</a:t>
            </a:r>
          </a:p>
        </p:txBody>
      </p:sp>
    </p:spTree>
    <p:extLst>
      <p:ext uri="{BB962C8B-B14F-4D97-AF65-F5344CB8AC3E}">
        <p14:creationId xmlns:p14="http://schemas.microsoft.com/office/powerpoint/2010/main" val="3623716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4044"/>
            <a:ext cx="856185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625" y="3352800"/>
            <a:ext cx="7196626" cy="3352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5628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02" y="381000"/>
            <a:ext cx="8542267"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469883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Inverse Transforms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51891"/>
            <a:ext cx="8112296" cy="338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24516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59523"/>
            <a:ext cx="854872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9358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16650"/>
            <a:ext cx="8404006" cy="4926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88615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61" y="2057400"/>
            <a:ext cx="8644077" cy="221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7481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424531" cy="57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822574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759653" cy="5029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 xmlns:a16="http://schemas.microsoft.com/office/drawing/2014/main" id="{89FD384F-18F6-F323-7335-DA2EA8DD9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5410200"/>
            <a:ext cx="6629400" cy="119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562948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1009650"/>
            <a:ext cx="8162925"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6995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218" y="685800"/>
            <a:ext cx="7813781"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56" y="4876800"/>
            <a:ext cx="8995344" cy="164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845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Block representation of a component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542" y="1828800"/>
            <a:ext cx="7374916"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02090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723900"/>
            <a:ext cx="81153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795808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8720773" cy="2594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820013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7523"/>
            <a:ext cx="8210550"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387" y="5390098"/>
            <a:ext cx="5229225" cy="150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640491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43000"/>
            <a:ext cx="7275466"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43370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138" y="333375"/>
            <a:ext cx="6181725" cy="619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5968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80A0709-1D75-BE2C-A584-16DE5455FAF1}"/>
              </a:ext>
            </a:extLst>
          </p:cNvPr>
          <p:cNvSpPr txBox="1"/>
          <p:nvPr/>
        </p:nvSpPr>
        <p:spPr>
          <a:xfrm>
            <a:off x="152400" y="1066800"/>
            <a:ext cx="8915400" cy="3970318"/>
          </a:xfrm>
          <a:prstGeom prst="rect">
            <a:avLst/>
          </a:prstGeom>
          <a:noFill/>
        </p:spPr>
        <p:txBody>
          <a:bodyPr wrap="square">
            <a:spAutoFit/>
          </a:bodyPr>
          <a:lstStyle/>
          <a:p>
            <a:r>
              <a:rPr lang="en-US" sz="3600" dirty="0"/>
              <a:t>Inverse Laplace.pdf </a:t>
            </a:r>
          </a:p>
          <a:p>
            <a:r>
              <a:rPr lang="en-US" sz="3600" dirty="0"/>
              <a:t>and</a:t>
            </a:r>
          </a:p>
          <a:p>
            <a:r>
              <a:rPr lang="en-US" sz="3600" dirty="0"/>
              <a:t>Heaviside.pdf </a:t>
            </a:r>
          </a:p>
          <a:p>
            <a:endParaRPr lang="en-US" sz="3600" dirty="0"/>
          </a:p>
          <a:p>
            <a:r>
              <a:rPr lang="en-US" sz="3600" dirty="0"/>
              <a:t>in EET 4450 folder</a:t>
            </a:r>
          </a:p>
          <a:p>
            <a:endParaRPr lang="en-US" sz="3600" dirty="0"/>
          </a:p>
          <a:p>
            <a:r>
              <a:rPr lang="en-US" sz="3600" dirty="0"/>
              <a:t>Table of Laplace Transforms in Examples folder</a:t>
            </a:r>
          </a:p>
        </p:txBody>
      </p:sp>
    </p:spTree>
    <p:extLst>
      <p:ext uri="{BB962C8B-B14F-4D97-AF65-F5344CB8AC3E}">
        <p14:creationId xmlns:p14="http://schemas.microsoft.com/office/powerpoint/2010/main" val="18945504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520F03-249F-4B85-C9A2-AB114099866D}"/>
              </a:ext>
            </a:extLst>
          </p:cNvPr>
          <p:cNvSpPr>
            <a:spLocks noGrp="1"/>
          </p:cNvSpPr>
          <p:nvPr>
            <p:ph type="ctrTitle"/>
          </p:nvPr>
        </p:nvSpPr>
        <p:spPr/>
        <p:txBody>
          <a:bodyPr/>
          <a:lstStyle/>
          <a:p>
            <a:r>
              <a:rPr lang="en-US" dirty="0" err="1"/>
              <a:t>Matlab</a:t>
            </a:r>
            <a:endParaRPr lang="en-US" dirty="0"/>
          </a:p>
        </p:txBody>
      </p:sp>
    </p:spTree>
    <p:extLst>
      <p:ext uri="{BB962C8B-B14F-4D97-AF65-F5344CB8AC3E}">
        <p14:creationId xmlns:p14="http://schemas.microsoft.com/office/powerpoint/2010/main" val="173119990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81B41AE-C502-0260-4E18-26AEA3F42937}"/>
              </a:ext>
            </a:extLst>
          </p:cNvPr>
          <p:cNvSpPr txBox="1"/>
          <p:nvPr/>
        </p:nvSpPr>
        <p:spPr>
          <a:xfrm>
            <a:off x="381000" y="762000"/>
            <a:ext cx="8686800" cy="6124754"/>
          </a:xfrm>
          <a:prstGeom prst="rect">
            <a:avLst/>
          </a:prstGeom>
          <a:noFill/>
        </p:spPr>
        <p:txBody>
          <a:bodyPr wrap="square">
            <a:spAutoFi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MATLAB is in the ECC virtual labs. Its the same configuration as in the ECC computer labs.</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r>
              <a:rPr lang="en-US" sz="2800" dirty="0">
                <a:effectLst/>
                <a:latin typeface="Calibri" panose="020F0502020204030204" pitchFamily="34" charset="0"/>
                <a:ea typeface="Calibri" panose="020F0502020204030204" pitchFamily="34" charset="0"/>
                <a:cs typeface="Times New Roman" panose="02020603050405020304" pitchFamily="18" charset="0"/>
              </a:rPr>
              <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r>
              <a:rPr lang="en-US" sz="2800" dirty="0">
                <a:effectLst/>
                <a:latin typeface="Calibri" panose="020F0502020204030204" pitchFamily="34" charset="0"/>
                <a:ea typeface="Calibri" panose="020F0502020204030204" pitchFamily="34" charset="0"/>
                <a:cs typeface="Times New Roman" panose="02020603050405020304" pitchFamily="18" charset="0"/>
              </a:rPr>
              <a:t>More information can be found:</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r>
              <a:rPr lang="en-US"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https://rocketsutoledo.sharepoint.com/sites/ecchelp/eccwiki/ENG%20Virtual%20Labs.aspx</a:t>
            </a:r>
            <a:endParaRPr lang="en-US"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800" u="sng" dirty="0">
              <a:solidFill>
                <a:srgbClr val="0000FF"/>
              </a:solidFill>
              <a:latin typeface="Calibri" panose="020F0502020204030204" pitchFamily="34" charset="0"/>
              <a:cs typeface="Times New Roman" panose="02020603050405020304" pitchFamily="18" charset="0"/>
            </a:endParaRPr>
          </a:p>
          <a:p>
            <a:r>
              <a:rPr lang="en-US" sz="2800" dirty="0">
                <a:latin typeface="Calibri" panose="020F0502020204030204" pitchFamily="34" charset="0"/>
                <a:cs typeface="Times New Roman" panose="02020603050405020304" pitchFamily="18" charset="0"/>
              </a:rPr>
              <a:t>To work with </a:t>
            </a:r>
            <a:r>
              <a:rPr lang="en-US" sz="2800" dirty="0" err="1">
                <a:latin typeface="Calibri" panose="020F0502020204030204" pitchFamily="34" charset="0"/>
                <a:cs typeface="Times New Roman" panose="02020603050405020304" pitchFamily="18" charset="0"/>
              </a:rPr>
              <a:t>Matlab</a:t>
            </a:r>
            <a:r>
              <a:rPr lang="en-US" sz="2800" dirty="0">
                <a:latin typeface="Calibri" panose="020F0502020204030204" pitchFamily="34" charset="0"/>
                <a:cs typeface="Times New Roman" panose="02020603050405020304" pitchFamily="18" charset="0"/>
              </a:rPr>
              <a:t>, the PPT slides show the solution to each of the problems.  </a:t>
            </a:r>
          </a:p>
          <a:p>
            <a:endParaRPr lang="en-US" sz="2800" dirty="0">
              <a:latin typeface="Calibri" panose="020F0502020204030204" pitchFamily="34" charset="0"/>
              <a:cs typeface="Times New Roman" panose="02020603050405020304" pitchFamily="18" charset="0"/>
            </a:endParaRPr>
          </a:p>
          <a:p>
            <a:r>
              <a:rPr lang="en-US" sz="2800" dirty="0">
                <a:latin typeface="Calibri" panose="020F0502020204030204" pitchFamily="34" charset="0"/>
                <a:cs typeface="Times New Roman" panose="02020603050405020304" pitchFamily="18" charset="0"/>
              </a:rPr>
              <a:t>You do not need to go further than copy the slides to run the problems.  However, to become more familiar with the capabilities of </a:t>
            </a:r>
            <a:r>
              <a:rPr lang="en-US" sz="2800" dirty="0" err="1">
                <a:latin typeface="Calibri" panose="020F0502020204030204" pitchFamily="34" charset="0"/>
                <a:cs typeface="Times New Roman" panose="02020603050405020304" pitchFamily="18" charset="0"/>
              </a:rPr>
              <a:t>Matlab</a:t>
            </a:r>
            <a:r>
              <a:rPr lang="en-US" sz="2800" dirty="0">
                <a:latin typeface="Calibri" panose="020F0502020204030204" pitchFamily="34" charset="0"/>
                <a:cs typeface="Times New Roman" panose="02020603050405020304" pitchFamily="18" charset="0"/>
              </a:rPr>
              <a:t>, there are a number of good </a:t>
            </a:r>
            <a:r>
              <a:rPr lang="en-US" sz="2800" dirty="0" err="1">
                <a:latin typeface="Calibri" panose="020F0502020204030204" pitchFamily="34" charset="0"/>
                <a:cs typeface="Times New Roman" panose="02020603050405020304" pitchFamily="18" charset="0"/>
              </a:rPr>
              <a:t>youtube</a:t>
            </a:r>
            <a:r>
              <a:rPr lang="en-US" sz="2800" dirty="0">
                <a:latin typeface="Calibri" panose="020F0502020204030204" pitchFamily="34" charset="0"/>
                <a:cs typeface="Times New Roman" panose="02020603050405020304" pitchFamily="18" charset="0"/>
              </a:rPr>
              <a:t> videos that may be helpful.</a:t>
            </a:r>
            <a:endParaRPr lang="en-US" sz="2800" dirty="0"/>
          </a:p>
        </p:txBody>
      </p:sp>
      <p:sp>
        <p:nvSpPr>
          <p:cNvPr id="4" name="TextBox 3">
            <a:extLst>
              <a:ext uri="{FF2B5EF4-FFF2-40B4-BE49-F238E27FC236}">
                <a16:creationId xmlns="" xmlns:a16="http://schemas.microsoft.com/office/drawing/2014/main" id="{97DD820D-FE84-C688-FDF6-69BD73E09941}"/>
              </a:ext>
            </a:extLst>
          </p:cNvPr>
          <p:cNvSpPr txBox="1"/>
          <p:nvPr/>
        </p:nvSpPr>
        <p:spPr>
          <a:xfrm>
            <a:off x="2362200" y="115669"/>
            <a:ext cx="5410200" cy="646331"/>
          </a:xfrm>
          <a:prstGeom prst="rect">
            <a:avLst/>
          </a:prstGeom>
          <a:noFill/>
        </p:spPr>
        <p:txBody>
          <a:bodyPr wrap="square" rtlCol="0">
            <a:spAutoFit/>
          </a:bodyPr>
          <a:lstStyle/>
          <a:p>
            <a:r>
              <a:rPr lang="en-US" sz="3600" dirty="0"/>
              <a:t>Introduction to MATLAB</a:t>
            </a:r>
          </a:p>
        </p:txBody>
      </p:sp>
    </p:spTree>
    <p:extLst>
      <p:ext uri="{BB962C8B-B14F-4D97-AF65-F5344CB8AC3E}">
        <p14:creationId xmlns:p14="http://schemas.microsoft.com/office/powerpoint/2010/main" val="65180859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F54C563-9D9D-5F0A-F484-1B267B20F0A4}"/>
              </a:ext>
            </a:extLst>
          </p:cNvPr>
          <p:cNvSpPr txBox="1"/>
          <p:nvPr/>
        </p:nvSpPr>
        <p:spPr>
          <a:xfrm>
            <a:off x="1066800" y="272166"/>
            <a:ext cx="6400800" cy="646331"/>
          </a:xfrm>
          <a:prstGeom prst="rect">
            <a:avLst/>
          </a:prstGeom>
          <a:noFill/>
        </p:spPr>
        <p:txBody>
          <a:bodyPr wrap="square" rtlCol="0">
            <a:spAutoFit/>
          </a:bodyPr>
          <a:lstStyle/>
          <a:p>
            <a:r>
              <a:rPr lang="en-US" sz="3600" dirty="0"/>
              <a:t>Example Solutions using MATLAB</a:t>
            </a:r>
          </a:p>
        </p:txBody>
      </p:sp>
      <p:pic>
        <p:nvPicPr>
          <p:cNvPr id="6" name="Picture 5">
            <a:extLst>
              <a:ext uri="{FF2B5EF4-FFF2-40B4-BE49-F238E27FC236}">
                <a16:creationId xmlns="" xmlns:a16="http://schemas.microsoft.com/office/drawing/2014/main" id="{5A4A16C1-39C8-6EAB-8FCC-2B8F455D737C}"/>
              </a:ext>
            </a:extLst>
          </p:cNvPr>
          <p:cNvPicPr>
            <a:picLocks noChangeAspect="1"/>
          </p:cNvPicPr>
          <p:nvPr/>
        </p:nvPicPr>
        <p:blipFill>
          <a:blip r:embed="rId2"/>
          <a:stretch>
            <a:fillRect/>
          </a:stretch>
        </p:blipFill>
        <p:spPr>
          <a:xfrm>
            <a:off x="762000" y="1107014"/>
            <a:ext cx="4724400" cy="5478820"/>
          </a:xfrm>
          <a:prstGeom prst="rect">
            <a:avLst/>
          </a:prstGeom>
        </p:spPr>
      </p:pic>
    </p:spTree>
    <p:extLst>
      <p:ext uri="{BB962C8B-B14F-4D97-AF65-F5344CB8AC3E}">
        <p14:creationId xmlns:p14="http://schemas.microsoft.com/office/powerpoint/2010/main" val="265758101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D9379CB-347F-B18D-6C9A-E803291A0A9D}"/>
              </a:ext>
            </a:extLst>
          </p:cNvPr>
          <p:cNvPicPr>
            <a:picLocks noChangeAspect="1"/>
          </p:cNvPicPr>
          <p:nvPr/>
        </p:nvPicPr>
        <p:blipFill>
          <a:blip r:embed="rId2"/>
          <a:stretch>
            <a:fillRect/>
          </a:stretch>
        </p:blipFill>
        <p:spPr>
          <a:xfrm>
            <a:off x="533400" y="152400"/>
            <a:ext cx="5562600" cy="6654606"/>
          </a:xfrm>
          <a:prstGeom prst="rect">
            <a:avLst/>
          </a:prstGeom>
        </p:spPr>
      </p:pic>
    </p:spTree>
    <p:extLst>
      <p:ext uri="{BB962C8B-B14F-4D97-AF65-F5344CB8AC3E}">
        <p14:creationId xmlns:p14="http://schemas.microsoft.com/office/powerpoint/2010/main" val="2164268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12237"/>
            <a:ext cx="5619750" cy="499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139864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1EB327F-CEEF-F196-6D11-9185B92B29DB}"/>
              </a:ext>
            </a:extLst>
          </p:cNvPr>
          <p:cNvPicPr>
            <a:picLocks noChangeAspect="1"/>
          </p:cNvPicPr>
          <p:nvPr/>
        </p:nvPicPr>
        <p:blipFill>
          <a:blip r:embed="rId2"/>
          <a:stretch>
            <a:fillRect/>
          </a:stretch>
        </p:blipFill>
        <p:spPr>
          <a:xfrm>
            <a:off x="457199" y="457200"/>
            <a:ext cx="6019801" cy="4531761"/>
          </a:xfrm>
          <a:prstGeom prst="rect">
            <a:avLst/>
          </a:prstGeom>
        </p:spPr>
      </p:pic>
    </p:spTree>
    <p:extLst>
      <p:ext uri="{BB962C8B-B14F-4D97-AF65-F5344CB8AC3E}">
        <p14:creationId xmlns:p14="http://schemas.microsoft.com/office/powerpoint/2010/main" val="53554213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DFCD4E2-34CA-F38D-A0CB-358BF53904C9}"/>
              </a:ext>
            </a:extLst>
          </p:cNvPr>
          <p:cNvPicPr>
            <a:picLocks noChangeAspect="1"/>
          </p:cNvPicPr>
          <p:nvPr/>
        </p:nvPicPr>
        <p:blipFill>
          <a:blip r:embed="rId2"/>
          <a:stretch>
            <a:fillRect/>
          </a:stretch>
        </p:blipFill>
        <p:spPr>
          <a:xfrm>
            <a:off x="457200" y="381000"/>
            <a:ext cx="7543800" cy="6310287"/>
          </a:xfrm>
          <a:prstGeom prst="rect">
            <a:avLst/>
          </a:prstGeom>
        </p:spPr>
      </p:pic>
    </p:spTree>
    <p:extLst>
      <p:ext uri="{BB962C8B-B14F-4D97-AF65-F5344CB8AC3E}">
        <p14:creationId xmlns:p14="http://schemas.microsoft.com/office/powerpoint/2010/main" val="39123276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EA6E302-030A-3679-18A9-0C9BE4FEB24E}"/>
              </a:ext>
            </a:extLst>
          </p:cNvPr>
          <p:cNvPicPr>
            <a:picLocks noChangeAspect="1"/>
          </p:cNvPicPr>
          <p:nvPr/>
        </p:nvPicPr>
        <p:blipFill>
          <a:blip r:embed="rId2"/>
          <a:stretch>
            <a:fillRect/>
          </a:stretch>
        </p:blipFill>
        <p:spPr>
          <a:xfrm>
            <a:off x="152400" y="533400"/>
            <a:ext cx="8803739" cy="5638800"/>
          </a:xfrm>
          <a:prstGeom prst="rect">
            <a:avLst/>
          </a:prstGeom>
        </p:spPr>
      </p:pic>
    </p:spTree>
    <p:extLst>
      <p:ext uri="{BB962C8B-B14F-4D97-AF65-F5344CB8AC3E}">
        <p14:creationId xmlns:p14="http://schemas.microsoft.com/office/powerpoint/2010/main" val="422016105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E7A2AF7-35F5-ECB3-F966-D2A2BDB328DC}"/>
              </a:ext>
            </a:extLst>
          </p:cNvPr>
          <p:cNvPicPr>
            <a:picLocks noChangeAspect="1"/>
          </p:cNvPicPr>
          <p:nvPr/>
        </p:nvPicPr>
        <p:blipFill>
          <a:blip r:embed="rId2"/>
          <a:stretch>
            <a:fillRect/>
          </a:stretch>
        </p:blipFill>
        <p:spPr>
          <a:xfrm>
            <a:off x="685800" y="1676400"/>
            <a:ext cx="8064090" cy="3200400"/>
          </a:xfrm>
          <a:prstGeom prst="rect">
            <a:avLst/>
          </a:prstGeom>
        </p:spPr>
      </p:pic>
    </p:spTree>
    <p:extLst>
      <p:ext uri="{BB962C8B-B14F-4D97-AF65-F5344CB8AC3E}">
        <p14:creationId xmlns:p14="http://schemas.microsoft.com/office/powerpoint/2010/main" val="51113327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p:cNvPr>
          <p:cNvSpPr/>
          <p:nvPr/>
        </p:nvSpPr>
        <p:spPr>
          <a:xfrm>
            <a:off x="152400" y="228600"/>
            <a:ext cx="8610600" cy="6370975"/>
          </a:xfrm>
          <a:prstGeom prst="rect">
            <a:avLst/>
          </a:prstGeom>
        </p:spPr>
        <p:txBody>
          <a:bodyPr wrap="square">
            <a:spAutoFit/>
          </a:bodyPr>
          <a:lstStyle/>
          <a:p>
            <a:r>
              <a:rPr lang="en-US" sz="2400" b="1" dirty="0"/>
              <a:t>Laboratory Exercise </a:t>
            </a:r>
            <a:endParaRPr lang="en-US" sz="2400" dirty="0"/>
          </a:p>
          <a:p>
            <a:r>
              <a:rPr lang="en-US" sz="2400" b="1" dirty="0"/>
              <a:t>	</a:t>
            </a:r>
            <a:endParaRPr lang="en-US" sz="2400" dirty="0"/>
          </a:p>
          <a:p>
            <a:r>
              <a:rPr lang="en-US" sz="2400" b="1" dirty="0"/>
              <a:t>Simulink Modeling</a:t>
            </a:r>
          </a:p>
          <a:p>
            <a:endParaRPr lang="en-US" sz="2400" dirty="0"/>
          </a:p>
          <a:p>
            <a:r>
              <a:rPr lang="en-US" sz="2400" b="1" dirty="0"/>
              <a:t>Introduction: Simulink Modeling – </a:t>
            </a:r>
            <a:r>
              <a:rPr lang="en-US" sz="2400" b="1" dirty="0">
                <a:solidFill>
                  <a:srgbClr val="FF0000"/>
                </a:solidFill>
              </a:rPr>
              <a:t>to be done with </a:t>
            </a:r>
            <a:r>
              <a:rPr lang="en-US" sz="2400" b="1" dirty="0" err="1">
                <a:solidFill>
                  <a:srgbClr val="FF0000"/>
                </a:solidFill>
              </a:rPr>
              <a:t>Matlab</a:t>
            </a:r>
            <a:endParaRPr lang="en-US" sz="2400" b="1" dirty="0">
              <a:solidFill>
                <a:srgbClr val="FF0000"/>
              </a:solidFill>
            </a:endParaRPr>
          </a:p>
          <a:p>
            <a:endParaRPr lang="en-US" sz="2400" dirty="0"/>
          </a:p>
          <a:p>
            <a:r>
              <a:rPr lang="en-US" sz="2400" dirty="0"/>
              <a:t>In Simulink, it is very straightforward to represent and then simulate a mathematical model representing a physical system. Models are represented graphically in Simulink as block diagrams. A wide array of blocks are available to the user in provided libraries for representing various phenomena and models in a range of formats. One of the primary advantages of employing Simulink (and simulation in general) for the analysis of dynamic systems is that it allows us to quickly analyze the response of complicated systems that may be prohibitively difficult to analyze analytically. Simulink is able to numerically approximate the solutions to mathematical models that we are unable to, or don't wish to, solve "by hand." </a:t>
            </a:r>
          </a:p>
        </p:txBody>
      </p:sp>
    </p:spTree>
    <p:extLst>
      <p:ext uri="{BB962C8B-B14F-4D97-AF65-F5344CB8AC3E}">
        <p14:creationId xmlns:p14="http://schemas.microsoft.com/office/powerpoint/2010/main" val="229300189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80A0709-1D75-BE2C-A584-16DE5455FAF1}"/>
              </a:ext>
            </a:extLst>
          </p:cNvPr>
          <p:cNvSpPr txBox="1"/>
          <p:nvPr/>
        </p:nvSpPr>
        <p:spPr>
          <a:xfrm>
            <a:off x="876300" y="1600200"/>
            <a:ext cx="7391400" cy="1754326"/>
          </a:xfrm>
          <a:prstGeom prst="rect">
            <a:avLst/>
          </a:prstGeom>
          <a:noFill/>
        </p:spPr>
        <p:txBody>
          <a:bodyPr wrap="square">
            <a:spAutoFit/>
          </a:bodyPr>
          <a:lstStyle/>
          <a:p>
            <a:r>
              <a:rPr lang="en-US" sz="3600" dirty="0"/>
              <a:t>Boxes.pdf in </a:t>
            </a:r>
            <a:r>
              <a:rPr lang="en-US" sz="3600" u="sng" dirty="0"/>
              <a:t>Examples</a:t>
            </a:r>
            <a:r>
              <a:rPr lang="en-US" sz="3600" dirty="0"/>
              <a:t> Folder</a:t>
            </a:r>
          </a:p>
          <a:p>
            <a:endParaRPr lang="en-US" sz="3600" dirty="0"/>
          </a:p>
          <a:p>
            <a:r>
              <a:rPr lang="en-US" sz="3600" dirty="0" err="1"/>
              <a:t>Hw</a:t>
            </a:r>
            <a:r>
              <a:rPr lang="en-US" sz="3600" dirty="0"/>
              <a:t> 5</a:t>
            </a:r>
          </a:p>
        </p:txBody>
      </p:sp>
    </p:spTree>
    <p:extLst>
      <p:ext uri="{BB962C8B-B14F-4D97-AF65-F5344CB8AC3E}">
        <p14:creationId xmlns:p14="http://schemas.microsoft.com/office/powerpoint/2010/main" val="375911658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520F03-249F-4B85-C9A2-AB114099866D}"/>
              </a:ext>
            </a:extLst>
          </p:cNvPr>
          <p:cNvSpPr>
            <a:spLocks noGrp="1"/>
          </p:cNvSpPr>
          <p:nvPr>
            <p:ph type="ctrTitle"/>
          </p:nvPr>
        </p:nvSpPr>
        <p:spPr/>
        <p:txBody>
          <a:bodyPr/>
          <a:lstStyle/>
          <a:p>
            <a:r>
              <a:rPr lang="en-US" dirty="0"/>
              <a:t>Bode Plots</a:t>
            </a:r>
          </a:p>
        </p:txBody>
      </p:sp>
    </p:spTree>
    <p:extLst>
      <p:ext uri="{BB962C8B-B14F-4D97-AF65-F5344CB8AC3E}">
        <p14:creationId xmlns:p14="http://schemas.microsoft.com/office/powerpoint/2010/main" val="254265986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A659545-C06B-D3BF-0B66-58B1C906937D}"/>
              </a:ext>
            </a:extLst>
          </p:cNvPr>
          <p:cNvSpPr txBox="1"/>
          <p:nvPr/>
        </p:nvSpPr>
        <p:spPr>
          <a:xfrm>
            <a:off x="304800" y="1447800"/>
            <a:ext cx="8686800" cy="3416320"/>
          </a:xfrm>
          <a:prstGeom prst="rect">
            <a:avLst/>
          </a:prstGeom>
          <a:noFill/>
        </p:spPr>
        <p:txBody>
          <a:bodyPr wrap="square">
            <a:spAutoFit/>
          </a:bodyPr>
          <a:lstStyle/>
          <a:p>
            <a:r>
              <a:rPr lang="en-US" sz="3600" dirty="0"/>
              <a:t>BodePlot.pdf in </a:t>
            </a:r>
            <a:r>
              <a:rPr lang="en-US" sz="3600" u="sng" dirty="0"/>
              <a:t>Examples</a:t>
            </a:r>
            <a:r>
              <a:rPr lang="en-US" sz="3600" dirty="0"/>
              <a:t> Folder</a:t>
            </a:r>
          </a:p>
          <a:p>
            <a:r>
              <a:rPr lang="en-US" sz="3600" dirty="0"/>
              <a:t>Bodeplot1.pdf in </a:t>
            </a:r>
            <a:r>
              <a:rPr lang="en-US" sz="3600" u="sng" dirty="0"/>
              <a:t>Examples</a:t>
            </a:r>
            <a:r>
              <a:rPr lang="en-US" sz="3600" dirty="0"/>
              <a:t> Folder</a:t>
            </a:r>
          </a:p>
          <a:p>
            <a:r>
              <a:rPr lang="en-US" sz="3600" dirty="0"/>
              <a:t>Semi-Log.pdf in </a:t>
            </a:r>
            <a:r>
              <a:rPr lang="en-US" sz="3600" u="sng" dirty="0"/>
              <a:t>Examples</a:t>
            </a:r>
            <a:r>
              <a:rPr lang="en-US" sz="3600" dirty="0"/>
              <a:t> Folder</a:t>
            </a:r>
          </a:p>
          <a:p>
            <a:r>
              <a:rPr lang="en-US" sz="3600" dirty="0"/>
              <a:t>Frequency Response.pdf in </a:t>
            </a:r>
            <a:r>
              <a:rPr lang="en-US" sz="3600" u="sng" dirty="0"/>
              <a:t>Examples </a:t>
            </a:r>
            <a:r>
              <a:rPr lang="en-US" sz="3600" dirty="0"/>
              <a:t>Folder</a:t>
            </a:r>
          </a:p>
          <a:p>
            <a:endParaRPr lang="en-US" sz="3600" dirty="0"/>
          </a:p>
          <a:p>
            <a:r>
              <a:rPr lang="en-US" sz="3600" dirty="0" err="1"/>
              <a:t>Hw</a:t>
            </a:r>
            <a:r>
              <a:rPr lang="en-US" sz="3600" dirty="0"/>
              <a:t> 6</a:t>
            </a:r>
          </a:p>
        </p:txBody>
      </p:sp>
    </p:spTree>
    <p:extLst>
      <p:ext uri="{BB962C8B-B14F-4D97-AF65-F5344CB8AC3E}">
        <p14:creationId xmlns:p14="http://schemas.microsoft.com/office/powerpoint/2010/main" val="312291067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762000"/>
            <a:ext cx="8544453"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999768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84010" y="1154289"/>
            <a:ext cx="3619501" cy="4435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032913" y="1177386"/>
            <a:ext cx="3619501" cy="438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381500" y="961370"/>
            <a:ext cx="1257299" cy="523220"/>
          </a:xfrm>
          <a:prstGeom prst="rect">
            <a:avLst/>
          </a:prstGeom>
          <a:noFill/>
        </p:spPr>
        <p:txBody>
          <a:bodyPr wrap="square" rtlCol="0">
            <a:spAutoFit/>
          </a:bodyPr>
          <a:lstStyle/>
          <a:p>
            <a:r>
              <a:rPr lang="en-US" sz="2800" dirty="0"/>
              <a:t>or ?</a:t>
            </a:r>
          </a:p>
        </p:txBody>
      </p:sp>
      <p:sp>
        <p:nvSpPr>
          <p:cNvPr id="5" name="TextBox 4"/>
          <p:cNvSpPr txBox="1"/>
          <p:nvPr/>
        </p:nvSpPr>
        <p:spPr>
          <a:xfrm>
            <a:off x="2552700" y="5410200"/>
            <a:ext cx="3657599" cy="523220"/>
          </a:xfrm>
          <a:prstGeom prst="rect">
            <a:avLst/>
          </a:prstGeom>
          <a:noFill/>
        </p:spPr>
        <p:txBody>
          <a:bodyPr wrap="square" rtlCol="0">
            <a:spAutoFit/>
          </a:bodyPr>
          <a:lstStyle/>
          <a:p>
            <a:r>
              <a:rPr lang="en-US" sz="2800" dirty="0"/>
              <a:t>Which position is right?</a:t>
            </a:r>
          </a:p>
        </p:txBody>
      </p:sp>
    </p:spTree>
    <p:extLst>
      <p:ext uri="{BB962C8B-B14F-4D97-AF65-F5344CB8AC3E}">
        <p14:creationId xmlns:p14="http://schemas.microsoft.com/office/powerpoint/2010/main" val="36665281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0"/>
            <a:ext cx="7638551" cy="207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52895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556078"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408545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728968" cy="560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468141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664" y="757990"/>
            <a:ext cx="8733834" cy="536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31282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100138"/>
            <a:ext cx="8488768" cy="4771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320355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1" y="32657"/>
            <a:ext cx="9157729" cy="660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96379" y="6448693"/>
            <a:ext cx="381000" cy="369332"/>
          </a:xfrm>
          <a:prstGeom prst="rect">
            <a:avLst/>
          </a:prstGeom>
          <a:noFill/>
        </p:spPr>
        <p:txBody>
          <a:bodyPr wrap="square" rtlCol="0">
            <a:spAutoFit/>
          </a:bodyPr>
          <a:lstStyle/>
          <a:p>
            <a:r>
              <a:rPr lang="en-US" dirty="0"/>
              <a:t>.1</a:t>
            </a:r>
          </a:p>
        </p:txBody>
      </p:sp>
      <p:sp>
        <p:nvSpPr>
          <p:cNvPr id="4" name="TextBox 3"/>
          <p:cNvSpPr txBox="1"/>
          <p:nvPr/>
        </p:nvSpPr>
        <p:spPr>
          <a:xfrm>
            <a:off x="2895600" y="6468461"/>
            <a:ext cx="381000" cy="369332"/>
          </a:xfrm>
          <a:prstGeom prst="rect">
            <a:avLst/>
          </a:prstGeom>
          <a:noFill/>
        </p:spPr>
        <p:txBody>
          <a:bodyPr wrap="square" rtlCol="0">
            <a:spAutoFit/>
          </a:bodyPr>
          <a:lstStyle/>
          <a:p>
            <a:r>
              <a:rPr lang="en-US" dirty="0"/>
              <a:t>1</a:t>
            </a:r>
          </a:p>
        </p:txBody>
      </p:sp>
      <p:sp>
        <p:nvSpPr>
          <p:cNvPr id="5" name="TextBox 4"/>
          <p:cNvSpPr txBox="1"/>
          <p:nvPr/>
        </p:nvSpPr>
        <p:spPr>
          <a:xfrm>
            <a:off x="4419600" y="6490233"/>
            <a:ext cx="485775" cy="369332"/>
          </a:xfrm>
          <a:prstGeom prst="rect">
            <a:avLst/>
          </a:prstGeom>
          <a:noFill/>
        </p:spPr>
        <p:txBody>
          <a:bodyPr wrap="square" rtlCol="0">
            <a:spAutoFit/>
          </a:bodyPr>
          <a:lstStyle/>
          <a:p>
            <a:r>
              <a:rPr lang="en-US" dirty="0"/>
              <a:t>10</a:t>
            </a:r>
          </a:p>
        </p:txBody>
      </p:sp>
      <p:sp>
        <p:nvSpPr>
          <p:cNvPr id="6" name="TextBox 5"/>
          <p:cNvSpPr txBox="1"/>
          <p:nvPr/>
        </p:nvSpPr>
        <p:spPr>
          <a:xfrm>
            <a:off x="5891212" y="6488668"/>
            <a:ext cx="561975" cy="369332"/>
          </a:xfrm>
          <a:prstGeom prst="rect">
            <a:avLst/>
          </a:prstGeom>
          <a:noFill/>
        </p:spPr>
        <p:txBody>
          <a:bodyPr wrap="square" rtlCol="0">
            <a:spAutoFit/>
          </a:bodyPr>
          <a:lstStyle/>
          <a:p>
            <a:r>
              <a:rPr lang="en-US" dirty="0"/>
              <a:t>100</a:t>
            </a:r>
          </a:p>
        </p:txBody>
      </p:sp>
      <p:sp>
        <p:nvSpPr>
          <p:cNvPr id="7" name="TextBox 6"/>
          <p:cNvSpPr txBox="1"/>
          <p:nvPr/>
        </p:nvSpPr>
        <p:spPr>
          <a:xfrm>
            <a:off x="7315200" y="6467679"/>
            <a:ext cx="685800" cy="369332"/>
          </a:xfrm>
          <a:prstGeom prst="rect">
            <a:avLst/>
          </a:prstGeom>
          <a:noFill/>
        </p:spPr>
        <p:txBody>
          <a:bodyPr wrap="square" rtlCol="0">
            <a:spAutoFit/>
          </a:bodyPr>
          <a:lstStyle/>
          <a:p>
            <a:r>
              <a:rPr lang="en-US" dirty="0"/>
              <a:t>1000</a:t>
            </a:r>
          </a:p>
        </p:txBody>
      </p:sp>
      <p:cxnSp>
        <p:nvCxnSpPr>
          <p:cNvPr id="8" name="Straight Connector 7"/>
          <p:cNvCxnSpPr/>
          <p:nvPr/>
        </p:nvCxnSpPr>
        <p:spPr>
          <a:xfrm>
            <a:off x="89505" y="3695479"/>
            <a:ext cx="894106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326147"/>
            <a:ext cx="381000" cy="369332"/>
          </a:xfrm>
          <a:prstGeom prst="rect">
            <a:avLst/>
          </a:prstGeom>
          <a:noFill/>
        </p:spPr>
        <p:txBody>
          <a:bodyPr wrap="square" rtlCol="0">
            <a:spAutoFit/>
          </a:bodyPr>
          <a:lstStyle/>
          <a:p>
            <a:r>
              <a:rPr lang="en-US" dirty="0"/>
              <a:t>0</a:t>
            </a:r>
          </a:p>
        </p:txBody>
      </p:sp>
      <p:sp>
        <p:nvSpPr>
          <p:cNvPr id="14" name="TextBox 13"/>
          <p:cNvSpPr txBox="1"/>
          <p:nvPr/>
        </p:nvSpPr>
        <p:spPr>
          <a:xfrm>
            <a:off x="-14341" y="4343400"/>
            <a:ext cx="495300" cy="369332"/>
          </a:xfrm>
          <a:prstGeom prst="rect">
            <a:avLst/>
          </a:prstGeom>
          <a:noFill/>
        </p:spPr>
        <p:txBody>
          <a:bodyPr wrap="square" rtlCol="0">
            <a:spAutoFit/>
          </a:bodyPr>
          <a:lstStyle/>
          <a:p>
            <a:r>
              <a:rPr lang="en-US" dirty="0"/>
              <a:t>-20</a:t>
            </a:r>
          </a:p>
        </p:txBody>
      </p:sp>
      <p:sp>
        <p:nvSpPr>
          <p:cNvPr id="15" name="TextBox 14"/>
          <p:cNvSpPr txBox="1"/>
          <p:nvPr/>
        </p:nvSpPr>
        <p:spPr>
          <a:xfrm>
            <a:off x="10886" y="5181600"/>
            <a:ext cx="495300" cy="369332"/>
          </a:xfrm>
          <a:prstGeom prst="rect">
            <a:avLst/>
          </a:prstGeom>
          <a:noFill/>
        </p:spPr>
        <p:txBody>
          <a:bodyPr wrap="square" rtlCol="0">
            <a:spAutoFit/>
          </a:bodyPr>
          <a:lstStyle/>
          <a:p>
            <a:r>
              <a:rPr lang="en-US" dirty="0"/>
              <a:t>-40</a:t>
            </a:r>
          </a:p>
        </p:txBody>
      </p:sp>
      <p:sp>
        <p:nvSpPr>
          <p:cNvPr id="16" name="TextBox 15"/>
          <p:cNvSpPr txBox="1"/>
          <p:nvPr/>
        </p:nvSpPr>
        <p:spPr>
          <a:xfrm>
            <a:off x="-14341" y="2449286"/>
            <a:ext cx="495300" cy="369332"/>
          </a:xfrm>
          <a:prstGeom prst="rect">
            <a:avLst/>
          </a:prstGeom>
          <a:noFill/>
        </p:spPr>
        <p:txBody>
          <a:bodyPr wrap="square" rtlCol="0">
            <a:spAutoFit/>
          </a:bodyPr>
          <a:lstStyle/>
          <a:p>
            <a:r>
              <a:rPr lang="en-US" dirty="0"/>
              <a:t>20</a:t>
            </a:r>
          </a:p>
        </p:txBody>
      </p:sp>
      <p:sp>
        <p:nvSpPr>
          <p:cNvPr id="17" name="TextBox 16"/>
          <p:cNvSpPr txBox="1"/>
          <p:nvPr/>
        </p:nvSpPr>
        <p:spPr>
          <a:xfrm>
            <a:off x="-14341" y="1524000"/>
            <a:ext cx="495300" cy="369332"/>
          </a:xfrm>
          <a:prstGeom prst="rect">
            <a:avLst/>
          </a:prstGeom>
          <a:noFill/>
        </p:spPr>
        <p:txBody>
          <a:bodyPr wrap="square" rtlCol="0">
            <a:spAutoFit/>
          </a:bodyPr>
          <a:lstStyle/>
          <a:p>
            <a:r>
              <a:rPr lang="en-US" dirty="0"/>
              <a:t>40</a:t>
            </a:r>
          </a:p>
        </p:txBody>
      </p:sp>
      <p:sp>
        <p:nvSpPr>
          <p:cNvPr id="18" name="TextBox 17"/>
          <p:cNvSpPr txBox="1"/>
          <p:nvPr/>
        </p:nvSpPr>
        <p:spPr>
          <a:xfrm>
            <a:off x="19050" y="609600"/>
            <a:ext cx="495300" cy="369332"/>
          </a:xfrm>
          <a:prstGeom prst="rect">
            <a:avLst/>
          </a:prstGeom>
          <a:noFill/>
        </p:spPr>
        <p:txBody>
          <a:bodyPr wrap="square" rtlCol="0">
            <a:spAutoFit/>
          </a:bodyPr>
          <a:lstStyle/>
          <a:p>
            <a:r>
              <a:rPr lang="en-US" dirty="0"/>
              <a:t>60</a:t>
            </a:r>
          </a:p>
        </p:txBody>
      </p:sp>
    </p:spTree>
    <p:extLst>
      <p:ext uri="{BB962C8B-B14F-4D97-AF65-F5344CB8AC3E}">
        <p14:creationId xmlns:p14="http://schemas.microsoft.com/office/powerpoint/2010/main" val="336376522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1" y="32657"/>
            <a:ext cx="9157729" cy="660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96379" y="6448693"/>
            <a:ext cx="381000" cy="369332"/>
          </a:xfrm>
          <a:prstGeom prst="rect">
            <a:avLst/>
          </a:prstGeom>
          <a:noFill/>
        </p:spPr>
        <p:txBody>
          <a:bodyPr wrap="square" rtlCol="0">
            <a:spAutoFit/>
          </a:bodyPr>
          <a:lstStyle/>
          <a:p>
            <a:r>
              <a:rPr lang="en-US" dirty="0"/>
              <a:t>.1</a:t>
            </a:r>
          </a:p>
        </p:txBody>
      </p:sp>
      <p:sp>
        <p:nvSpPr>
          <p:cNvPr id="4" name="TextBox 3"/>
          <p:cNvSpPr txBox="1"/>
          <p:nvPr/>
        </p:nvSpPr>
        <p:spPr>
          <a:xfrm>
            <a:off x="2895600" y="6468461"/>
            <a:ext cx="381000" cy="369332"/>
          </a:xfrm>
          <a:prstGeom prst="rect">
            <a:avLst/>
          </a:prstGeom>
          <a:noFill/>
        </p:spPr>
        <p:txBody>
          <a:bodyPr wrap="square" rtlCol="0">
            <a:spAutoFit/>
          </a:bodyPr>
          <a:lstStyle/>
          <a:p>
            <a:r>
              <a:rPr lang="en-US" dirty="0"/>
              <a:t>1</a:t>
            </a:r>
          </a:p>
        </p:txBody>
      </p:sp>
      <p:sp>
        <p:nvSpPr>
          <p:cNvPr id="5" name="TextBox 4"/>
          <p:cNvSpPr txBox="1"/>
          <p:nvPr/>
        </p:nvSpPr>
        <p:spPr>
          <a:xfrm>
            <a:off x="4419600" y="6490233"/>
            <a:ext cx="485775" cy="369332"/>
          </a:xfrm>
          <a:prstGeom prst="rect">
            <a:avLst/>
          </a:prstGeom>
          <a:noFill/>
        </p:spPr>
        <p:txBody>
          <a:bodyPr wrap="square" rtlCol="0">
            <a:spAutoFit/>
          </a:bodyPr>
          <a:lstStyle/>
          <a:p>
            <a:r>
              <a:rPr lang="en-US" dirty="0"/>
              <a:t>10</a:t>
            </a:r>
          </a:p>
        </p:txBody>
      </p:sp>
      <p:sp>
        <p:nvSpPr>
          <p:cNvPr id="6" name="TextBox 5"/>
          <p:cNvSpPr txBox="1"/>
          <p:nvPr/>
        </p:nvSpPr>
        <p:spPr>
          <a:xfrm>
            <a:off x="5891212" y="6488668"/>
            <a:ext cx="561975" cy="369332"/>
          </a:xfrm>
          <a:prstGeom prst="rect">
            <a:avLst/>
          </a:prstGeom>
          <a:noFill/>
        </p:spPr>
        <p:txBody>
          <a:bodyPr wrap="square" rtlCol="0">
            <a:spAutoFit/>
          </a:bodyPr>
          <a:lstStyle/>
          <a:p>
            <a:r>
              <a:rPr lang="en-US" dirty="0"/>
              <a:t>100</a:t>
            </a:r>
          </a:p>
        </p:txBody>
      </p:sp>
      <p:sp>
        <p:nvSpPr>
          <p:cNvPr id="7" name="TextBox 6"/>
          <p:cNvSpPr txBox="1"/>
          <p:nvPr/>
        </p:nvSpPr>
        <p:spPr>
          <a:xfrm>
            <a:off x="7315200" y="6467679"/>
            <a:ext cx="685800" cy="369332"/>
          </a:xfrm>
          <a:prstGeom prst="rect">
            <a:avLst/>
          </a:prstGeom>
          <a:noFill/>
        </p:spPr>
        <p:txBody>
          <a:bodyPr wrap="square" rtlCol="0">
            <a:spAutoFit/>
          </a:bodyPr>
          <a:lstStyle/>
          <a:p>
            <a:r>
              <a:rPr lang="en-US" dirty="0"/>
              <a:t>1000</a:t>
            </a:r>
          </a:p>
        </p:txBody>
      </p:sp>
      <p:cxnSp>
        <p:nvCxnSpPr>
          <p:cNvPr id="8" name="Straight Connector 7"/>
          <p:cNvCxnSpPr/>
          <p:nvPr/>
        </p:nvCxnSpPr>
        <p:spPr>
          <a:xfrm>
            <a:off x="89505" y="3695479"/>
            <a:ext cx="894106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326147"/>
            <a:ext cx="381000" cy="369332"/>
          </a:xfrm>
          <a:prstGeom prst="rect">
            <a:avLst/>
          </a:prstGeom>
          <a:noFill/>
        </p:spPr>
        <p:txBody>
          <a:bodyPr wrap="square" rtlCol="0">
            <a:spAutoFit/>
          </a:bodyPr>
          <a:lstStyle/>
          <a:p>
            <a:r>
              <a:rPr lang="en-US" dirty="0"/>
              <a:t>0</a:t>
            </a:r>
          </a:p>
        </p:txBody>
      </p:sp>
      <p:sp>
        <p:nvSpPr>
          <p:cNvPr id="14" name="TextBox 13"/>
          <p:cNvSpPr txBox="1"/>
          <p:nvPr/>
        </p:nvSpPr>
        <p:spPr>
          <a:xfrm>
            <a:off x="-14341" y="4343400"/>
            <a:ext cx="495300" cy="369332"/>
          </a:xfrm>
          <a:prstGeom prst="rect">
            <a:avLst/>
          </a:prstGeom>
          <a:noFill/>
        </p:spPr>
        <p:txBody>
          <a:bodyPr wrap="square" rtlCol="0">
            <a:spAutoFit/>
          </a:bodyPr>
          <a:lstStyle/>
          <a:p>
            <a:r>
              <a:rPr lang="en-US" dirty="0"/>
              <a:t>-20</a:t>
            </a:r>
          </a:p>
        </p:txBody>
      </p:sp>
      <p:sp>
        <p:nvSpPr>
          <p:cNvPr id="15" name="TextBox 14"/>
          <p:cNvSpPr txBox="1"/>
          <p:nvPr/>
        </p:nvSpPr>
        <p:spPr>
          <a:xfrm>
            <a:off x="10886" y="5181600"/>
            <a:ext cx="495300" cy="369332"/>
          </a:xfrm>
          <a:prstGeom prst="rect">
            <a:avLst/>
          </a:prstGeom>
          <a:noFill/>
        </p:spPr>
        <p:txBody>
          <a:bodyPr wrap="square" rtlCol="0">
            <a:spAutoFit/>
          </a:bodyPr>
          <a:lstStyle/>
          <a:p>
            <a:r>
              <a:rPr lang="en-US" dirty="0"/>
              <a:t>-40</a:t>
            </a:r>
          </a:p>
        </p:txBody>
      </p:sp>
      <p:sp>
        <p:nvSpPr>
          <p:cNvPr id="16" name="TextBox 15"/>
          <p:cNvSpPr txBox="1"/>
          <p:nvPr/>
        </p:nvSpPr>
        <p:spPr>
          <a:xfrm>
            <a:off x="-14341" y="2449286"/>
            <a:ext cx="495300" cy="369332"/>
          </a:xfrm>
          <a:prstGeom prst="rect">
            <a:avLst/>
          </a:prstGeom>
          <a:noFill/>
        </p:spPr>
        <p:txBody>
          <a:bodyPr wrap="square" rtlCol="0">
            <a:spAutoFit/>
          </a:bodyPr>
          <a:lstStyle/>
          <a:p>
            <a:r>
              <a:rPr lang="en-US" dirty="0"/>
              <a:t>20</a:t>
            </a:r>
          </a:p>
        </p:txBody>
      </p:sp>
      <p:sp>
        <p:nvSpPr>
          <p:cNvPr id="17" name="TextBox 16"/>
          <p:cNvSpPr txBox="1"/>
          <p:nvPr/>
        </p:nvSpPr>
        <p:spPr>
          <a:xfrm>
            <a:off x="-14341" y="1524000"/>
            <a:ext cx="495300" cy="369332"/>
          </a:xfrm>
          <a:prstGeom prst="rect">
            <a:avLst/>
          </a:prstGeom>
          <a:noFill/>
        </p:spPr>
        <p:txBody>
          <a:bodyPr wrap="square" rtlCol="0">
            <a:spAutoFit/>
          </a:bodyPr>
          <a:lstStyle/>
          <a:p>
            <a:r>
              <a:rPr lang="en-US" dirty="0"/>
              <a:t>40</a:t>
            </a:r>
          </a:p>
        </p:txBody>
      </p:sp>
      <p:sp>
        <p:nvSpPr>
          <p:cNvPr id="18" name="TextBox 17"/>
          <p:cNvSpPr txBox="1"/>
          <p:nvPr/>
        </p:nvSpPr>
        <p:spPr>
          <a:xfrm>
            <a:off x="19050" y="609600"/>
            <a:ext cx="495300" cy="369332"/>
          </a:xfrm>
          <a:prstGeom prst="rect">
            <a:avLst/>
          </a:prstGeom>
          <a:noFill/>
        </p:spPr>
        <p:txBody>
          <a:bodyPr wrap="square" rtlCol="0">
            <a:spAutoFit/>
          </a:bodyPr>
          <a:lstStyle/>
          <a:p>
            <a:r>
              <a:rPr lang="en-US" dirty="0"/>
              <a:t>60</a:t>
            </a:r>
          </a:p>
        </p:txBody>
      </p:sp>
      <mc:AlternateContent xmlns:mc="http://schemas.openxmlformats.org/markup-compatibility/2006" xmlns:a14="http://schemas.microsoft.com/office/drawing/2010/main">
        <mc:Choice Requires="a14">
          <p:sp>
            <p:nvSpPr>
              <p:cNvPr id="19" name="Rectangle 18"/>
              <p:cNvSpPr/>
              <p:nvPr/>
            </p:nvSpPr>
            <p:spPr>
              <a:xfrm>
                <a:off x="5148396" y="32657"/>
                <a:ext cx="3872407" cy="723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𝑌</m:t>
                      </m:r>
                      <m:d>
                        <m:dPr>
                          <m:ctrlPr>
                            <a:rPr lang="en-US" i="1">
                              <a:latin typeface="Cambria Math" panose="02040503050406030204" pitchFamily="18" charset="0"/>
                            </a:rPr>
                          </m:ctrlPr>
                        </m:dPr>
                        <m:e>
                          <m:r>
                            <a:rPr lang="en-US" i="1">
                              <a:latin typeface="Cambria Math"/>
                            </a:rPr>
                            <m:t>𝑠</m:t>
                          </m:r>
                        </m:e>
                      </m:d>
                      <m:r>
                        <a:rPr lang="en-US" i="1">
                          <a:latin typeface="Cambria Math"/>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a:rPr>
                                <m:t>10</m:t>
                              </m:r>
                            </m:e>
                            <m:sup>
                              <m:r>
                                <a:rPr lang="en-US" i="1">
                                  <a:latin typeface="Cambria Math"/>
                                </a:rPr>
                                <m:t>6</m:t>
                              </m:r>
                            </m:sup>
                          </m:sSup>
                          <m:r>
                            <a:rPr lang="en-US" i="1">
                              <a:latin typeface="Cambria Math"/>
                            </a:rPr>
                            <m:t>(</m:t>
                          </m:r>
                          <m:r>
                            <a:rPr lang="en-US" i="1">
                              <a:latin typeface="Cambria Math"/>
                            </a:rPr>
                            <m:t>𝑠</m:t>
                          </m:r>
                          <m:r>
                            <a:rPr lang="en-US" i="1">
                              <a:latin typeface="Cambria Math"/>
                            </a:rPr>
                            <m:t>+1)</m:t>
                          </m:r>
                        </m:num>
                        <m:den>
                          <m:r>
                            <a:rPr lang="en-US" i="1">
                              <a:latin typeface="Cambria Math"/>
                            </a:rPr>
                            <m:t>(</m:t>
                          </m:r>
                          <m:r>
                            <a:rPr lang="en-US" i="1">
                              <a:latin typeface="Cambria Math"/>
                            </a:rPr>
                            <m:t>𝑠</m:t>
                          </m:r>
                          <m:r>
                            <a:rPr lang="en-US" i="1">
                              <a:latin typeface="Cambria Math"/>
                            </a:rPr>
                            <m:t>+1+</m:t>
                          </m:r>
                          <m:r>
                            <a:rPr lang="en-US" i="1">
                              <a:latin typeface="Cambria Math"/>
                            </a:rPr>
                            <m:t>𝑗</m:t>
                          </m:r>
                          <m:r>
                            <a:rPr lang="en-US" i="1">
                              <a:latin typeface="Cambria Math"/>
                            </a:rPr>
                            <m:t>100)(</m:t>
                          </m:r>
                          <m:r>
                            <a:rPr lang="en-US" i="1">
                              <a:latin typeface="Cambria Math"/>
                            </a:rPr>
                            <m:t>𝑠</m:t>
                          </m:r>
                          <m:r>
                            <a:rPr lang="en-US" i="1">
                              <a:latin typeface="Cambria Math"/>
                            </a:rPr>
                            <m:t>+1−</m:t>
                          </m:r>
                          <m:r>
                            <a:rPr lang="en-US" i="1">
                              <a:latin typeface="Cambria Math"/>
                            </a:rPr>
                            <m:t>𝑗</m:t>
                          </m:r>
                          <m:r>
                            <a:rPr lang="en-US" i="1">
                              <a:latin typeface="Cambria Math"/>
                            </a:rPr>
                            <m:t>100)</m:t>
                          </m:r>
                        </m:den>
                      </m:f>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5148396" y="32657"/>
                <a:ext cx="3872407" cy="723660"/>
              </a:xfrm>
              <a:prstGeom prst="rect">
                <a:avLst/>
              </a:prstGeom>
              <a:blipFill rotWithShape="1">
                <a:blip r:embed="rId3"/>
                <a:stretch>
                  <a:fillRect/>
                </a:stretch>
              </a:blipFill>
            </p:spPr>
            <p:txBody>
              <a:bodyPr/>
              <a:lstStyle/>
              <a:p>
                <a:r>
                  <a:rPr lang="en-US">
                    <a:noFill/>
                  </a:rPr>
                  <a:t> </a:t>
                </a:r>
              </a:p>
            </p:txBody>
          </p:sp>
        </mc:Fallback>
      </mc:AlternateContent>
      <p:cxnSp>
        <p:nvCxnSpPr>
          <p:cNvPr id="20" name="Straight Connector 19"/>
          <p:cNvCxnSpPr/>
          <p:nvPr/>
        </p:nvCxnSpPr>
        <p:spPr>
          <a:xfrm flipV="1">
            <a:off x="3048000" y="914401"/>
            <a:ext cx="4610100" cy="2781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96000" y="3695479"/>
            <a:ext cx="2133600" cy="255292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91126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1" y="32657"/>
            <a:ext cx="9157729" cy="660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96379" y="6448693"/>
            <a:ext cx="381000" cy="369332"/>
          </a:xfrm>
          <a:prstGeom prst="rect">
            <a:avLst/>
          </a:prstGeom>
          <a:noFill/>
        </p:spPr>
        <p:txBody>
          <a:bodyPr wrap="square" rtlCol="0">
            <a:spAutoFit/>
          </a:bodyPr>
          <a:lstStyle/>
          <a:p>
            <a:r>
              <a:rPr lang="en-US" dirty="0"/>
              <a:t>.1</a:t>
            </a:r>
          </a:p>
        </p:txBody>
      </p:sp>
      <p:sp>
        <p:nvSpPr>
          <p:cNvPr id="4" name="TextBox 3"/>
          <p:cNvSpPr txBox="1"/>
          <p:nvPr/>
        </p:nvSpPr>
        <p:spPr>
          <a:xfrm>
            <a:off x="2895600" y="6468461"/>
            <a:ext cx="381000" cy="369332"/>
          </a:xfrm>
          <a:prstGeom prst="rect">
            <a:avLst/>
          </a:prstGeom>
          <a:noFill/>
        </p:spPr>
        <p:txBody>
          <a:bodyPr wrap="square" rtlCol="0">
            <a:spAutoFit/>
          </a:bodyPr>
          <a:lstStyle/>
          <a:p>
            <a:r>
              <a:rPr lang="en-US" dirty="0"/>
              <a:t>1</a:t>
            </a:r>
          </a:p>
        </p:txBody>
      </p:sp>
      <p:sp>
        <p:nvSpPr>
          <p:cNvPr id="5" name="TextBox 4"/>
          <p:cNvSpPr txBox="1"/>
          <p:nvPr/>
        </p:nvSpPr>
        <p:spPr>
          <a:xfrm>
            <a:off x="4419600" y="6490233"/>
            <a:ext cx="485775" cy="369332"/>
          </a:xfrm>
          <a:prstGeom prst="rect">
            <a:avLst/>
          </a:prstGeom>
          <a:noFill/>
        </p:spPr>
        <p:txBody>
          <a:bodyPr wrap="square" rtlCol="0">
            <a:spAutoFit/>
          </a:bodyPr>
          <a:lstStyle/>
          <a:p>
            <a:r>
              <a:rPr lang="en-US" dirty="0"/>
              <a:t>10</a:t>
            </a:r>
          </a:p>
        </p:txBody>
      </p:sp>
      <p:sp>
        <p:nvSpPr>
          <p:cNvPr id="6" name="TextBox 5"/>
          <p:cNvSpPr txBox="1"/>
          <p:nvPr/>
        </p:nvSpPr>
        <p:spPr>
          <a:xfrm>
            <a:off x="5891212" y="6488668"/>
            <a:ext cx="561975" cy="369332"/>
          </a:xfrm>
          <a:prstGeom prst="rect">
            <a:avLst/>
          </a:prstGeom>
          <a:noFill/>
        </p:spPr>
        <p:txBody>
          <a:bodyPr wrap="square" rtlCol="0">
            <a:spAutoFit/>
          </a:bodyPr>
          <a:lstStyle/>
          <a:p>
            <a:r>
              <a:rPr lang="en-US" dirty="0"/>
              <a:t>100</a:t>
            </a:r>
          </a:p>
        </p:txBody>
      </p:sp>
      <p:sp>
        <p:nvSpPr>
          <p:cNvPr id="7" name="TextBox 6"/>
          <p:cNvSpPr txBox="1"/>
          <p:nvPr/>
        </p:nvSpPr>
        <p:spPr>
          <a:xfrm>
            <a:off x="7315200" y="6467679"/>
            <a:ext cx="685800" cy="369332"/>
          </a:xfrm>
          <a:prstGeom prst="rect">
            <a:avLst/>
          </a:prstGeom>
          <a:noFill/>
        </p:spPr>
        <p:txBody>
          <a:bodyPr wrap="square" rtlCol="0">
            <a:spAutoFit/>
          </a:bodyPr>
          <a:lstStyle/>
          <a:p>
            <a:r>
              <a:rPr lang="en-US" dirty="0"/>
              <a:t>1000</a:t>
            </a:r>
          </a:p>
        </p:txBody>
      </p:sp>
      <p:cxnSp>
        <p:nvCxnSpPr>
          <p:cNvPr id="8" name="Straight Connector 7"/>
          <p:cNvCxnSpPr/>
          <p:nvPr/>
        </p:nvCxnSpPr>
        <p:spPr>
          <a:xfrm>
            <a:off x="89505" y="3695479"/>
            <a:ext cx="894106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326147"/>
            <a:ext cx="381000" cy="369332"/>
          </a:xfrm>
          <a:prstGeom prst="rect">
            <a:avLst/>
          </a:prstGeom>
          <a:noFill/>
        </p:spPr>
        <p:txBody>
          <a:bodyPr wrap="square" rtlCol="0">
            <a:spAutoFit/>
          </a:bodyPr>
          <a:lstStyle/>
          <a:p>
            <a:r>
              <a:rPr lang="en-US" dirty="0"/>
              <a:t>0</a:t>
            </a:r>
          </a:p>
        </p:txBody>
      </p:sp>
      <p:sp>
        <p:nvSpPr>
          <p:cNvPr id="14" name="TextBox 13"/>
          <p:cNvSpPr txBox="1"/>
          <p:nvPr/>
        </p:nvSpPr>
        <p:spPr>
          <a:xfrm>
            <a:off x="-14341" y="4343400"/>
            <a:ext cx="495300" cy="369332"/>
          </a:xfrm>
          <a:prstGeom prst="rect">
            <a:avLst/>
          </a:prstGeom>
          <a:noFill/>
        </p:spPr>
        <p:txBody>
          <a:bodyPr wrap="square" rtlCol="0">
            <a:spAutoFit/>
          </a:bodyPr>
          <a:lstStyle/>
          <a:p>
            <a:r>
              <a:rPr lang="en-US" dirty="0"/>
              <a:t>-20</a:t>
            </a:r>
          </a:p>
        </p:txBody>
      </p:sp>
      <p:sp>
        <p:nvSpPr>
          <p:cNvPr id="15" name="TextBox 14"/>
          <p:cNvSpPr txBox="1"/>
          <p:nvPr/>
        </p:nvSpPr>
        <p:spPr>
          <a:xfrm>
            <a:off x="10886" y="5181600"/>
            <a:ext cx="495300" cy="369332"/>
          </a:xfrm>
          <a:prstGeom prst="rect">
            <a:avLst/>
          </a:prstGeom>
          <a:noFill/>
        </p:spPr>
        <p:txBody>
          <a:bodyPr wrap="square" rtlCol="0">
            <a:spAutoFit/>
          </a:bodyPr>
          <a:lstStyle/>
          <a:p>
            <a:r>
              <a:rPr lang="en-US" dirty="0"/>
              <a:t>-40</a:t>
            </a:r>
          </a:p>
        </p:txBody>
      </p:sp>
      <p:sp>
        <p:nvSpPr>
          <p:cNvPr id="16" name="TextBox 15"/>
          <p:cNvSpPr txBox="1"/>
          <p:nvPr/>
        </p:nvSpPr>
        <p:spPr>
          <a:xfrm>
            <a:off x="-14341" y="2449286"/>
            <a:ext cx="495300" cy="369332"/>
          </a:xfrm>
          <a:prstGeom prst="rect">
            <a:avLst/>
          </a:prstGeom>
          <a:noFill/>
        </p:spPr>
        <p:txBody>
          <a:bodyPr wrap="square" rtlCol="0">
            <a:spAutoFit/>
          </a:bodyPr>
          <a:lstStyle/>
          <a:p>
            <a:r>
              <a:rPr lang="en-US" dirty="0"/>
              <a:t>20</a:t>
            </a:r>
          </a:p>
        </p:txBody>
      </p:sp>
      <p:sp>
        <p:nvSpPr>
          <p:cNvPr id="17" name="TextBox 16"/>
          <p:cNvSpPr txBox="1"/>
          <p:nvPr/>
        </p:nvSpPr>
        <p:spPr>
          <a:xfrm>
            <a:off x="-14341" y="1524000"/>
            <a:ext cx="495300" cy="369332"/>
          </a:xfrm>
          <a:prstGeom prst="rect">
            <a:avLst/>
          </a:prstGeom>
          <a:noFill/>
        </p:spPr>
        <p:txBody>
          <a:bodyPr wrap="square" rtlCol="0">
            <a:spAutoFit/>
          </a:bodyPr>
          <a:lstStyle/>
          <a:p>
            <a:r>
              <a:rPr lang="en-US" dirty="0"/>
              <a:t>40</a:t>
            </a:r>
          </a:p>
        </p:txBody>
      </p:sp>
      <p:sp>
        <p:nvSpPr>
          <p:cNvPr id="18" name="TextBox 17"/>
          <p:cNvSpPr txBox="1"/>
          <p:nvPr/>
        </p:nvSpPr>
        <p:spPr>
          <a:xfrm>
            <a:off x="19050" y="609600"/>
            <a:ext cx="495300" cy="369332"/>
          </a:xfrm>
          <a:prstGeom prst="rect">
            <a:avLst/>
          </a:prstGeom>
          <a:noFill/>
        </p:spPr>
        <p:txBody>
          <a:bodyPr wrap="square" rtlCol="0">
            <a:spAutoFit/>
          </a:bodyPr>
          <a:lstStyle/>
          <a:p>
            <a:r>
              <a:rPr lang="en-US" dirty="0"/>
              <a:t>60</a:t>
            </a:r>
          </a:p>
        </p:txBody>
      </p:sp>
      <mc:AlternateContent xmlns:mc="http://schemas.openxmlformats.org/markup-compatibility/2006" xmlns:a14="http://schemas.microsoft.com/office/drawing/2010/main">
        <mc:Choice Requires="a14">
          <p:sp>
            <p:nvSpPr>
              <p:cNvPr id="19" name="Rectangle 18"/>
              <p:cNvSpPr/>
              <p:nvPr/>
            </p:nvSpPr>
            <p:spPr>
              <a:xfrm>
                <a:off x="5148396" y="32657"/>
                <a:ext cx="3872407" cy="723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𝑌</m:t>
                      </m:r>
                      <m:d>
                        <m:dPr>
                          <m:ctrlPr>
                            <a:rPr lang="en-US" i="1">
                              <a:latin typeface="Cambria Math" panose="02040503050406030204" pitchFamily="18" charset="0"/>
                            </a:rPr>
                          </m:ctrlPr>
                        </m:dPr>
                        <m:e>
                          <m:r>
                            <a:rPr lang="en-US" i="1">
                              <a:latin typeface="Cambria Math"/>
                            </a:rPr>
                            <m:t>𝑠</m:t>
                          </m:r>
                        </m:e>
                      </m:d>
                      <m:r>
                        <a:rPr lang="en-US" i="1">
                          <a:latin typeface="Cambria Math"/>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a:rPr>
                                <m:t>10</m:t>
                              </m:r>
                            </m:e>
                            <m:sup>
                              <m:r>
                                <a:rPr lang="en-US" i="1">
                                  <a:latin typeface="Cambria Math"/>
                                </a:rPr>
                                <m:t>6</m:t>
                              </m:r>
                            </m:sup>
                          </m:sSup>
                          <m:r>
                            <a:rPr lang="en-US" i="1">
                              <a:latin typeface="Cambria Math"/>
                            </a:rPr>
                            <m:t>(</m:t>
                          </m:r>
                          <m:r>
                            <a:rPr lang="en-US" i="1">
                              <a:latin typeface="Cambria Math"/>
                            </a:rPr>
                            <m:t>𝑠</m:t>
                          </m:r>
                          <m:r>
                            <a:rPr lang="en-US" i="1">
                              <a:latin typeface="Cambria Math"/>
                            </a:rPr>
                            <m:t>+1)</m:t>
                          </m:r>
                        </m:num>
                        <m:den>
                          <m:r>
                            <a:rPr lang="en-US" i="1">
                              <a:latin typeface="Cambria Math"/>
                            </a:rPr>
                            <m:t>(</m:t>
                          </m:r>
                          <m:r>
                            <a:rPr lang="en-US" i="1">
                              <a:latin typeface="Cambria Math"/>
                            </a:rPr>
                            <m:t>𝑠</m:t>
                          </m:r>
                          <m:r>
                            <a:rPr lang="en-US" i="1">
                              <a:latin typeface="Cambria Math"/>
                            </a:rPr>
                            <m:t>+1+</m:t>
                          </m:r>
                          <m:r>
                            <a:rPr lang="en-US" i="1">
                              <a:latin typeface="Cambria Math"/>
                            </a:rPr>
                            <m:t>𝑗</m:t>
                          </m:r>
                          <m:r>
                            <a:rPr lang="en-US" i="1">
                              <a:latin typeface="Cambria Math"/>
                            </a:rPr>
                            <m:t>100)(</m:t>
                          </m:r>
                          <m:r>
                            <a:rPr lang="en-US" i="1">
                              <a:latin typeface="Cambria Math"/>
                            </a:rPr>
                            <m:t>𝑠</m:t>
                          </m:r>
                          <m:r>
                            <a:rPr lang="en-US" i="1">
                              <a:latin typeface="Cambria Math"/>
                            </a:rPr>
                            <m:t>+1−</m:t>
                          </m:r>
                          <m:r>
                            <a:rPr lang="en-US" i="1">
                              <a:latin typeface="Cambria Math"/>
                            </a:rPr>
                            <m:t>𝑗</m:t>
                          </m:r>
                          <m:r>
                            <a:rPr lang="en-US" i="1">
                              <a:latin typeface="Cambria Math"/>
                            </a:rPr>
                            <m:t>100)</m:t>
                          </m:r>
                        </m:den>
                      </m:f>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5148396" y="32657"/>
                <a:ext cx="3872407" cy="723660"/>
              </a:xfrm>
              <a:prstGeom prst="rect">
                <a:avLst/>
              </a:prstGeom>
              <a:blipFill rotWithShape="1">
                <a:blip r:embed="rId3"/>
                <a:stretch>
                  <a:fillRect/>
                </a:stretch>
              </a:blipFill>
            </p:spPr>
            <p:txBody>
              <a:bodyPr/>
              <a:lstStyle/>
              <a:p>
                <a:r>
                  <a:rPr lang="en-US">
                    <a:noFill/>
                  </a:rPr>
                  <a:t> </a:t>
                </a:r>
              </a:p>
            </p:txBody>
          </p:sp>
        </mc:Fallback>
      </mc:AlternateContent>
      <p:cxnSp>
        <p:nvCxnSpPr>
          <p:cNvPr id="20" name="Straight Connector 19"/>
          <p:cNvCxnSpPr/>
          <p:nvPr/>
        </p:nvCxnSpPr>
        <p:spPr>
          <a:xfrm flipV="1">
            <a:off x="3048000" y="914401"/>
            <a:ext cx="4610100" cy="2781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96000" y="3695479"/>
            <a:ext cx="2133600" cy="25529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096000" y="1856167"/>
            <a:ext cx="2771775" cy="1684752"/>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Rectangle 22"/>
              <p:cNvSpPr/>
              <p:nvPr/>
            </p:nvSpPr>
            <p:spPr>
              <a:xfrm>
                <a:off x="3624309" y="1283734"/>
                <a:ext cx="2266903" cy="369332"/>
              </a:xfrm>
              <a:prstGeom prst="rect">
                <a:avLst/>
              </a:prstGeom>
            </p:spPr>
            <p:txBody>
              <a:bodyPr wrap="none">
                <a:spAutoFit/>
              </a:bodyPr>
              <a:lstStyle/>
              <a:p>
                <a14:m>
                  <m:oMath xmlns:m="http://schemas.openxmlformats.org/officeDocument/2006/math">
                    <m:r>
                      <a:rPr lang="en-US" b="0" i="1" smtClean="0">
                        <a:latin typeface="Cambria Math"/>
                      </a:rPr>
                      <m:t>20</m:t>
                    </m:r>
                    <m:func>
                      <m:funcPr>
                        <m:ctrlPr>
                          <a:rPr lang="en-US" b="0" i="1" smtClean="0">
                            <a:latin typeface="Cambria Math" panose="02040503050406030204" pitchFamily="18" charset="0"/>
                          </a:rPr>
                        </m:ctrlPr>
                      </m:funcPr>
                      <m:fName>
                        <m:r>
                          <m:rPr>
                            <m:sty m:val="p"/>
                          </m:rPr>
                          <a:rPr lang="en-US" b="0" i="0" smtClean="0">
                            <a:latin typeface="Cambria Math"/>
                          </a:rPr>
                          <m:t>log</m:t>
                        </m:r>
                      </m:fName>
                      <m:e>
                        <m:sSup>
                          <m:sSupPr>
                            <m:ctrlPr>
                              <a:rPr lang="en-US" i="1" smtClean="0">
                                <a:latin typeface="Cambria Math" panose="02040503050406030204" pitchFamily="18" charset="0"/>
                              </a:rPr>
                            </m:ctrlPr>
                          </m:sSupPr>
                          <m:e>
                            <m:r>
                              <a:rPr lang="en-US" i="1">
                                <a:latin typeface="Cambria Math"/>
                              </a:rPr>
                              <m:t>10</m:t>
                            </m:r>
                          </m:e>
                          <m:sup>
                            <m:r>
                              <a:rPr lang="en-US" b="0" i="1" smtClean="0">
                                <a:latin typeface="Cambria Math"/>
                              </a:rPr>
                              <m:t>2</m:t>
                            </m:r>
                          </m:sup>
                        </m:sSup>
                      </m:e>
                    </m:func>
                    <m:r>
                      <a:rPr lang="en-US" b="0" i="1" smtClean="0">
                        <a:latin typeface="Cambria Math"/>
                      </a:rPr>
                      <m:t>=</m:t>
                    </m:r>
                  </m:oMath>
                </a14:m>
                <a:r>
                  <a:rPr lang="en-US" dirty="0"/>
                  <a:t> 40, peak</a:t>
                </a:r>
              </a:p>
            </p:txBody>
          </p:sp>
        </mc:Choice>
        <mc:Fallback xmlns="">
          <p:sp>
            <p:nvSpPr>
              <p:cNvPr id="23" name="Rectangle 22"/>
              <p:cNvSpPr>
                <a:spLocks noRot="1" noChangeAspect="1" noMove="1" noResize="1" noEditPoints="1" noAdjustHandles="1" noChangeArrowheads="1" noChangeShapeType="1" noTextEdit="1"/>
              </p:cNvSpPr>
              <p:nvPr/>
            </p:nvSpPr>
            <p:spPr>
              <a:xfrm>
                <a:off x="3624309" y="1283734"/>
                <a:ext cx="2266903" cy="369332"/>
              </a:xfrm>
              <a:prstGeom prst="rect">
                <a:avLst/>
              </a:prstGeom>
              <a:blipFill rotWithShape="1">
                <a:blip r:embed="rId4"/>
                <a:stretch>
                  <a:fillRect t="-8333" r="-1617" b="-26667"/>
                </a:stretch>
              </a:blipFill>
            </p:spPr>
            <p:txBody>
              <a:bodyPr/>
              <a:lstStyle/>
              <a:p>
                <a:r>
                  <a:rPr lang="en-US">
                    <a:noFill/>
                  </a:rPr>
                  <a:t> </a:t>
                </a:r>
              </a:p>
            </p:txBody>
          </p:sp>
        </mc:Fallback>
      </mc:AlternateContent>
      <p:cxnSp>
        <p:nvCxnSpPr>
          <p:cNvPr id="24" name="Straight Arrow Connector 23"/>
          <p:cNvCxnSpPr/>
          <p:nvPr/>
        </p:nvCxnSpPr>
        <p:spPr>
          <a:xfrm>
            <a:off x="5551714" y="1653066"/>
            <a:ext cx="457200" cy="2031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57162" y="3719513"/>
            <a:ext cx="29337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086100" y="1893332"/>
            <a:ext cx="3009900" cy="18261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096000" y="1893332"/>
            <a:ext cx="3048000" cy="18452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3873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1" y="32657"/>
            <a:ext cx="9157729" cy="660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96379" y="6448693"/>
            <a:ext cx="381000" cy="369332"/>
          </a:xfrm>
          <a:prstGeom prst="rect">
            <a:avLst/>
          </a:prstGeom>
          <a:noFill/>
        </p:spPr>
        <p:txBody>
          <a:bodyPr wrap="square" rtlCol="0">
            <a:spAutoFit/>
          </a:bodyPr>
          <a:lstStyle/>
          <a:p>
            <a:r>
              <a:rPr lang="en-US" dirty="0"/>
              <a:t>.1</a:t>
            </a:r>
          </a:p>
        </p:txBody>
      </p:sp>
      <p:sp>
        <p:nvSpPr>
          <p:cNvPr id="4" name="TextBox 3"/>
          <p:cNvSpPr txBox="1"/>
          <p:nvPr/>
        </p:nvSpPr>
        <p:spPr>
          <a:xfrm>
            <a:off x="2895600" y="6468461"/>
            <a:ext cx="381000" cy="369332"/>
          </a:xfrm>
          <a:prstGeom prst="rect">
            <a:avLst/>
          </a:prstGeom>
          <a:noFill/>
        </p:spPr>
        <p:txBody>
          <a:bodyPr wrap="square" rtlCol="0">
            <a:spAutoFit/>
          </a:bodyPr>
          <a:lstStyle/>
          <a:p>
            <a:r>
              <a:rPr lang="en-US" dirty="0"/>
              <a:t>1</a:t>
            </a:r>
          </a:p>
        </p:txBody>
      </p:sp>
      <p:sp>
        <p:nvSpPr>
          <p:cNvPr id="5" name="TextBox 4"/>
          <p:cNvSpPr txBox="1"/>
          <p:nvPr/>
        </p:nvSpPr>
        <p:spPr>
          <a:xfrm>
            <a:off x="4419600" y="6490233"/>
            <a:ext cx="485775" cy="369332"/>
          </a:xfrm>
          <a:prstGeom prst="rect">
            <a:avLst/>
          </a:prstGeom>
          <a:noFill/>
        </p:spPr>
        <p:txBody>
          <a:bodyPr wrap="square" rtlCol="0">
            <a:spAutoFit/>
          </a:bodyPr>
          <a:lstStyle/>
          <a:p>
            <a:r>
              <a:rPr lang="en-US" dirty="0"/>
              <a:t>10</a:t>
            </a:r>
          </a:p>
        </p:txBody>
      </p:sp>
      <p:sp>
        <p:nvSpPr>
          <p:cNvPr id="6" name="TextBox 5"/>
          <p:cNvSpPr txBox="1"/>
          <p:nvPr/>
        </p:nvSpPr>
        <p:spPr>
          <a:xfrm>
            <a:off x="5891212" y="6488668"/>
            <a:ext cx="561975" cy="369332"/>
          </a:xfrm>
          <a:prstGeom prst="rect">
            <a:avLst/>
          </a:prstGeom>
          <a:noFill/>
        </p:spPr>
        <p:txBody>
          <a:bodyPr wrap="square" rtlCol="0">
            <a:spAutoFit/>
          </a:bodyPr>
          <a:lstStyle/>
          <a:p>
            <a:r>
              <a:rPr lang="en-US" dirty="0"/>
              <a:t>100</a:t>
            </a:r>
          </a:p>
        </p:txBody>
      </p:sp>
      <p:sp>
        <p:nvSpPr>
          <p:cNvPr id="7" name="TextBox 6"/>
          <p:cNvSpPr txBox="1"/>
          <p:nvPr/>
        </p:nvSpPr>
        <p:spPr>
          <a:xfrm>
            <a:off x="7315200" y="6467679"/>
            <a:ext cx="685800" cy="369332"/>
          </a:xfrm>
          <a:prstGeom prst="rect">
            <a:avLst/>
          </a:prstGeom>
          <a:noFill/>
        </p:spPr>
        <p:txBody>
          <a:bodyPr wrap="square" rtlCol="0">
            <a:spAutoFit/>
          </a:bodyPr>
          <a:lstStyle/>
          <a:p>
            <a:r>
              <a:rPr lang="en-US" dirty="0"/>
              <a:t>1000</a:t>
            </a:r>
          </a:p>
        </p:txBody>
      </p:sp>
      <p:cxnSp>
        <p:nvCxnSpPr>
          <p:cNvPr id="8" name="Straight Connector 7"/>
          <p:cNvCxnSpPr/>
          <p:nvPr/>
        </p:nvCxnSpPr>
        <p:spPr>
          <a:xfrm>
            <a:off x="89505" y="3695479"/>
            <a:ext cx="894106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326147"/>
            <a:ext cx="381000" cy="369332"/>
          </a:xfrm>
          <a:prstGeom prst="rect">
            <a:avLst/>
          </a:prstGeom>
          <a:noFill/>
        </p:spPr>
        <p:txBody>
          <a:bodyPr wrap="square" rtlCol="0">
            <a:spAutoFit/>
          </a:bodyPr>
          <a:lstStyle/>
          <a:p>
            <a:r>
              <a:rPr lang="en-US" dirty="0"/>
              <a:t>0</a:t>
            </a:r>
          </a:p>
        </p:txBody>
      </p:sp>
      <p:sp>
        <p:nvSpPr>
          <p:cNvPr id="14" name="TextBox 13"/>
          <p:cNvSpPr txBox="1"/>
          <p:nvPr/>
        </p:nvSpPr>
        <p:spPr>
          <a:xfrm>
            <a:off x="-14341" y="4343400"/>
            <a:ext cx="495300" cy="369332"/>
          </a:xfrm>
          <a:prstGeom prst="rect">
            <a:avLst/>
          </a:prstGeom>
          <a:noFill/>
        </p:spPr>
        <p:txBody>
          <a:bodyPr wrap="square" rtlCol="0">
            <a:spAutoFit/>
          </a:bodyPr>
          <a:lstStyle/>
          <a:p>
            <a:r>
              <a:rPr lang="en-US" dirty="0"/>
              <a:t>-20</a:t>
            </a:r>
          </a:p>
        </p:txBody>
      </p:sp>
      <p:sp>
        <p:nvSpPr>
          <p:cNvPr id="15" name="TextBox 14"/>
          <p:cNvSpPr txBox="1"/>
          <p:nvPr/>
        </p:nvSpPr>
        <p:spPr>
          <a:xfrm>
            <a:off x="10886" y="5181600"/>
            <a:ext cx="495300" cy="369332"/>
          </a:xfrm>
          <a:prstGeom prst="rect">
            <a:avLst/>
          </a:prstGeom>
          <a:noFill/>
        </p:spPr>
        <p:txBody>
          <a:bodyPr wrap="square" rtlCol="0">
            <a:spAutoFit/>
          </a:bodyPr>
          <a:lstStyle/>
          <a:p>
            <a:r>
              <a:rPr lang="en-US" dirty="0"/>
              <a:t>-40</a:t>
            </a:r>
          </a:p>
        </p:txBody>
      </p:sp>
      <p:sp>
        <p:nvSpPr>
          <p:cNvPr id="16" name="TextBox 15"/>
          <p:cNvSpPr txBox="1"/>
          <p:nvPr/>
        </p:nvSpPr>
        <p:spPr>
          <a:xfrm>
            <a:off x="-14341" y="2449286"/>
            <a:ext cx="495300" cy="369332"/>
          </a:xfrm>
          <a:prstGeom prst="rect">
            <a:avLst/>
          </a:prstGeom>
          <a:noFill/>
        </p:spPr>
        <p:txBody>
          <a:bodyPr wrap="square" rtlCol="0">
            <a:spAutoFit/>
          </a:bodyPr>
          <a:lstStyle/>
          <a:p>
            <a:r>
              <a:rPr lang="en-US" dirty="0"/>
              <a:t>20</a:t>
            </a:r>
          </a:p>
        </p:txBody>
      </p:sp>
      <p:sp>
        <p:nvSpPr>
          <p:cNvPr id="17" name="TextBox 16"/>
          <p:cNvSpPr txBox="1"/>
          <p:nvPr/>
        </p:nvSpPr>
        <p:spPr>
          <a:xfrm>
            <a:off x="-14341" y="1524000"/>
            <a:ext cx="495300" cy="369332"/>
          </a:xfrm>
          <a:prstGeom prst="rect">
            <a:avLst/>
          </a:prstGeom>
          <a:noFill/>
        </p:spPr>
        <p:txBody>
          <a:bodyPr wrap="square" rtlCol="0">
            <a:spAutoFit/>
          </a:bodyPr>
          <a:lstStyle/>
          <a:p>
            <a:r>
              <a:rPr lang="en-US" dirty="0"/>
              <a:t>40</a:t>
            </a:r>
          </a:p>
        </p:txBody>
      </p:sp>
      <p:sp>
        <p:nvSpPr>
          <p:cNvPr id="18" name="TextBox 17"/>
          <p:cNvSpPr txBox="1"/>
          <p:nvPr/>
        </p:nvSpPr>
        <p:spPr>
          <a:xfrm>
            <a:off x="19050" y="609600"/>
            <a:ext cx="495300" cy="369332"/>
          </a:xfrm>
          <a:prstGeom prst="rect">
            <a:avLst/>
          </a:prstGeom>
          <a:noFill/>
        </p:spPr>
        <p:txBody>
          <a:bodyPr wrap="square" rtlCol="0">
            <a:spAutoFit/>
          </a:bodyPr>
          <a:lstStyle/>
          <a:p>
            <a:r>
              <a:rPr lang="en-US" dirty="0"/>
              <a:t>60</a:t>
            </a:r>
          </a:p>
        </p:txBody>
      </p:sp>
      <mc:AlternateContent xmlns:mc="http://schemas.openxmlformats.org/markup-compatibility/2006" xmlns:a14="http://schemas.microsoft.com/office/drawing/2010/main">
        <mc:Choice Requires="a14">
          <p:sp>
            <p:nvSpPr>
              <p:cNvPr id="19" name="Rectangle 18"/>
              <p:cNvSpPr/>
              <p:nvPr/>
            </p:nvSpPr>
            <p:spPr>
              <a:xfrm>
                <a:off x="5533605" y="132354"/>
                <a:ext cx="3486083" cy="6619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𝑌</m:t>
                      </m:r>
                      <m:d>
                        <m:dPr>
                          <m:ctrlPr>
                            <a:rPr lang="en-US" i="1">
                              <a:latin typeface="Cambria Math" panose="02040503050406030204" pitchFamily="18" charset="0"/>
                            </a:rPr>
                          </m:ctrlPr>
                        </m:dPr>
                        <m:e>
                          <m:r>
                            <a:rPr lang="en-US" i="1">
                              <a:latin typeface="Cambria Math"/>
                            </a:rPr>
                            <m:t>𝑠</m:t>
                          </m:r>
                        </m:e>
                      </m:d>
                      <m:r>
                        <a:rPr lang="en-US" i="1">
                          <a:latin typeface="Cambria Math"/>
                        </a:rPr>
                        <m:t>=</m:t>
                      </m:r>
                      <m:f>
                        <m:fPr>
                          <m:ctrlPr>
                            <a:rPr lang="en-US" i="1">
                              <a:latin typeface="Cambria Math" panose="02040503050406030204" pitchFamily="18" charset="0"/>
                            </a:rPr>
                          </m:ctrlPr>
                        </m:fPr>
                        <m:num>
                          <m:r>
                            <a:rPr lang="en-US" i="1">
                              <a:latin typeface="Cambria Math"/>
                            </a:rPr>
                            <m:t>100</m:t>
                          </m:r>
                        </m:num>
                        <m:den>
                          <m:r>
                            <a:rPr lang="en-US" i="1">
                              <a:latin typeface="Cambria Math"/>
                            </a:rPr>
                            <m:t>𝑠</m:t>
                          </m:r>
                          <m:r>
                            <a:rPr lang="en-US" i="1">
                              <a:latin typeface="Cambria Math"/>
                            </a:rPr>
                            <m:t>(1+0.01</m:t>
                          </m:r>
                          <m:r>
                            <a:rPr lang="en-US" i="1">
                              <a:latin typeface="Cambria Math"/>
                            </a:rPr>
                            <m:t>𝑠</m:t>
                          </m:r>
                          <m:r>
                            <a:rPr lang="en-US" i="1">
                              <a:latin typeface="Cambria Math"/>
                            </a:rPr>
                            <m:t>)(1+0.001</m:t>
                          </m:r>
                          <m:r>
                            <a:rPr lang="en-US" i="1">
                              <a:latin typeface="Cambria Math"/>
                            </a:rPr>
                            <m:t>𝑠</m:t>
                          </m:r>
                          <m:r>
                            <a:rPr lang="en-US" i="1">
                              <a:latin typeface="Cambria Math"/>
                            </a:rPr>
                            <m:t>)</m:t>
                          </m:r>
                        </m:den>
                      </m:f>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5533605" y="132354"/>
                <a:ext cx="3486083" cy="661912"/>
              </a:xfrm>
              <a:prstGeom prst="rect">
                <a:avLst/>
              </a:prstGeom>
              <a:blipFill rotWithShape="1">
                <a:blip r:embed="rId3"/>
                <a:stretch>
                  <a:fillRect/>
                </a:stretch>
              </a:blipFill>
            </p:spPr>
            <p:txBody>
              <a:bodyPr/>
              <a:lstStyle/>
              <a:p>
                <a:r>
                  <a:rPr lang="en-US">
                    <a:noFill/>
                  </a:rPr>
                  <a:t> </a:t>
                </a:r>
              </a:p>
            </p:txBody>
          </p:sp>
        </mc:Fallback>
      </mc:AlternateContent>
      <p:cxnSp>
        <p:nvCxnSpPr>
          <p:cNvPr id="20" name="Straight Connector 19"/>
          <p:cNvCxnSpPr/>
          <p:nvPr/>
        </p:nvCxnSpPr>
        <p:spPr>
          <a:xfrm>
            <a:off x="6096000" y="3695479"/>
            <a:ext cx="3048000" cy="1855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619388" y="3695479"/>
            <a:ext cx="1524000" cy="927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341" y="1852613"/>
            <a:ext cx="7634341" cy="45960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7591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1" y="32657"/>
            <a:ext cx="9157729" cy="660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96379" y="6448693"/>
            <a:ext cx="381000" cy="369332"/>
          </a:xfrm>
          <a:prstGeom prst="rect">
            <a:avLst/>
          </a:prstGeom>
          <a:noFill/>
        </p:spPr>
        <p:txBody>
          <a:bodyPr wrap="square" rtlCol="0">
            <a:spAutoFit/>
          </a:bodyPr>
          <a:lstStyle/>
          <a:p>
            <a:r>
              <a:rPr lang="en-US" dirty="0"/>
              <a:t>.1</a:t>
            </a:r>
          </a:p>
        </p:txBody>
      </p:sp>
      <p:sp>
        <p:nvSpPr>
          <p:cNvPr id="4" name="TextBox 3"/>
          <p:cNvSpPr txBox="1"/>
          <p:nvPr/>
        </p:nvSpPr>
        <p:spPr>
          <a:xfrm>
            <a:off x="2895600" y="6468461"/>
            <a:ext cx="381000" cy="369332"/>
          </a:xfrm>
          <a:prstGeom prst="rect">
            <a:avLst/>
          </a:prstGeom>
          <a:noFill/>
        </p:spPr>
        <p:txBody>
          <a:bodyPr wrap="square" rtlCol="0">
            <a:spAutoFit/>
          </a:bodyPr>
          <a:lstStyle/>
          <a:p>
            <a:r>
              <a:rPr lang="en-US" dirty="0"/>
              <a:t>1</a:t>
            </a:r>
          </a:p>
        </p:txBody>
      </p:sp>
      <p:sp>
        <p:nvSpPr>
          <p:cNvPr id="5" name="TextBox 4"/>
          <p:cNvSpPr txBox="1"/>
          <p:nvPr/>
        </p:nvSpPr>
        <p:spPr>
          <a:xfrm>
            <a:off x="4419600" y="6490233"/>
            <a:ext cx="485775" cy="369332"/>
          </a:xfrm>
          <a:prstGeom prst="rect">
            <a:avLst/>
          </a:prstGeom>
          <a:noFill/>
        </p:spPr>
        <p:txBody>
          <a:bodyPr wrap="square" rtlCol="0">
            <a:spAutoFit/>
          </a:bodyPr>
          <a:lstStyle/>
          <a:p>
            <a:r>
              <a:rPr lang="en-US" dirty="0"/>
              <a:t>10</a:t>
            </a:r>
          </a:p>
        </p:txBody>
      </p:sp>
      <p:sp>
        <p:nvSpPr>
          <p:cNvPr id="6" name="TextBox 5"/>
          <p:cNvSpPr txBox="1"/>
          <p:nvPr/>
        </p:nvSpPr>
        <p:spPr>
          <a:xfrm>
            <a:off x="5891212" y="6488668"/>
            <a:ext cx="561975" cy="369332"/>
          </a:xfrm>
          <a:prstGeom prst="rect">
            <a:avLst/>
          </a:prstGeom>
          <a:noFill/>
        </p:spPr>
        <p:txBody>
          <a:bodyPr wrap="square" rtlCol="0">
            <a:spAutoFit/>
          </a:bodyPr>
          <a:lstStyle/>
          <a:p>
            <a:r>
              <a:rPr lang="en-US" dirty="0"/>
              <a:t>100</a:t>
            </a:r>
          </a:p>
        </p:txBody>
      </p:sp>
      <p:sp>
        <p:nvSpPr>
          <p:cNvPr id="7" name="TextBox 6"/>
          <p:cNvSpPr txBox="1"/>
          <p:nvPr/>
        </p:nvSpPr>
        <p:spPr>
          <a:xfrm>
            <a:off x="7315200" y="6467679"/>
            <a:ext cx="685800" cy="369332"/>
          </a:xfrm>
          <a:prstGeom prst="rect">
            <a:avLst/>
          </a:prstGeom>
          <a:noFill/>
        </p:spPr>
        <p:txBody>
          <a:bodyPr wrap="square" rtlCol="0">
            <a:spAutoFit/>
          </a:bodyPr>
          <a:lstStyle/>
          <a:p>
            <a:r>
              <a:rPr lang="en-US" dirty="0"/>
              <a:t>1000</a:t>
            </a:r>
          </a:p>
        </p:txBody>
      </p:sp>
      <p:cxnSp>
        <p:nvCxnSpPr>
          <p:cNvPr id="8" name="Straight Connector 7"/>
          <p:cNvCxnSpPr/>
          <p:nvPr/>
        </p:nvCxnSpPr>
        <p:spPr>
          <a:xfrm>
            <a:off x="89505" y="3695479"/>
            <a:ext cx="894106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326147"/>
            <a:ext cx="381000" cy="369332"/>
          </a:xfrm>
          <a:prstGeom prst="rect">
            <a:avLst/>
          </a:prstGeom>
          <a:noFill/>
        </p:spPr>
        <p:txBody>
          <a:bodyPr wrap="square" rtlCol="0">
            <a:spAutoFit/>
          </a:bodyPr>
          <a:lstStyle/>
          <a:p>
            <a:r>
              <a:rPr lang="en-US" dirty="0"/>
              <a:t>0</a:t>
            </a:r>
          </a:p>
        </p:txBody>
      </p:sp>
      <p:sp>
        <p:nvSpPr>
          <p:cNvPr id="14" name="TextBox 13"/>
          <p:cNvSpPr txBox="1"/>
          <p:nvPr/>
        </p:nvSpPr>
        <p:spPr>
          <a:xfrm>
            <a:off x="-14341" y="4343400"/>
            <a:ext cx="495300" cy="369332"/>
          </a:xfrm>
          <a:prstGeom prst="rect">
            <a:avLst/>
          </a:prstGeom>
          <a:noFill/>
        </p:spPr>
        <p:txBody>
          <a:bodyPr wrap="square" rtlCol="0">
            <a:spAutoFit/>
          </a:bodyPr>
          <a:lstStyle/>
          <a:p>
            <a:r>
              <a:rPr lang="en-US" dirty="0"/>
              <a:t>-20</a:t>
            </a:r>
          </a:p>
        </p:txBody>
      </p:sp>
      <p:sp>
        <p:nvSpPr>
          <p:cNvPr id="15" name="TextBox 14"/>
          <p:cNvSpPr txBox="1"/>
          <p:nvPr/>
        </p:nvSpPr>
        <p:spPr>
          <a:xfrm>
            <a:off x="10886" y="5181600"/>
            <a:ext cx="495300" cy="369332"/>
          </a:xfrm>
          <a:prstGeom prst="rect">
            <a:avLst/>
          </a:prstGeom>
          <a:noFill/>
        </p:spPr>
        <p:txBody>
          <a:bodyPr wrap="square" rtlCol="0">
            <a:spAutoFit/>
          </a:bodyPr>
          <a:lstStyle/>
          <a:p>
            <a:r>
              <a:rPr lang="en-US" dirty="0"/>
              <a:t>-40</a:t>
            </a:r>
          </a:p>
        </p:txBody>
      </p:sp>
      <p:sp>
        <p:nvSpPr>
          <p:cNvPr id="16" name="TextBox 15"/>
          <p:cNvSpPr txBox="1"/>
          <p:nvPr/>
        </p:nvSpPr>
        <p:spPr>
          <a:xfrm>
            <a:off x="-14341" y="2449286"/>
            <a:ext cx="495300" cy="369332"/>
          </a:xfrm>
          <a:prstGeom prst="rect">
            <a:avLst/>
          </a:prstGeom>
          <a:noFill/>
        </p:spPr>
        <p:txBody>
          <a:bodyPr wrap="square" rtlCol="0">
            <a:spAutoFit/>
          </a:bodyPr>
          <a:lstStyle/>
          <a:p>
            <a:r>
              <a:rPr lang="en-US" dirty="0"/>
              <a:t>20</a:t>
            </a:r>
          </a:p>
        </p:txBody>
      </p:sp>
      <p:sp>
        <p:nvSpPr>
          <p:cNvPr id="17" name="TextBox 16"/>
          <p:cNvSpPr txBox="1"/>
          <p:nvPr/>
        </p:nvSpPr>
        <p:spPr>
          <a:xfrm>
            <a:off x="-14341" y="1524000"/>
            <a:ext cx="495300" cy="369332"/>
          </a:xfrm>
          <a:prstGeom prst="rect">
            <a:avLst/>
          </a:prstGeom>
          <a:noFill/>
        </p:spPr>
        <p:txBody>
          <a:bodyPr wrap="square" rtlCol="0">
            <a:spAutoFit/>
          </a:bodyPr>
          <a:lstStyle/>
          <a:p>
            <a:r>
              <a:rPr lang="en-US" dirty="0"/>
              <a:t>40</a:t>
            </a:r>
          </a:p>
        </p:txBody>
      </p:sp>
      <p:sp>
        <p:nvSpPr>
          <p:cNvPr id="18" name="TextBox 17"/>
          <p:cNvSpPr txBox="1"/>
          <p:nvPr/>
        </p:nvSpPr>
        <p:spPr>
          <a:xfrm>
            <a:off x="19050" y="609600"/>
            <a:ext cx="495300" cy="369332"/>
          </a:xfrm>
          <a:prstGeom prst="rect">
            <a:avLst/>
          </a:prstGeom>
          <a:noFill/>
        </p:spPr>
        <p:txBody>
          <a:bodyPr wrap="square" rtlCol="0">
            <a:spAutoFit/>
          </a:bodyPr>
          <a:lstStyle/>
          <a:p>
            <a:r>
              <a:rPr lang="en-US" dirty="0"/>
              <a:t>60</a:t>
            </a:r>
          </a:p>
        </p:txBody>
      </p:sp>
      <mc:AlternateContent xmlns:mc="http://schemas.openxmlformats.org/markup-compatibility/2006" xmlns:a14="http://schemas.microsoft.com/office/drawing/2010/main">
        <mc:Choice Requires="a14">
          <p:sp>
            <p:nvSpPr>
              <p:cNvPr id="19" name="Rectangle 18"/>
              <p:cNvSpPr/>
              <p:nvPr/>
            </p:nvSpPr>
            <p:spPr>
              <a:xfrm>
                <a:off x="5533605" y="132354"/>
                <a:ext cx="3486083" cy="6619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𝑌</m:t>
                      </m:r>
                      <m:d>
                        <m:dPr>
                          <m:ctrlPr>
                            <a:rPr lang="en-US" i="1">
                              <a:latin typeface="Cambria Math" panose="02040503050406030204" pitchFamily="18" charset="0"/>
                            </a:rPr>
                          </m:ctrlPr>
                        </m:dPr>
                        <m:e>
                          <m:r>
                            <a:rPr lang="en-US" i="1">
                              <a:latin typeface="Cambria Math"/>
                            </a:rPr>
                            <m:t>𝑠</m:t>
                          </m:r>
                        </m:e>
                      </m:d>
                      <m:r>
                        <a:rPr lang="en-US" i="1">
                          <a:latin typeface="Cambria Math"/>
                        </a:rPr>
                        <m:t>=</m:t>
                      </m:r>
                      <m:f>
                        <m:fPr>
                          <m:ctrlPr>
                            <a:rPr lang="en-US" i="1">
                              <a:latin typeface="Cambria Math" panose="02040503050406030204" pitchFamily="18" charset="0"/>
                            </a:rPr>
                          </m:ctrlPr>
                        </m:fPr>
                        <m:num>
                          <m:r>
                            <a:rPr lang="en-US" i="1">
                              <a:latin typeface="Cambria Math"/>
                            </a:rPr>
                            <m:t>100</m:t>
                          </m:r>
                        </m:num>
                        <m:den>
                          <m:r>
                            <a:rPr lang="en-US" i="1">
                              <a:latin typeface="Cambria Math"/>
                            </a:rPr>
                            <m:t>𝑠</m:t>
                          </m:r>
                          <m:r>
                            <a:rPr lang="en-US" i="1">
                              <a:latin typeface="Cambria Math"/>
                            </a:rPr>
                            <m:t>(1+0.01</m:t>
                          </m:r>
                          <m:r>
                            <a:rPr lang="en-US" i="1">
                              <a:latin typeface="Cambria Math"/>
                            </a:rPr>
                            <m:t>𝑠</m:t>
                          </m:r>
                          <m:r>
                            <a:rPr lang="en-US" i="1">
                              <a:latin typeface="Cambria Math"/>
                            </a:rPr>
                            <m:t>)(1+0.001</m:t>
                          </m:r>
                          <m:r>
                            <a:rPr lang="en-US" i="1">
                              <a:latin typeface="Cambria Math"/>
                            </a:rPr>
                            <m:t>𝑠</m:t>
                          </m:r>
                          <m:r>
                            <a:rPr lang="en-US" i="1">
                              <a:latin typeface="Cambria Math"/>
                            </a:rPr>
                            <m:t>)</m:t>
                          </m:r>
                        </m:den>
                      </m:f>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5533605" y="132354"/>
                <a:ext cx="3486083" cy="661912"/>
              </a:xfrm>
              <a:prstGeom prst="rect">
                <a:avLst/>
              </a:prstGeom>
              <a:blipFill rotWithShape="1">
                <a:blip r:embed="rId3"/>
                <a:stretch>
                  <a:fillRect/>
                </a:stretch>
              </a:blipFill>
            </p:spPr>
            <p:txBody>
              <a:bodyPr/>
              <a:lstStyle/>
              <a:p>
                <a:r>
                  <a:rPr lang="en-US">
                    <a:noFill/>
                  </a:rPr>
                  <a:t> </a:t>
                </a:r>
              </a:p>
            </p:txBody>
          </p:sp>
        </mc:Fallback>
      </mc:AlternateContent>
      <p:cxnSp>
        <p:nvCxnSpPr>
          <p:cNvPr id="20" name="Straight Connector 19"/>
          <p:cNvCxnSpPr/>
          <p:nvPr/>
        </p:nvCxnSpPr>
        <p:spPr>
          <a:xfrm>
            <a:off x="6096000" y="3695479"/>
            <a:ext cx="3048000" cy="1855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619388" y="3695479"/>
            <a:ext cx="1524000" cy="927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341" y="1852613"/>
            <a:ext cx="7634341" cy="459608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Rectangle 22"/>
              <p:cNvSpPr/>
              <p:nvPr/>
            </p:nvSpPr>
            <p:spPr>
              <a:xfrm>
                <a:off x="819197" y="1154668"/>
                <a:ext cx="2266903" cy="369332"/>
              </a:xfrm>
              <a:prstGeom prst="rect">
                <a:avLst/>
              </a:prstGeom>
            </p:spPr>
            <p:txBody>
              <a:bodyPr wrap="none">
                <a:spAutoFit/>
              </a:bodyPr>
              <a:lstStyle/>
              <a:p>
                <a14:m>
                  <m:oMath xmlns:m="http://schemas.openxmlformats.org/officeDocument/2006/math">
                    <m:r>
                      <a:rPr lang="en-US" b="0" i="1" smtClean="0">
                        <a:latin typeface="Cambria Math"/>
                      </a:rPr>
                      <m:t>20</m:t>
                    </m:r>
                    <m:func>
                      <m:funcPr>
                        <m:ctrlPr>
                          <a:rPr lang="en-US" b="0" i="1" smtClean="0">
                            <a:latin typeface="Cambria Math" panose="02040503050406030204" pitchFamily="18" charset="0"/>
                          </a:rPr>
                        </m:ctrlPr>
                      </m:funcPr>
                      <m:fName>
                        <m:r>
                          <m:rPr>
                            <m:sty m:val="p"/>
                          </m:rPr>
                          <a:rPr lang="en-US" b="0" i="0" smtClean="0">
                            <a:latin typeface="Cambria Math"/>
                          </a:rPr>
                          <m:t>log</m:t>
                        </m:r>
                      </m:fName>
                      <m:e>
                        <m:sSup>
                          <m:sSupPr>
                            <m:ctrlPr>
                              <a:rPr lang="en-US" i="1" smtClean="0">
                                <a:latin typeface="Cambria Math" panose="02040503050406030204" pitchFamily="18" charset="0"/>
                              </a:rPr>
                            </m:ctrlPr>
                          </m:sSupPr>
                          <m:e>
                            <m:r>
                              <a:rPr lang="en-US" i="1">
                                <a:latin typeface="Cambria Math"/>
                              </a:rPr>
                              <m:t>10</m:t>
                            </m:r>
                          </m:e>
                          <m:sup>
                            <m:r>
                              <a:rPr lang="en-US" b="0" i="1" smtClean="0">
                                <a:latin typeface="Cambria Math"/>
                              </a:rPr>
                              <m:t>2</m:t>
                            </m:r>
                          </m:sup>
                        </m:sSup>
                      </m:e>
                    </m:func>
                    <m:r>
                      <a:rPr lang="en-US" b="0" i="1" smtClean="0">
                        <a:latin typeface="Cambria Math"/>
                      </a:rPr>
                      <m:t>=</m:t>
                    </m:r>
                  </m:oMath>
                </a14:m>
                <a:r>
                  <a:rPr lang="en-US" dirty="0"/>
                  <a:t> 40, peak</a:t>
                </a:r>
              </a:p>
            </p:txBody>
          </p:sp>
        </mc:Choice>
        <mc:Fallback xmlns="">
          <p:sp>
            <p:nvSpPr>
              <p:cNvPr id="23" name="Rectangle 22"/>
              <p:cNvSpPr>
                <a:spLocks noRot="1" noChangeAspect="1" noMove="1" noResize="1" noEditPoints="1" noAdjustHandles="1" noChangeArrowheads="1" noChangeShapeType="1" noTextEdit="1"/>
              </p:cNvSpPr>
              <p:nvPr/>
            </p:nvSpPr>
            <p:spPr>
              <a:xfrm>
                <a:off x="819197" y="1154668"/>
                <a:ext cx="2266903" cy="369332"/>
              </a:xfrm>
              <a:prstGeom prst="rect">
                <a:avLst/>
              </a:prstGeom>
              <a:blipFill rotWithShape="1">
                <a:blip r:embed="rId4"/>
                <a:stretch>
                  <a:fillRect t="-8197" r="-1613" b="-24590"/>
                </a:stretch>
              </a:blipFill>
            </p:spPr>
            <p:txBody>
              <a:bodyPr/>
              <a:lstStyle/>
              <a:p>
                <a:r>
                  <a:rPr lang="en-US">
                    <a:noFill/>
                  </a:rPr>
                  <a:t> </a:t>
                </a:r>
              </a:p>
            </p:txBody>
          </p:sp>
        </mc:Fallback>
      </mc:AlternateContent>
      <p:cxnSp>
        <p:nvCxnSpPr>
          <p:cNvPr id="24" name="Straight Connector 23"/>
          <p:cNvCxnSpPr/>
          <p:nvPr/>
        </p:nvCxnSpPr>
        <p:spPr>
          <a:xfrm>
            <a:off x="0" y="1893332"/>
            <a:ext cx="6098381" cy="36768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88229" y="5570218"/>
            <a:ext cx="934077" cy="8784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34479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1" y="32657"/>
            <a:ext cx="9157729" cy="660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67590" y="6448693"/>
            <a:ext cx="381000" cy="369332"/>
          </a:xfrm>
          <a:prstGeom prst="rect">
            <a:avLst/>
          </a:prstGeom>
          <a:noFill/>
        </p:spPr>
        <p:txBody>
          <a:bodyPr wrap="square" rtlCol="0">
            <a:spAutoFit/>
          </a:bodyPr>
          <a:lstStyle/>
          <a:p>
            <a:r>
              <a:rPr lang="en-US" dirty="0"/>
              <a:t>1</a:t>
            </a:r>
          </a:p>
        </p:txBody>
      </p:sp>
      <p:sp>
        <p:nvSpPr>
          <p:cNvPr id="5" name="TextBox 4"/>
          <p:cNvSpPr txBox="1"/>
          <p:nvPr/>
        </p:nvSpPr>
        <p:spPr>
          <a:xfrm>
            <a:off x="2879558" y="6448693"/>
            <a:ext cx="485775" cy="369332"/>
          </a:xfrm>
          <a:prstGeom prst="rect">
            <a:avLst/>
          </a:prstGeom>
          <a:noFill/>
        </p:spPr>
        <p:txBody>
          <a:bodyPr wrap="square" rtlCol="0">
            <a:spAutoFit/>
          </a:bodyPr>
          <a:lstStyle/>
          <a:p>
            <a:r>
              <a:rPr lang="en-US" dirty="0"/>
              <a:t>10</a:t>
            </a:r>
          </a:p>
        </p:txBody>
      </p:sp>
      <p:sp>
        <p:nvSpPr>
          <p:cNvPr id="6" name="TextBox 5"/>
          <p:cNvSpPr txBox="1"/>
          <p:nvPr/>
        </p:nvSpPr>
        <p:spPr>
          <a:xfrm>
            <a:off x="4283535" y="6440308"/>
            <a:ext cx="561975" cy="369332"/>
          </a:xfrm>
          <a:prstGeom prst="rect">
            <a:avLst/>
          </a:prstGeom>
          <a:noFill/>
        </p:spPr>
        <p:txBody>
          <a:bodyPr wrap="square" rtlCol="0">
            <a:spAutoFit/>
          </a:bodyPr>
          <a:lstStyle/>
          <a:p>
            <a:r>
              <a:rPr lang="en-US" dirty="0"/>
              <a:t>100</a:t>
            </a:r>
          </a:p>
        </p:txBody>
      </p:sp>
      <p:sp>
        <p:nvSpPr>
          <p:cNvPr id="7" name="TextBox 6"/>
          <p:cNvSpPr txBox="1"/>
          <p:nvPr/>
        </p:nvSpPr>
        <p:spPr>
          <a:xfrm>
            <a:off x="5753372" y="6450337"/>
            <a:ext cx="685800" cy="369332"/>
          </a:xfrm>
          <a:prstGeom prst="rect">
            <a:avLst/>
          </a:prstGeom>
          <a:noFill/>
        </p:spPr>
        <p:txBody>
          <a:bodyPr wrap="square" rtlCol="0">
            <a:spAutoFit/>
          </a:bodyPr>
          <a:lstStyle/>
          <a:p>
            <a:r>
              <a:rPr lang="en-US" dirty="0"/>
              <a:t>1000</a:t>
            </a:r>
          </a:p>
        </p:txBody>
      </p:sp>
      <p:cxnSp>
        <p:nvCxnSpPr>
          <p:cNvPr id="8" name="Straight Connector 7"/>
          <p:cNvCxnSpPr/>
          <p:nvPr/>
        </p:nvCxnSpPr>
        <p:spPr>
          <a:xfrm>
            <a:off x="89505" y="3695479"/>
            <a:ext cx="894106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326147"/>
            <a:ext cx="381000" cy="369332"/>
          </a:xfrm>
          <a:prstGeom prst="rect">
            <a:avLst/>
          </a:prstGeom>
          <a:noFill/>
        </p:spPr>
        <p:txBody>
          <a:bodyPr wrap="square" rtlCol="0">
            <a:spAutoFit/>
          </a:bodyPr>
          <a:lstStyle/>
          <a:p>
            <a:r>
              <a:rPr lang="en-US" dirty="0"/>
              <a:t>0</a:t>
            </a:r>
          </a:p>
        </p:txBody>
      </p:sp>
      <p:sp>
        <p:nvSpPr>
          <p:cNvPr id="14" name="TextBox 13"/>
          <p:cNvSpPr txBox="1"/>
          <p:nvPr/>
        </p:nvSpPr>
        <p:spPr>
          <a:xfrm>
            <a:off x="-14341" y="4343400"/>
            <a:ext cx="495300" cy="369332"/>
          </a:xfrm>
          <a:prstGeom prst="rect">
            <a:avLst/>
          </a:prstGeom>
          <a:noFill/>
        </p:spPr>
        <p:txBody>
          <a:bodyPr wrap="square" rtlCol="0">
            <a:spAutoFit/>
          </a:bodyPr>
          <a:lstStyle/>
          <a:p>
            <a:r>
              <a:rPr lang="en-US" dirty="0"/>
              <a:t>-20</a:t>
            </a:r>
          </a:p>
        </p:txBody>
      </p:sp>
      <p:sp>
        <p:nvSpPr>
          <p:cNvPr id="15" name="TextBox 14"/>
          <p:cNvSpPr txBox="1"/>
          <p:nvPr/>
        </p:nvSpPr>
        <p:spPr>
          <a:xfrm>
            <a:off x="10886" y="5181600"/>
            <a:ext cx="495300" cy="369332"/>
          </a:xfrm>
          <a:prstGeom prst="rect">
            <a:avLst/>
          </a:prstGeom>
          <a:noFill/>
        </p:spPr>
        <p:txBody>
          <a:bodyPr wrap="square" rtlCol="0">
            <a:spAutoFit/>
          </a:bodyPr>
          <a:lstStyle/>
          <a:p>
            <a:r>
              <a:rPr lang="en-US" dirty="0"/>
              <a:t>-40</a:t>
            </a:r>
          </a:p>
        </p:txBody>
      </p:sp>
      <p:sp>
        <p:nvSpPr>
          <p:cNvPr id="16" name="TextBox 15"/>
          <p:cNvSpPr txBox="1"/>
          <p:nvPr/>
        </p:nvSpPr>
        <p:spPr>
          <a:xfrm>
            <a:off x="-14341" y="2449286"/>
            <a:ext cx="495300" cy="369332"/>
          </a:xfrm>
          <a:prstGeom prst="rect">
            <a:avLst/>
          </a:prstGeom>
          <a:noFill/>
        </p:spPr>
        <p:txBody>
          <a:bodyPr wrap="square" rtlCol="0">
            <a:spAutoFit/>
          </a:bodyPr>
          <a:lstStyle/>
          <a:p>
            <a:r>
              <a:rPr lang="en-US" dirty="0"/>
              <a:t>20</a:t>
            </a:r>
          </a:p>
        </p:txBody>
      </p:sp>
      <p:sp>
        <p:nvSpPr>
          <p:cNvPr id="17" name="TextBox 16"/>
          <p:cNvSpPr txBox="1"/>
          <p:nvPr/>
        </p:nvSpPr>
        <p:spPr>
          <a:xfrm>
            <a:off x="-14341" y="1524000"/>
            <a:ext cx="495300" cy="369332"/>
          </a:xfrm>
          <a:prstGeom prst="rect">
            <a:avLst/>
          </a:prstGeom>
          <a:noFill/>
        </p:spPr>
        <p:txBody>
          <a:bodyPr wrap="square" rtlCol="0">
            <a:spAutoFit/>
          </a:bodyPr>
          <a:lstStyle/>
          <a:p>
            <a:r>
              <a:rPr lang="en-US" dirty="0"/>
              <a:t>40</a:t>
            </a:r>
          </a:p>
        </p:txBody>
      </p:sp>
      <p:sp>
        <p:nvSpPr>
          <p:cNvPr id="18" name="TextBox 17"/>
          <p:cNvSpPr txBox="1"/>
          <p:nvPr/>
        </p:nvSpPr>
        <p:spPr>
          <a:xfrm>
            <a:off x="19050" y="609600"/>
            <a:ext cx="495300" cy="369332"/>
          </a:xfrm>
          <a:prstGeom prst="rect">
            <a:avLst/>
          </a:prstGeom>
          <a:noFill/>
        </p:spPr>
        <p:txBody>
          <a:bodyPr wrap="square" rtlCol="0">
            <a:spAutoFit/>
          </a:bodyPr>
          <a:lstStyle/>
          <a:p>
            <a:r>
              <a:rPr lang="en-US" dirty="0"/>
              <a:t>60</a:t>
            </a:r>
          </a:p>
        </p:txBody>
      </p:sp>
      <mc:AlternateContent xmlns:mc="http://schemas.openxmlformats.org/markup-compatibility/2006" xmlns:a14="http://schemas.microsoft.com/office/drawing/2010/main">
        <mc:Choice Requires="a14">
          <p:sp>
            <p:nvSpPr>
              <p:cNvPr id="19" name="Rectangle 18"/>
              <p:cNvSpPr/>
              <p:nvPr/>
            </p:nvSpPr>
            <p:spPr>
              <a:xfrm>
                <a:off x="5908374" y="121127"/>
                <a:ext cx="3122200"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𝑌</m:t>
                      </m:r>
                      <m:d>
                        <m:dPr>
                          <m:ctrlPr>
                            <a:rPr lang="en-US" i="1">
                              <a:latin typeface="Cambria Math" panose="02040503050406030204" pitchFamily="18" charset="0"/>
                            </a:rPr>
                          </m:ctrlPr>
                        </m:dPr>
                        <m:e>
                          <m:r>
                            <a:rPr lang="en-US" i="1">
                              <a:latin typeface="Cambria Math"/>
                            </a:rPr>
                            <m:t>𝑠</m:t>
                          </m:r>
                        </m:e>
                      </m:d>
                      <m:r>
                        <a:rPr lang="en-US" i="1">
                          <a:latin typeface="Cambria Math"/>
                        </a:rPr>
                        <m:t>=</m:t>
                      </m:r>
                      <m:f>
                        <m:fPr>
                          <m:ctrlPr>
                            <a:rPr lang="en-US" i="1">
                              <a:latin typeface="Cambria Math" panose="02040503050406030204" pitchFamily="18" charset="0"/>
                            </a:rPr>
                          </m:ctrlPr>
                        </m:fPr>
                        <m:num>
                          <m:r>
                            <a:rPr lang="en-US" i="1">
                              <a:latin typeface="Cambria Math"/>
                            </a:rPr>
                            <m:t>(1+0.1</m:t>
                          </m:r>
                          <m:r>
                            <a:rPr lang="en-US" i="1">
                              <a:latin typeface="Cambria Math"/>
                            </a:rPr>
                            <m:t>𝑠</m:t>
                          </m:r>
                          <m:r>
                            <a:rPr lang="en-US" i="1">
                              <a:latin typeface="Cambria Math"/>
                            </a:rPr>
                            <m:t>)(1+0.01</m:t>
                          </m:r>
                          <m:r>
                            <a:rPr lang="en-US" i="1">
                              <a:latin typeface="Cambria Math"/>
                            </a:rPr>
                            <m:t>𝑠</m:t>
                          </m:r>
                          <m:r>
                            <a:rPr lang="en-US" i="1">
                              <a:latin typeface="Cambria Math"/>
                            </a:rPr>
                            <m:t>)</m:t>
                          </m:r>
                        </m:num>
                        <m:den>
                          <m:r>
                            <a:rPr lang="en-US" i="1">
                              <a:latin typeface="Cambria Math"/>
                            </a:rPr>
                            <m:t>(1+</m:t>
                          </m:r>
                          <m:r>
                            <a:rPr lang="en-US" i="1">
                              <a:latin typeface="Cambria Math"/>
                            </a:rPr>
                            <m:t>𝑠</m:t>
                          </m:r>
                          <m:r>
                            <a:rPr lang="en-US" i="1">
                              <a:latin typeface="Cambria Math"/>
                            </a:rPr>
                            <m:t>)(1+0.001</m:t>
                          </m:r>
                          <m:r>
                            <a:rPr lang="en-US" i="1">
                              <a:latin typeface="Cambria Math"/>
                            </a:rPr>
                            <m:t>𝑠</m:t>
                          </m:r>
                          <m:r>
                            <a:rPr lang="en-US" i="1">
                              <a:latin typeface="Cambria Math"/>
                            </a:rPr>
                            <m:t>)</m:t>
                          </m:r>
                        </m:den>
                      </m:f>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5908374" y="121127"/>
                <a:ext cx="3122200" cy="669094"/>
              </a:xfrm>
              <a:prstGeom prst="rect">
                <a:avLst/>
              </a:prstGeom>
              <a:blipFill rotWithShape="1">
                <a:blip r:embed="rId3"/>
                <a:stretch>
                  <a:fillRect/>
                </a:stretch>
              </a:blipFill>
            </p:spPr>
            <p:txBody>
              <a:bodyPr/>
              <a:lstStyle/>
              <a:p>
                <a:r>
                  <a:rPr lang="en-US">
                    <a:noFill/>
                  </a:rPr>
                  <a:t> </a:t>
                </a:r>
              </a:p>
            </p:txBody>
          </p:sp>
        </mc:Fallback>
      </mc:AlternateContent>
      <p:cxnSp>
        <p:nvCxnSpPr>
          <p:cNvPr id="20" name="Straight Connector 19"/>
          <p:cNvCxnSpPr/>
          <p:nvPr/>
        </p:nvCxnSpPr>
        <p:spPr>
          <a:xfrm flipV="1">
            <a:off x="3043238" y="914400"/>
            <a:ext cx="4595812" cy="2781079"/>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41277" y="6437708"/>
            <a:ext cx="843943" cy="369332"/>
          </a:xfrm>
          <a:prstGeom prst="rect">
            <a:avLst/>
          </a:prstGeom>
          <a:noFill/>
        </p:spPr>
        <p:txBody>
          <a:bodyPr wrap="square" rtlCol="0">
            <a:spAutoFit/>
          </a:bodyPr>
          <a:lstStyle/>
          <a:p>
            <a:r>
              <a:rPr lang="en-US" dirty="0"/>
              <a:t>10000</a:t>
            </a:r>
          </a:p>
        </p:txBody>
      </p:sp>
      <p:cxnSp>
        <p:nvCxnSpPr>
          <p:cNvPr id="22" name="Straight Connector 21"/>
          <p:cNvCxnSpPr/>
          <p:nvPr/>
        </p:nvCxnSpPr>
        <p:spPr>
          <a:xfrm flipV="1">
            <a:off x="4564523" y="1239253"/>
            <a:ext cx="4086182" cy="2456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519238" y="3695479"/>
            <a:ext cx="4577034" cy="274482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96272" y="3703864"/>
            <a:ext cx="3047116" cy="18470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1205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Transfer Function</a:t>
            </a:r>
          </a:p>
        </p:txBody>
      </p:sp>
      <p:sp>
        <p:nvSpPr>
          <p:cNvPr id="3" name="Content Placeholder 2"/>
          <p:cNvSpPr>
            <a:spLocks noGrp="1"/>
          </p:cNvSpPr>
          <p:nvPr>
            <p:ph idx="1"/>
          </p:nvPr>
        </p:nvSpPr>
        <p:spPr/>
        <p:txBody>
          <a:bodyPr/>
          <a:lstStyle/>
          <a:p>
            <a:r>
              <a:rPr lang="en-US" dirty="0"/>
              <a:t>Gain</a:t>
            </a:r>
          </a:p>
          <a:p>
            <a:r>
              <a:rPr lang="en-US" dirty="0"/>
              <a:t>Phase</a:t>
            </a:r>
          </a:p>
          <a:p>
            <a:r>
              <a:rPr lang="en-US" dirty="0"/>
              <a:t>Use Laplace Transform to calculate transfer function if necessary</a:t>
            </a:r>
          </a:p>
        </p:txBody>
      </p:sp>
    </p:spTree>
    <p:extLst>
      <p:ext uri="{BB962C8B-B14F-4D97-AF65-F5344CB8AC3E}">
        <p14:creationId xmlns:p14="http://schemas.microsoft.com/office/powerpoint/2010/main" val="22377579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9" y="32657"/>
            <a:ext cx="9157729" cy="660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67590" y="6448693"/>
            <a:ext cx="381000" cy="369332"/>
          </a:xfrm>
          <a:prstGeom prst="rect">
            <a:avLst/>
          </a:prstGeom>
          <a:noFill/>
        </p:spPr>
        <p:txBody>
          <a:bodyPr wrap="square" rtlCol="0">
            <a:spAutoFit/>
          </a:bodyPr>
          <a:lstStyle/>
          <a:p>
            <a:r>
              <a:rPr lang="en-US" dirty="0"/>
              <a:t>1</a:t>
            </a:r>
          </a:p>
        </p:txBody>
      </p:sp>
      <p:sp>
        <p:nvSpPr>
          <p:cNvPr id="5" name="TextBox 4"/>
          <p:cNvSpPr txBox="1"/>
          <p:nvPr/>
        </p:nvSpPr>
        <p:spPr>
          <a:xfrm>
            <a:off x="2879558" y="6448693"/>
            <a:ext cx="485775" cy="369332"/>
          </a:xfrm>
          <a:prstGeom prst="rect">
            <a:avLst/>
          </a:prstGeom>
          <a:noFill/>
        </p:spPr>
        <p:txBody>
          <a:bodyPr wrap="square" rtlCol="0">
            <a:spAutoFit/>
          </a:bodyPr>
          <a:lstStyle/>
          <a:p>
            <a:r>
              <a:rPr lang="en-US" dirty="0"/>
              <a:t>10</a:t>
            </a:r>
          </a:p>
        </p:txBody>
      </p:sp>
      <p:sp>
        <p:nvSpPr>
          <p:cNvPr id="6" name="TextBox 5"/>
          <p:cNvSpPr txBox="1"/>
          <p:nvPr/>
        </p:nvSpPr>
        <p:spPr>
          <a:xfrm>
            <a:off x="4283535" y="6440308"/>
            <a:ext cx="561975" cy="369332"/>
          </a:xfrm>
          <a:prstGeom prst="rect">
            <a:avLst/>
          </a:prstGeom>
          <a:noFill/>
        </p:spPr>
        <p:txBody>
          <a:bodyPr wrap="square" rtlCol="0">
            <a:spAutoFit/>
          </a:bodyPr>
          <a:lstStyle/>
          <a:p>
            <a:r>
              <a:rPr lang="en-US" dirty="0"/>
              <a:t>100</a:t>
            </a:r>
          </a:p>
        </p:txBody>
      </p:sp>
      <p:sp>
        <p:nvSpPr>
          <p:cNvPr id="7" name="TextBox 6"/>
          <p:cNvSpPr txBox="1"/>
          <p:nvPr/>
        </p:nvSpPr>
        <p:spPr>
          <a:xfrm>
            <a:off x="5753372" y="6450337"/>
            <a:ext cx="685800" cy="369332"/>
          </a:xfrm>
          <a:prstGeom prst="rect">
            <a:avLst/>
          </a:prstGeom>
          <a:noFill/>
        </p:spPr>
        <p:txBody>
          <a:bodyPr wrap="square" rtlCol="0">
            <a:spAutoFit/>
          </a:bodyPr>
          <a:lstStyle/>
          <a:p>
            <a:r>
              <a:rPr lang="en-US" dirty="0"/>
              <a:t>1000</a:t>
            </a:r>
          </a:p>
        </p:txBody>
      </p:sp>
      <p:cxnSp>
        <p:nvCxnSpPr>
          <p:cNvPr id="8" name="Straight Connector 7"/>
          <p:cNvCxnSpPr/>
          <p:nvPr/>
        </p:nvCxnSpPr>
        <p:spPr>
          <a:xfrm>
            <a:off x="89505" y="3695479"/>
            <a:ext cx="894106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326147"/>
            <a:ext cx="381000" cy="369332"/>
          </a:xfrm>
          <a:prstGeom prst="rect">
            <a:avLst/>
          </a:prstGeom>
          <a:noFill/>
        </p:spPr>
        <p:txBody>
          <a:bodyPr wrap="square" rtlCol="0">
            <a:spAutoFit/>
          </a:bodyPr>
          <a:lstStyle/>
          <a:p>
            <a:r>
              <a:rPr lang="en-US" dirty="0"/>
              <a:t>0</a:t>
            </a:r>
          </a:p>
        </p:txBody>
      </p:sp>
      <p:sp>
        <p:nvSpPr>
          <p:cNvPr id="14" name="TextBox 13"/>
          <p:cNvSpPr txBox="1"/>
          <p:nvPr/>
        </p:nvSpPr>
        <p:spPr>
          <a:xfrm>
            <a:off x="-14341" y="4343400"/>
            <a:ext cx="495300" cy="369332"/>
          </a:xfrm>
          <a:prstGeom prst="rect">
            <a:avLst/>
          </a:prstGeom>
          <a:noFill/>
        </p:spPr>
        <p:txBody>
          <a:bodyPr wrap="square" rtlCol="0">
            <a:spAutoFit/>
          </a:bodyPr>
          <a:lstStyle/>
          <a:p>
            <a:r>
              <a:rPr lang="en-US" dirty="0"/>
              <a:t>-20</a:t>
            </a:r>
          </a:p>
        </p:txBody>
      </p:sp>
      <p:sp>
        <p:nvSpPr>
          <p:cNvPr id="15" name="TextBox 14"/>
          <p:cNvSpPr txBox="1"/>
          <p:nvPr/>
        </p:nvSpPr>
        <p:spPr>
          <a:xfrm>
            <a:off x="10886" y="5181600"/>
            <a:ext cx="495300" cy="369332"/>
          </a:xfrm>
          <a:prstGeom prst="rect">
            <a:avLst/>
          </a:prstGeom>
          <a:noFill/>
        </p:spPr>
        <p:txBody>
          <a:bodyPr wrap="square" rtlCol="0">
            <a:spAutoFit/>
          </a:bodyPr>
          <a:lstStyle/>
          <a:p>
            <a:r>
              <a:rPr lang="en-US" dirty="0"/>
              <a:t>-40</a:t>
            </a:r>
          </a:p>
        </p:txBody>
      </p:sp>
      <p:sp>
        <p:nvSpPr>
          <p:cNvPr id="16" name="TextBox 15"/>
          <p:cNvSpPr txBox="1"/>
          <p:nvPr/>
        </p:nvSpPr>
        <p:spPr>
          <a:xfrm>
            <a:off x="-14341" y="2449286"/>
            <a:ext cx="495300" cy="369332"/>
          </a:xfrm>
          <a:prstGeom prst="rect">
            <a:avLst/>
          </a:prstGeom>
          <a:noFill/>
        </p:spPr>
        <p:txBody>
          <a:bodyPr wrap="square" rtlCol="0">
            <a:spAutoFit/>
          </a:bodyPr>
          <a:lstStyle/>
          <a:p>
            <a:r>
              <a:rPr lang="en-US" dirty="0"/>
              <a:t>20</a:t>
            </a:r>
          </a:p>
        </p:txBody>
      </p:sp>
      <p:sp>
        <p:nvSpPr>
          <p:cNvPr id="17" name="TextBox 16"/>
          <p:cNvSpPr txBox="1"/>
          <p:nvPr/>
        </p:nvSpPr>
        <p:spPr>
          <a:xfrm>
            <a:off x="-14341" y="1524000"/>
            <a:ext cx="495300" cy="369332"/>
          </a:xfrm>
          <a:prstGeom prst="rect">
            <a:avLst/>
          </a:prstGeom>
          <a:noFill/>
        </p:spPr>
        <p:txBody>
          <a:bodyPr wrap="square" rtlCol="0">
            <a:spAutoFit/>
          </a:bodyPr>
          <a:lstStyle/>
          <a:p>
            <a:r>
              <a:rPr lang="en-US" dirty="0"/>
              <a:t>40</a:t>
            </a:r>
          </a:p>
        </p:txBody>
      </p:sp>
      <p:sp>
        <p:nvSpPr>
          <p:cNvPr id="18" name="TextBox 17"/>
          <p:cNvSpPr txBox="1"/>
          <p:nvPr/>
        </p:nvSpPr>
        <p:spPr>
          <a:xfrm>
            <a:off x="19050" y="609600"/>
            <a:ext cx="495300" cy="369332"/>
          </a:xfrm>
          <a:prstGeom prst="rect">
            <a:avLst/>
          </a:prstGeom>
          <a:noFill/>
        </p:spPr>
        <p:txBody>
          <a:bodyPr wrap="square" rtlCol="0">
            <a:spAutoFit/>
          </a:bodyPr>
          <a:lstStyle/>
          <a:p>
            <a:r>
              <a:rPr lang="en-US" dirty="0"/>
              <a:t>60</a:t>
            </a:r>
          </a:p>
        </p:txBody>
      </p:sp>
      <mc:AlternateContent xmlns:mc="http://schemas.openxmlformats.org/markup-compatibility/2006" xmlns:a14="http://schemas.microsoft.com/office/drawing/2010/main">
        <mc:Choice Requires="a14">
          <p:sp>
            <p:nvSpPr>
              <p:cNvPr id="19" name="Rectangle 18"/>
              <p:cNvSpPr/>
              <p:nvPr/>
            </p:nvSpPr>
            <p:spPr>
              <a:xfrm>
                <a:off x="5908374" y="121127"/>
                <a:ext cx="3122200"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𝑌</m:t>
                      </m:r>
                      <m:d>
                        <m:dPr>
                          <m:ctrlPr>
                            <a:rPr lang="en-US" i="1">
                              <a:latin typeface="Cambria Math" panose="02040503050406030204" pitchFamily="18" charset="0"/>
                            </a:rPr>
                          </m:ctrlPr>
                        </m:dPr>
                        <m:e>
                          <m:r>
                            <a:rPr lang="en-US" i="1">
                              <a:latin typeface="Cambria Math"/>
                            </a:rPr>
                            <m:t>𝑠</m:t>
                          </m:r>
                        </m:e>
                      </m:d>
                      <m:r>
                        <a:rPr lang="en-US" i="1">
                          <a:latin typeface="Cambria Math"/>
                        </a:rPr>
                        <m:t>=</m:t>
                      </m:r>
                      <m:f>
                        <m:fPr>
                          <m:ctrlPr>
                            <a:rPr lang="en-US" i="1">
                              <a:latin typeface="Cambria Math" panose="02040503050406030204" pitchFamily="18" charset="0"/>
                            </a:rPr>
                          </m:ctrlPr>
                        </m:fPr>
                        <m:num>
                          <m:r>
                            <a:rPr lang="en-US" i="1">
                              <a:latin typeface="Cambria Math"/>
                            </a:rPr>
                            <m:t>(1+0.1</m:t>
                          </m:r>
                          <m:r>
                            <a:rPr lang="en-US" i="1">
                              <a:latin typeface="Cambria Math"/>
                            </a:rPr>
                            <m:t>𝑠</m:t>
                          </m:r>
                          <m:r>
                            <a:rPr lang="en-US" i="1">
                              <a:latin typeface="Cambria Math"/>
                            </a:rPr>
                            <m:t>)(1+0.01</m:t>
                          </m:r>
                          <m:r>
                            <a:rPr lang="en-US" i="1">
                              <a:latin typeface="Cambria Math"/>
                            </a:rPr>
                            <m:t>𝑠</m:t>
                          </m:r>
                          <m:r>
                            <a:rPr lang="en-US" i="1">
                              <a:latin typeface="Cambria Math"/>
                            </a:rPr>
                            <m:t>)</m:t>
                          </m:r>
                        </m:num>
                        <m:den>
                          <m:r>
                            <a:rPr lang="en-US" i="1">
                              <a:latin typeface="Cambria Math"/>
                            </a:rPr>
                            <m:t>(1+</m:t>
                          </m:r>
                          <m:r>
                            <a:rPr lang="en-US" i="1">
                              <a:latin typeface="Cambria Math"/>
                            </a:rPr>
                            <m:t>𝑠</m:t>
                          </m:r>
                          <m:r>
                            <a:rPr lang="en-US" i="1">
                              <a:latin typeface="Cambria Math"/>
                            </a:rPr>
                            <m:t>)(1+0.001</m:t>
                          </m:r>
                          <m:r>
                            <a:rPr lang="en-US" i="1">
                              <a:latin typeface="Cambria Math"/>
                            </a:rPr>
                            <m:t>𝑠</m:t>
                          </m:r>
                          <m:r>
                            <a:rPr lang="en-US" i="1">
                              <a:latin typeface="Cambria Math"/>
                            </a:rPr>
                            <m:t>)</m:t>
                          </m:r>
                        </m:den>
                      </m:f>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5908374" y="121127"/>
                <a:ext cx="3122200" cy="669094"/>
              </a:xfrm>
              <a:prstGeom prst="rect">
                <a:avLst/>
              </a:prstGeom>
              <a:blipFill rotWithShape="1">
                <a:blip r:embed="rId3"/>
                <a:stretch>
                  <a:fillRect/>
                </a:stretch>
              </a:blipFill>
            </p:spPr>
            <p:txBody>
              <a:bodyPr/>
              <a:lstStyle/>
              <a:p>
                <a:r>
                  <a:rPr lang="en-US">
                    <a:noFill/>
                  </a:rPr>
                  <a:t> </a:t>
                </a:r>
              </a:p>
            </p:txBody>
          </p:sp>
        </mc:Fallback>
      </mc:AlternateContent>
      <p:cxnSp>
        <p:nvCxnSpPr>
          <p:cNvPr id="20" name="Straight Connector 19"/>
          <p:cNvCxnSpPr/>
          <p:nvPr/>
        </p:nvCxnSpPr>
        <p:spPr>
          <a:xfrm flipV="1">
            <a:off x="3043238" y="914400"/>
            <a:ext cx="4595812" cy="2781079"/>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41277" y="6437708"/>
            <a:ext cx="843943" cy="369332"/>
          </a:xfrm>
          <a:prstGeom prst="rect">
            <a:avLst/>
          </a:prstGeom>
          <a:noFill/>
        </p:spPr>
        <p:txBody>
          <a:bodyPr wrap="square" rtlCol="0">
            <a:spAutoFit/>
          </a:bodyPr>
          <a:lstStyle/>
          <a:p>
            <a:r>
              <a:rPr lang="en-US" dirty="0"/>
              <a:t>10000</a:t>
            </a:r>
          </a:p>
        </p:txBody>
      </p:sp>
      <p:cxnSp>
        <p:nvCxnSpPr>
          <p:cNvPr id="22" name="Straight Connector 21"/>
          <p:cNvCxnSpPr/>
          <p:nvPr/>
        </p:nvCxnSpPr>
        <p:spPr>
          <a:xfrm flipV="1">
            <a:off x="4564523" y="1239253"/>
            <a:ext cx="4086182" cy="2456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519238" y="3695479"/>
            <a:ext cx="4577034" cy="274482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96272" y="3703864"/>
            <a:ext cx="3047116" cy="184706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Rectangle 22"/>
              <p:cNvSpPr/>
              <p:nvPr/>
            </p:nvSpPr>
            <p:spPr>
              <a:xfrm>
                <a:off x="2645732" y="978932"/>
                <a:ext cx="1914307" cy="369332"/>
              </a:xfrm>
              <a:prstGeom prst="rect">
                <a:avLst/>
              </a:prstGeom>
            </p:spPr>
            <p:txBody>
              <a:bodyPr wrap="none">
                <a:spAutoFit/>
              </a:bodyPr>
              <a:lstStyle/>
              <a:p>
                <a14:m>
                  <m:oMath xmlns:m="http://schemas.openxmlformats.org/officeDocument/2006/math">
                    <m:r>
                      <a:rPr lang="en-US" b="0" i="1" smtClean="0">
                        <a:latin typeface="Cambria Math"/>
                      </a:rPr>
                      <m:t>20</m:t>
                    </m:r>
                    <m:func>
                      <m:funcPr>
                        <m:ctrlPr>
                          <a:rPr lang="en-US" b="0" i="1" smtClean="0">
                            <a:latin typeface="Cambria Math" panose="02040503050406030204" pitchFamily="18" charset="0"/>
                          </a:rPr>
                        </m:ctrlPr>
                      </m:funcPr>
                      <m:fName>
                        <m:r>
                          <m:rPr>
                            <m:sty m:val="p"/>
                          </m:rPr>
                          <a:rPr lang="en-US" b="0" i="0" smtClean="0">
                            <a:latin typeface="Cambria Math"/>
                          </a:rPr>
                          <m:t>log</m:t>
                        </m:r>
                      </m:fName>
                      <m:e>
                        <m:r>
                          <a:rPr lang="en-US" b="0" i="1" smtClean="0">
                            <a:latin typeface="Cambria Math"/>
                          </a:rPr>
                          <m:t>1</m:t>
                        </m:r>
                      </m:e>
                    </m:func>
                    <m:r>
                      <a:rPr lang="en-US" b="0" i="1" smtClean="0">
                        <a:latin typeface="Cambria Math"/>
                      </a:rPr>
                      <m:t>=</m:t>
                    </m:r>
                  </m:oMath>
                </a14:m>
                <a:r>
                  <a:rPr lang="en-US" dirty="0"/>
                  <a:t> 0, peak</a:t>
                </a:r>
              </a:p>
            </p:txBody>
          </p:sp>
        </mc:Choice>
        <mc:Fallback xmlns="">
          <p:sp>
            <p:nvSpPr>
              <p:cNvPr id="23" name="Rectangle 22"/>
              <p:cNvSpPr>
                <a:spLocks noRot="1" noChangeAspect="1" noMove="1" noResize="1" noEditPoints="1" noAdjustHandles="1" noChangeArrowheads="1" noChangeShapeType="1" noTextEdit="1"/>
              </p:cNvSpPr>
              <p:nvPr/>
            </p:nvSpPr>
            <p:spPr>
              <a:xfrm>
                <a:off x="2645732" y="978932"/>
                <a:ext cx="1914307" cy="369332"/>
              </a:xfrm>
              <a:prstGeom prst="rect">
                <a:avLst/>
              </a:prstGeom>
              <a:blipFill rotWithShape="1">
                <a:blip r:embed="rId4"/>
                <a:stretch>
                  <a:fillRect t="-8333" r="-2229" b="-26667"/>
                </a:stretch>
              </a:blipFill>
            </p:spPr>
            <p:txBody>
              <a:bodyPr/>
              <a:lstStyle/>
              <a:p>
                <a:r>
                  <a:rPr lang="en-US">
                    <a:noFill/>
                  </a:rPr>
                  <a:t> </a:t>
                </a:r>
              </a:p>
            </p:txBody>
          </p:sp>
        </mc:Fallback>
      </mc:AlternateContent>
      <p:cxnSp>
        <p:nvCxnSpPr>
          <p:cNvPr id="24" name="Straight Connector 23"/>
          <p:cNvCxnSpPr/>
          <p:nvPr/>
        </p:nvCxnSpPr>
        <p:spPr>
          <a:xfrm>
            <a:off x="89505" y="3724054"/>
            <a:ext cx="1429733" cy="20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19238" y="3728246"/>
            <a:ext cx="1524000" cy="9175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043238" y="4641626"/>
            <a:ext cx="1521897" cy="83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560039" y="3728246"/>
            <a:ext cx="1536233" cy="9217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096272" y="3726150"/>
            <a:ext cx="2934302" cy="104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90202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6" y="0"/>
            <a:ext cx="9157729" cy="660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96379" y="6448693"/>
            <a:ext cx="381000" cy="369332"/>
          </a:xfrm>
          <a:prstGeom prst="rect">
            <a:avLst/>
          </a:prstGeom>
          <a:noFill/>
        </p:spPr>
        <p:txBody>
          <a:bodyPr wrap="square" rtlCol="0">
            <a:spAutoFit/>
          </a:bodyPr>
          <a:lstStyle/>
          <a:p>
            <a:r>
              <a:rPr lang="en-US" dirty="0"/>
              <a:t>.1</a:t>
            </a:r>
          </a:p>
        </p:txBody>
      </p:sp>
      <p:sp>
        <p:nvSpPr>
          <p:cNvPr id="4" name="TextBox 3"/>
          <p:cNvSpPr txBox="1"/>
          <p:nvPr/>
        </p:nvSpPr>
        <p:spPr>
          <a:xfrm>
            <a:off x="2895600" y="6468461"/>
            <a:ext cx="381000" cy="369332"/>
          </a:xfrm>
          <a:prstGeom prst="rect">
            <a:avLst/>
          </a:prstGeom>
          <a:noFill/>
        </p:spPr>
        <p:txBody>
          <a:bodyPr wrap="square" rtlCol="0">
            <a:spAutoFit/>
          </a:bodyPr>
          <a:lstStyle/>
          <a:p>
            <a:r>
              <a:rPr lang="en-US" dirty="0"/>
              <a:t>1</a:t>
            </a:r>
          </a:p>
        </p:txBody>
      </p:sp>
      <p:sp>
        <p:nvSpPr>
          <p:cNvPr id="5" name="TextBox 4"/>
          <p:cNvSpPr txBox="1"/>
          <p:nvPr/>
        </p:nvSpPr>
        <p:spPr>
          <a:xfrm>
            <a:off x="4419600" y="6490233"/>
            <a:ext cx="485775" cy="369332"/>
          </a:xfrm>
          <a:prstGeom prst="rect">
            <a:avLst/>
          </a:prstGeom>
          <a:noFill/>
        </p:spPr>
        <p:txBody>
          <a:bodyPr wrap="square" rtlCol="0">
            <a:spAutoFit/>
          </a:bodyPr>
          <a:lstStyle/>
          <a:p>
            <a:r>
              <a:rPr lang="en-US" dirty="0"/>
              <a:t>10</a:t>
            </a:r>
          </a:p>
        </p:txBody>
      </p:sp>
      <p:sp>
        <p:nvSpPr>
          <p:cNvPr id="6" name="TextBox 5"/>
          <p:cNvSpPr txBox="1"/>
          <p:nvPr/>
        </p:nvSpPr>
        <p:spPr>
          <a:xfrm>
            <a:off x="5891212" y="6488668"/>
            <a:ext cx="561975" cy="369332"/>
          </a:xfrm>
          <a:prstGeom prst="rect">
            <a:avLst/>
          </a:prstGeom>
          <a:noFill/>
        </p:spPr>
        <p:txBody>
          <a:bodyPr wrap="square" rtlCol="0">
            <a:spAutoFit/>
          </a:bodyPr>
          <a:lstStyle/>
          <a:p>
            <a:r>
              <a:rPr lang="en-US" dirty="0"/>
              <a:t>100</a:t>
            </a:r>
          </a:p>
        </p:txBody>
      </p:sp>
      <p:sp>
        <p:nvSpPr>
          <p:cNvPr id="7" name="TextBox 6"/>
          <p:cNvSpPr txBox="1"/>
          <p:nvPr/>
        </p:nvSpPr>
        <p:spPr>
          <a:xfrm>
            <a:off x="7315200" y="6467679"/>
            <a:ext cx="685800" cy="369332"/>
          </a:xfrm>
          <a:prstGeom prst="rect">
            <a:avLst/>
          </a:prstGeom>
          <a:noFill/>
        </p:spPr>
        <p:txBody>
          <a:bodyPr wrap="square" rtlCol="0">
            <a:spAutoFit/>
          </a:bodyPr>
          <a:lstStyle/>
          <a:p>
            <a:r>
              <a:rPr lang="en-US" dirty="0"/>
              <a:t>1000</a:t>
            </a:r>
          </a:p>
        </p:txBody>
      </p:sp>
      <p:cxnSp>
        <p:nvCxnSpPr>
          <p:cNvPr id="8" name="Straight Connector 7"/>
          <p:cNvCxnSpPr/>
          <p:nvPr/>
        </p:nvCxnSpPr>
        <p:spPr>
          <a:xfrm>
            <a:off x="89505" y="3657379"/>
            <a:ext cx="894106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326147"/>
            <a:ext cx="381000" cy="369332"/>
          </a:xfrm>
          <a:prstGeom prst="rect">
            <a:avLst/>
          </a:prstGeom>
          <a:noFill/>
        </p:spPr>
        <p:txBody>
          <a:bodyPr wrap="square" rtlCol="0">
            <a:spAutoFit/>
          </a:bodyPr>
          <a:lstStyle/>
          <a:p>
            <a:r>
              <a:rPr lang="en-US" dirty="0"/>
              <a:t>0</a:t>
            </a:r>
          </a:p>
        </p:txBody>
      </p:sp>
      <p:sp>
        <p:nvSpPr>
          <p:cNvPr id="14" name="TextBox 13"/>
          <p:cNvSpPr txBox="1"/>
          <p:nvPr/>
        </p:nvSpPr>
        <p:spPr>
          <a:xfrm>
            <a:off x="-14341" y="4343400"/>
            <a:ext cx="495300" cy="369332"/>
          </a:xfrm>
          <a:prstGeom prst="rect">
            <a:avLst/>
          </a:prstGeom>
          <a:noFill/>
        </p:spPr>
        <p:txBody>
          <a:bodyPr wrap="square" rtlCol="0">
            <a:spAutoFit/>
          </a:bodyPr>
          <a:lstStyle/>
          <a:p>
            <a:r>
              <a:rPr lang="en-US" dirty="0"/>
              <a:t>-20</a:t>
            </a:r>
          </a:p>
        </p:txBody>
      </p:sp>
      <p:sp>
        <p:nvSpPr>
          <p:cNvPr id="15" name="TextBox 14"/>
          <p:cNvSpPr txBox="1"/>
          <p:nvPr/>
        </p:nvSpPr>
        <p:spPr>
          <a:xfrm>
            <a:off x="10886" y="5181600"/>
            <a:ext cx="495300" cy="369332"/>
          </a:xfrm>
          <a:prstGeom prst="rect">
            <a:avLst/>
          </a:prstGeom>
          <a:noFill/>
        </p:spPr>
        <p:txBody>
          <a:bodyPr wrap="square" rtlCol="0">
            <a:spAutoFit/>
          </a:bodyPr>
          <a:lstStyle/>
          <a:p>
            <a:r>
              <a:rPr lang="en-US" dirty="0"/>
              <a:t>-40</a:t>
            </a:r>
          </a:p>
        </p:txBody>
      </p:sp>
      <p:sp>
        <p:nvSpPr>
          <p:cNvPr id="16" name="TextBox 15"/>
          <p:cNvSpPr txBox="1"/>
          <p:nvPr/>
        </p:nvSpPr>
        <p:spPr>
          <a:xfrm>
            <a:off x="-14341" y="2449286"/>
            <a:ext cx="495300" cy="369332"/>
          </a:xfrm>
          <a:prstGeom prst="rect">
            <a:avLst/>
          </a:prstGeom>
          <a:noFill/>
        </p:spPr>
        <p:txBody>
          <a:bodyPr wrap="square" rtlCol="0">
            <a:spAutoFit/>
          </a:bodyPr>
          <a:lstStyle/>
          <a:p>
            <a:r>
              <a:rPr lang="en-US" dirty="0"/>
              <a:t>20</a:t>
            </a:r>
          </a:p>
        </p:txBody>
      </p:sp>
      <p:sp>
        <p:nvSpPr>
          <p:cNvPr id="17" name="TextBox 16"/>
          <p:cNvSpPr txBox="1"/>
          <p:nvPr/>
        </p:nvSpPr>
        <p:spPr>
          <a:xfrm>
            <a:off x="-14341" y="1524000"/>
            <a:ext cx="495300" cy="369332"/>
          </a:xfrm>
          <a:prstGeom prst="rect">
            <a:avLst/>
          </a:prstGeom>
          <a:noFill/>
        </p:spPr>
        <p:txBody>
          <a:bodyPr wrap="square" rtlCol="0">
            <a:spAutoFit/>
          </a:bodyPr>
          <a:lstStyle/>
          <a:p>
            <a:r>
              <a:rPr lang="en-US" dirty="0"/>
              <a:t>40</a:t>
            </a:r>
          </a:p>
        </p:txBody>
      </p:sp>
      <p:sp>
        <p:nvSpPr>
          <p:cNvPr id="18" name="TextBox 17"/>
          <p:cNvSpPr txBox="1"/>
          <p:nvPr/>
        </p:nvSpPr>
        <p:spPr>
          <a:xfrm>
            <a:off x="19050" y="609600"/>
            <a:ext cx="495300" cy="369332"/>
          </a:xfrm>
          <a:prstGeom prst="rect">
            <a:avLst/>
          </a:prstGeom>
          <a:noFill/>
        </p:spPr>
        <p:txBody>
          <a:bodyPr wrap="square" rtlCol="0">
            <a:spAutoFit/>
          </a:bodyPr>
          <a:lstStyle/>
          <a:p>
            <a:r>
              <a:rPr lang="en-US" dirty="0"/>
              <a:t>60</a:t>
            </a:r>
          </a:p>
        </p:txBody>
      </p:sp>
      <mc:AlternateContent xmlns:mc="http://schemas.openxmlformats.org/markup-compatibility/2006" xmlns:a14="http://schemas.microsoft.com/office/drawing/2010/main">
        <mc:Choice Requires="a14">
          <p:sp>
            <p:nvSpPr>
              <p:cNvPr id="3" name="Rectangle 2"/>
              <p:cNvSpPr/>
              <p:nvPr/>
            </p:nvSpPr>
            <p:spPr>
              <a:xfrm>
                <a:off x="5821816" y="96955"/>
                <a:ext cx="3250442" cy="7043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𝑌</m:t>
                      </m:r>
                      <m:d>
                        <m:dPr>
                          <m:ctrlPr>
                            <a:rPr lang="en-US" i="1">
                              <a:latin typeface="Cambria Math" panose="02040503050406030204" pitchFamily="18" charset="0"/>
                            </a:rPr>
                          </m:ctrlPr>
                        </m:dPr>
                        <m:e>
                          <m:r>
                            <a:rPr lang="en-US" i="1">
                              <a:latin typeface="Cambria Math"/>
                            </a:rPr>
                            <m:t>𝑠</m:t>
                          </m:r>
                        </m:e>
                      </m:d>
                      <m:r>
                        <a:rPr lang="en-US" i="1">
                          <a:latin typeface="Cambria Math"/>
                        </a:rPr>
                        <m:t>=</m:t>
                      </m:r>
                      <m:f>
                        <m:fPr>
                          <m:ctrlPr>
                            <a:rPr lang="en-US" i="1">
                              <a:latin typeface="Cambria Math" panose="02040503050406030204" pitchFamily="18" charset="0"/>
                            </a:rPr>
                          </m:ctrlPr>
                        </m:fPr>
                        <m:num>
                          <m:r>
                            <a:rPr lang="en-US" i="1">
                              <a:latin typeface="Cambria Math"/>
                            </a:rPr>
                            <m:t>100</m:t>
                          </m:r>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num>
                        <m:den>
                          <m:r>
                            <a:rPr lang="en-US" i="1">
                              <a:latin typeface="Cambria Math"/>
                            </a:rPr>
                            <m:t>(1+0.17</m:t>
                          </m:r>
                          <m:r>
                            <a:rPr lang="en-US" i="1">
                              <a:latin typeface="Cambria Math"/>
                            </a:rPr>
                            <m:t>𝑠</m:t>
                          </m:r>
                          <m:r>
                            <a:rPr lang="en-US" i="1">
                              <a:latin typeface="Cambria Math"/>
                            </a:rPr>
                            <m:t>)(1+0.53</m:t>
                          </m:r>
                          <m:r>
                            <a:rPr lang="en-US" i="1">
                              <a:latin typeface="Cambria Math"/>
                            </a:rPr>
                            <m:t>𝑠</m:t>
                          </m:r>
                          <m:r>
                            <a:rPr lang="en-US" i="1">
                              <a:latin typeface="Cambria Math"/>
                            </a:rPr>
                            <m:t>)</m:t>
                          </m:r>
                        </m:den>
                      </m:f>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5821816" y="96955"/>
                <a:ext cx="3250442" cy="704360"/>
              </a:xfrm>
              <a:prstGeom prst="rect">
                <a:avLst/>
              </a:prstGeom>
              <a:blipFill rotWithShape="1">
                <a:blip r:embed="rId3"/>
                <a:stretch>
                  <a:fillRect/>
                </a:stretch>
              </a:blipFill>
            </p:spPr>
            <p:txBody>
              <a:bodyPr/>
              <a:lstStyle/>
              <a:p>
                <a:r>
                  <a:rPr lang="en-US">
                    <a:noFill/>
                  </a:rPr>
                  <a:t> </a:t>
                </a:r>
              </a:p>
            </p:txBody>
          </p:sp>
        </mc:Fallback>
      </mc:AlternateContent>
      <p:cxnSp>
        <p:nvCxnSpPr>
          <p:cNvPr id="20" name="Straight Connector 19"/>
          <p:cNvCxnSpPr/>
          <p:nvPr/>
        </p:nvCxnSpPr>
        <p:spPr>
          <a:xfrm flipV="1">
            <a:off x="1021976" y="474312"/>
            <a:ext cx="4648200" cy="5612163"/>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187130" y="961799"/>
            <a:ext cx="1313180" cy="369332"/>
          </a:xfrm>
          <a:prstGeom prst="rect">
            <a:avLst/>
          </a:prstGeom>
        </p:spPr>
        <p:txBody>
          <a:bodyPr wrap="none">
            <a:spAutoFit/>
          </a:bodyPr>
          <a:lstStyle/>
          <a:p>
            <a:r>
              <a:rPr lang="en-US" dirty="0"/>
              <a:t>1/.17 = 5.88</a:t>
            </a:r>
          </a:p>
        </p:txBody>
      </p:sp>
      <p:sp>
        <p:nvSpPr>
          <p:cNvPr id="26" name="Rectangle 25"/>
          <p:cNvSpPr/>
          <p:nvPr/>
        </p:nvSpPr>
        <p:spPr>
          <a:xfrm>
            <a:off x="7187130" y="1487905"/>
            <a:ext cx="1313180" cy="369332"/>
          </a:xfrm>
          <a:prstGeom prst="rect">
            <a:avLst/>
          </a:prstGeom>
        </p:spPr>
        <p:txBody>
          <a:bodyPr wrap="none">
            <a:spAutoFit/>
          </a:bodyPr>
          <a:lstStyle/>
          <a:p>
            <a:r>
              <a:rPr lang="en-US" dirty="0"/>
              <a:t>1/.53 = 1.88</a:t>
            </a:r>
          </a:p>
        </p:txBody>
      </p:sp>
      <p:cxnSp>
        <p:nvCxnSpPr>
          <p:cNvPr id="27" name="Straight Connector 26"/>
          <p:cNvCxnSpPr/>
          <p:nvPr/>
        </p:nvCxnSpPr>
        <p:spPr>
          <a:xfrm>
            <a:off x="3461732" y="3657379"/>
            <a:ext cx="4572606" cy="272437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209445" y="3657379"/>
            <a:ext cx="4572606" cy="272437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ectangle 34"/>
              <p:cNvSpPr/>
              <p:nvPr/>
            </p:nvSpPr>
            <p:spPr>
              <a:xfrm>
                <a:off x="6611264" y="2066413"/>
                <a:ext cx="2287806" cy="369332"/>
              </a:xfrm>
              <a:prstGeom prst="rect">
                <a:avLst/>
              </a:prstGeom>
            </p:spPr>
            <p:txBody>
              <a:bodyPr wrap="none">
                <a:spAutoFit/>
              </a:bodyPr>
              <a:lstStyle/>
              <a:p>
                <a14:m>
                  <m:oMath xmlns:m="http://schemas.openxmlformats.org/officeDocument/2006/math">
                    <m:r>
                      <a:rPr lang="en-US" b="0" i="1" smtClean="0">
                        <a:latin typeface="Cambria Math"/>
                      </a:rPr>
                      <m:t>20</m:t>
                    </m:r>
                    <m:func>
                      <m:funcPr>
                        <m:ctrlPr>
                          <a:rPr lang="en-US" b="0" i="1" smtClean="0">
                            <a:latin typeface="Cambria Math" panose="02040503050406030204" pitchFamily="18" charset="0"/>
                          </a:rPr>
                        </m:ctrlPr>
                      </m:funcPr>
                      <m:fName>
                        <m:r>
                          <m:rPr>
                            <m:sty m:val="p"/>
                          </m:rPr>
                          <a:rPr lang="en-US" b="0" i="0" smtClean="0">
                            <a:latin typeface="Cambria Math"/>
                          </a:rPr>
                          <m:t>log</m:t>
                        </m:r>
                      </m:fName>
                      <m:e>
                        <m:r>
                          <a:rPr lang="en-US" b="0" i="1" smtClean="0">
                            <a:latin typeface="Cambria Math"/>
                          </a:rPr>
                          <m:t>100</m:t>
                        </m:r>
                      </m:e>
                    </m:func>
                    <m:r>
                      <a:rPr lang="en-US" b="0" i="1" smtClean="0">
                        <a:latin typeface="Cambria Math"/>
                      </a:rPr>
                      <m:t>=</m:t>
                    </m:r>
                  </m:oMath>
                </a14:m>
                <a:r>
                  <a:rPr lang="en-US" dirty="0"/>
                  <a:t> 40, peak</a:t>
                </a:r>
              </a:p>
            </p:txBody>
          </p:sp>
        </mc:Choice>
        <mc:Fallback xmlns="">
          <p:sp>
            <p:nvSpPr>
              <p:cNvPr id="35" name="Rectangle 34"/>
              <p:cNvSpPr>
                <a:spLocks noRot="1" noChangeAspect="1" noMove="1" noResize="1" noEditPoints="1" noAdjustHandles="1" noChangeArrowheads="1" noChangeShapeType="1" noTextEdit="1"/>
              </p:cNvSpPr>
              <p:nvPr/>
            </p:nvSpPr>
            <p:spPr>
              <a:xfrm>
                <a:off x="6611264" y="2066413"/>
                <a:ext cx="2287806" cy="369332"/>
              </a:xfrm>
              <a:prstGeom prst="rect">
                <a:avLst/>
              </a:prstGeom>
              <a:blipFill rotWithShape="1">
                <a:blip r:embed="rId4"/>
                <a:stretch>
                  <a:fillRect t="-8197" r="-1600" b="-24590"/>
                </a:stretch>
              </a:blipFill>
            </p:spPr>
            <p:txBody>
              <a:bodyPr/>
              <a:lstStyle/>
              <a:p>
                <a:r>
                  <a:rPr lang="en-US">
                    <a:noFill/>
                  </a:rPr>
                  <a:t> </a:t>
                </a:r>
              </a:p>
            </p:txBody>
          </p:sp>
        </mc:Fallback>
      </mc:AlternateContent>
      <p:cxnSp>
        <p:nvCxnSpPr>
          <p:cNvPr id="36" name="Straight Connector 35"/>
          <p:cNvCxnSpPr/>
          <p:nvPr/>
        </p:nvCxnSpPr>
        <p:spPr>
          <a:xfrm flipV="1">
            <a:off x="3461732" y="2686050"/>
            <a:ext cx="747713" cy="453359"/>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209445" y="2686050"/>
            <a:ext cx="48628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226138" y="1840260"/>
            <a:ext cx="343196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473269" y="1840260"/>
            <a:ext cx="752869" cy="4524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14350" y="2292755"/>
            <a:ext cx="2947382" cy="35317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9139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1" y="32657"/>
            <a:ext cx="9157729" cy="660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96379" y="6448693"/>
            <a:ext cx="381000" cy="369332"/>
          </a:xfrm>
          <a:prstGeom prst="rect">
            <a:avLst/>
          </a:prstGeom>
          <a:noFill/>
        </p:spPr>
        <p:txBody>
          <a:bodyPr wrap="square" rtlCol="0">
            <a:spAutoFit/>
          </a:bodyPr>
          <a:lstStyle/>
          <a:p>
            <a:r>
              <a:rPr lang="en-US" dirty="0"/>
              <a:t>.1</a:t>
            </a:r>
          </a:p>
        </p:txBody>
      </p:sp>
      <p:sp>
        <p:nvSpPr>
          <p:cNvPr id="4" name="TextBox 3"/>
          <p:cNvSpPr txBox="1"/>
          <p:nvPr/>
        </p:nvSpPr>
        <p:spPr>
          <a:xfrm>
            <a:off x="2895600" y="6468461"/>
            <a:ext cx="381000" cy="369332"/>
          </a:xfrm>
          <a:prstGeom prst="rect">
            <a:avLst/>
          </a:prstGeom>
          <a:noFill/>
        </p:spPr>
        <p:txBody>
          <a:bodyPr wrap="square" rtlCol="0">
            <a:spAutoFit/>
          </a:bodyPr>
          <a:lstStyle/>
          <a:p>
            <a:r>
              <a:rPr lang="en-US" dirty="0"/>
              <a:t>1</a:t>
            </a:r>
          </a:p>
        </p:txBody>
      </p:sp>
      <p:sp>
        <p:nvSpPr>
          <p:cNvPr id="5" name="TextBox 4"/>
          <p:cNvSpPr txBox="1"/>
          <p:nvPr/>
        </p:nvSpPr>
        <p:spPr>
          <a:xfrm>
            <a:off x="4419600" y="6490233"/>
            <a:ext cx="485775" cy="369332"/>
          </a:xfrm>
          <a:prstGeom prst="rect">
            <a:avLst/>
          </a:prstGeom>
          <a:noFill/>
        </p:spPr>
        <p:txBody>
          <a:bodyPr wrap="square" rtlCol="0">
            <a:spAutoFit/>
          </a:bodyPr>
          <a:lstStyle/>
          <a:p>
            <a:r>
              <a:rPr lang="en-US" dirty="0"/>
              <a:t>10</a:t>
            </a:r>
          </a:p>
        </p:txBody>
      </p:sp>
      <p:sp>
        <p:nvSpPr>
          <p:cNvPr id="6" name="TextBox 5"/>
          <p:cNvSpPr txBox="1"/>
          <p:nvPr/>
        </p:nvSpPr>
        <p:spPr>
          <a:xfrm>
            <a:off x="5891212" y="6488668"/>
            <a:ext cx="561975" cy="369332"/>
          </a:xfrm>
          <a:prstGeom prst="rect">
            <a:avLst/>
          </a:prstGeom>
          <a:noFill/>
        </p:spPr>
        <p:txBody>
          <a:bodyPr wrap="square" rtlCol="0">
            <a:spAutoFit/>
          </a:bodyPr>
          <a:lstStyle/>
          <a:p>
            <a:r>
              <a:rPr lang="en-US" dirty="0"/>
              <a:t>100</a:t>
            </a:r>
          </a:p>
        </p:txBody>
      </p:sp>
      <p:sp>
        <p:nvSpPr>
          <p:cNvPr id="7" name="TextBox 6"/>
          <p:cNvSpPr txBox="1"/>
          <p:nvPr/>
        </p:nvSpPr>
        <p:spPr>
          <a:xfrm>
            <a:off x="7315200" y="6467679"/>
            <a:ext cx="685800" cy="369332"/>
          </a:xfrm>
          <a:prstGeom prst="rect">
            <a:avLst/>
          </a:prstGeom>
          <a:noFill/>
        </p:spPr>
        <p:txBody>
          <a:bodyPr wrap="square" rtlCol="0">
            <a:spAutoFit/>
          </a:bodyPr>
          <a:lstStyle/>
          <a:p>
            <a:r>
              <a:rPr lang="en-US" dirty="0"/>
              <a:t>1000</a:t>
            </a:r>
          </a:p>
        </p:txBody>
      </p:sp>
      <p:cxnSp>
        <p:nvCxnSpPr>
          <p:cNvPr id="8" name="Straight Connector 7"/>
          <p:cNvCxnSpPr/>
          <p:nvPr/>
        </p:nvCxnSpPr>
        <p:spPr>
          <a:xfrm>
            <a:off x="89505" y="3695479"/>
            <a:ext cx="894106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326147"/>
            <a:ext cx="381000" cy="369332"/>
          </a:xfrm>
          <a:prstGeom prst="rect">
            <a:avLst/>
          </a:prstGeom>
          <a:noFill/>
        </p:spPr>
        <p:txBody>
          <a:bodyPr wrap="square" rtlCol="0">
            <a:spAutoFit/>
          </a:bodyPr>
          <a:lstStyle/>
          <a:p>
            <a:r>
              <a:rPr lang="en-US" dirty="0"/>
              <a:t>0</a:t>
            </a:r>
          </a:p>
        </p:txBody>
      </p:sp>
      <p:sp>
        <p:nvSpPr>
          <p:cNvPr id="14" name="TextBox 13"/>
          <p:cNvSpPr txBox="1"/>
          <p:nvPr/>
        </p:nvSpPr>
        <p:spPr>
          <a:xfrm>
            <a:off x="-14341" y="4343400"/>
            <a:ext cx="495300" cy="369332"/>
          </a:xfrm>
          <a:prstGeom prst="rect">
            <a:avLst/>
          </a:prstGeom>
          <a:noFill/>
        </p:spPr>
        <p:txBody>
          <a:bodyPr wrap="square" rtlCol="0">
            <a:spAutoFit/>
          </a:bodyPr>
          <a:lstStyle/>
          <a:p>
            <a:r>
              <a:rPr lang="en-US" dirty="0"/>
              <a:t>-20</a:t>
            </a:r>
          </a:p>
        </p:txBody>
      </p:sp>
      <p:sp>
        <p:nvSpPr>
          <p:cNvPr id="15" name="TextBox 14"/>
          <p:cNvSpPr txBox="1"/>
          <p:nvPr/>
        </p:nvSpPr>
        <p:spPr>
          <a:xfrm>
            <a:off x="10886" y="5181600"/>
            <a:ext cx="495300" cy="369332"/>
          </a:xfrm>
          <a:prstGeom prst="rect">
            <a:avLst/>
          </a:prstGeom>
          <a:noFill/>
        </p:spPr>
        <p:txBody>
          <a:bodyPr wrap="square" rtlCol="0">
            <a:spAutoFit/>
          </a:bodyPr>
          <a:lstStyle/>
          <a:p>
            <a:r>
              <a:rPr lang="en-US" dirty="0"/>
              <a:t>-40</a:t>
            </a:r>
          </a:p>
        </p:txBody>
      </p:sp>
      <p:sp>
        <p:nvSpPr>
          <p:cNvPr id="16" name="TextBox 15"/>
          <p:cNvSpPr txBox="1"/>
          <p:nvPr/>
        </p:nvSpPr>
        <p:spPr>
          <a:xfrm>
            <a:off x="-14341" y="2449286"/>
            <a:ext cx="495300" cy="369332"/>
          </a:xfrm>
          <a:prstGeom prst="rect">
            <a:avLst/>
          </a:prstGeom>
          <a:noFill/>
        </p:spPr>
        <p:txBody>
          <a:bodyPr wrap="square" rtlCol="0">
            <a:spAutoFit/>
          </a:bodyPr>
          <a:lstStyle/>
          <a:p>
            <a:r>
              <a:rPr lang="en-US" dirty="0"/>
              <a:t>20</a:t>
            </a:r>
          </a:p>
        </p:txBody>
      </p:sp>
      <p:sp>
        <p:nvSpPr>
          <p:cNvPr id="17" name="TextBox 16"/>
          <p:cNvSpPr txBox="1"/>
          <p:nvPr/>
        </p:nvSpPr>
        <p:spPr>
          <a:xfrm>
            <a:off x="-14341" y="1524000"/>
            <a:ext cx="495300" cy="369332"/>
          </a:xfrm>
          <a:prstGeom prst="rect">
            <a:avLst/>
          </a:prstGeom>
          <a:noFill/>
        </p:spPr>
        <p:txBody>
          <a:bodyPr wrap="square" rtlCol="0">
            <a:spAutoFit/>
          </a:bodyPr>
          <a:lstStyle/>
          <a:p>
            <a:r>
              <a:rPr lang="en-US" dirty="0"/>
              <a:t>40</a:t>
            </a:r>
          </a:p>
        </p:txBody>
      </p:sp>
      <p:sp>
        <p:nvSpPr>
          <p:cNvPr id="18" name="TextBox 17"/>
          <p:cNvSpPr txBox="1"/>
          <p:nvPr/>
        </p:nvSpPr>
        <p:spPr>
          <a:xfrm>
            <a:off x="19050" y="609600"/>
            <a:ext cx="495300" cy="369332"/>
          </a:xfrm>
          <a:prstGeom prst="rect">
            <a:avLst/>
          </a:prstGeom>
          <a:noFill/>
        </p:spPr>
        <p:txBody>
          <a:bodyPr wrap="square" rtlCol="0">
            <a:spAutoFit/>
          </a:bodyPr>
          <a:lstStyle/>
          <a:p>
            <a:r>
              <a:rPr lang="en-US" dirty="0"/>
              <a:t>60</a:t>
            </a:r>
          </a:p>
        </p:txBody>
      </p:sp>
      <mc:AlternateContent xmlns:mc="http://schemas.openxmlformats.org/markup-compatibility/2006" xmlns:a14="http://schemas.microsoft.com/office/drawing/2010/main">
        <mc:Choice Requires="a14">
          <p:sp>
            <p:nvSpPr>
              <p:cNvPr id="19" name="Rectangle 18"/>
              <p:cNvSpPr/>
              <p:nvPr/>
            </p:nvSpPr>
            <p:spPr>
              <a:xfrm>
                <a:off x="5395413" y="114881"/>
                <a:ext cx="3635161"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𝑌</m:t>
                      </m:r>
                      <m:d>
                        <m:dPr>
                          <m:ctrlPr>
                            <a:rPr lang="en-US" i="1">
                              <a:latin typeface="Cambria Math" panose="02040503050406030204" pitchFamily="18" charset="0"/>
                            </a:rPr>
                          </m:ctrlPr>
                        </m:dPr>
                        <m:e>
                          <m:r>
                            <a:rPr lang="en-US" i="1">
                              <a:latin typeface="Cambria Math"/>
                            </a:rPr>
                            <m:t>𝑠</m:t>
                          </m:r>
                        </m:e>
                      </m:d>
                      <m:r>
                        <a:rPr lang="en-US" i="1">
                          <a:latin typeface="Cambria Math"/>
                        </a:rPr>
                        <m:t>=</m:t>
                      </m:r>
                      <m:f>
                        <m:fPr>
                          <m:ctrlPr>
                            <a:rPr lang="en-US" i="1">
                              <a:latin typeface="Cambria Math" panose="02040503050406030204" pitchFamily="18" charset="0"/>
                            </a:rPr>
                          </m:ctrlPr>
                        </m:fPr>
                        <m:num>
                          <m:r>
                            <a:rPr lang="en-US" i="1">
                              <a:latin typeface="Cambria Math"/>
                            </a:rPr>
                            <m:t>1000(1+0.25</m:t>
                          </m:r>
                          <m:r>
                            <a:rPr lang="en-US" i="1">
                              <a:latin typeface="Cambria Math"/>
                            </a:rPr>
                            <m:t>𝑠</m:t>
                          </m:r>
                          <m:r>
                            <a:rPr lang="en-US" i="1">
                              <a:latin typeface="Cambria Math"/>
                            </a:rPr>
                            <m:t>)(1+0.1</m:t>
                          </m:r>
                          <m:r>
                            <a:rPr lang="en-US" i="1">
                              <a:latin typeface="Cambria Math"/>
                            </a:rPr>
                            <m:t>𝑠</m:t>
                          </m:r>
                          <m:r>
                            <a:rPr lang="en-US" i="1">
                              <a:latin typeface="Cambria Math"/>
                            </a:rPr>
                            <m:t>)</m:t>
                          </m:r>
                        </m:num>
                        <m:den>
                          <m:r>
                            <a:rPr lang="en-US" i="1">
                              <a:latin typeface="Cambria Math"/>
                            </a:rPr>
                            <m:t>(1+</m:t>
                          </m:r>
                          <m:r>
                            <a:rPr lang="en-US" i="1">
                              <a:latin typeface="Cambria Math"/>
                            </a:rPr>
                            <m:t>𝑠</m:t>
                          </m:r>
                          <m:r>
                            <a:rPr lang="en-US" i="1">
                              <a:latin typeface="Cambria Math"/>
                            </a:rPr>
                            <m:t>)(1+0.025</m:t>
                          </m:r>
                          <m:r>
                            <a:rPr lang="en-US" i="1">
                              <a:latin typeface="Cambria Math"/>
                            </a:rPr>
                            <m:t>𝑠</m:t>
                          </m:r>
                          <m:r>
                            <a:rPr lang="en-US" i="1">
                              <a:latin typeface="Cambria Math"/>
                            </a:rPr>
                            <m:t>)</m:t>
                          </m:r>
                        </m:den>
                      </m:f>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5395413" y="114881"/>
                <a:ext cx="3635161" cy="669094"/>
              </a:xfrm>
              <a:prstGeom prst="rect">
                <a:avLst/>
              </a:prstGeom>
              <a:blipFill rotWithShape="1">
                <a:blip r:embed="rId3"/>
                <a:stretch>
                  <a:fillRect/>
                </a:stretch>
              </a:blipFill>
            </p:spPr>
            <p:txBody>
              <a:bodyPr/>
              <a:lstStyle/>
              <a:p>
                <a:r>
                  <a:rPr lang="en-US">
                    <a:noFill/>
                  </a:rPr>
                  <a:t> </a:t>
                </a:r>
              </a:p>
            </p:txBody>
          </p:sp>
        </mc:Fallback>
      </mc:AlternateContent>
      <p:sp>
        <p:nvSpPr>
          <p:cNvPr id="20" name="Rectangle 19"/>
          <p:cNvSpPr/>
          <p:nvPr/>
        </p:nvSpPr>
        <p:spPr>
          <a:xfrm>
            <a:off x="7187130" y="961799"/>
            <a:ext cx="1196161" cy="369332"/>
          </a:xfrm>
          <a:prstGeom prst="rect">
            <a:avLst/>
          </a:prstGeom>
        </p:spPr>
        <p:txBody>
          <a:bodyPr wrap="none">
            <a:spAutoFit/>
          </a:bodyPr>
          <a:lstStyle/>
          <a:p>
            <a:r>
              <a:rPr lang="en-US" dirty="0"/>
              <a:t>1/.25 = 4.0</a:t>
            </a:r>
          </a:p>
        </p:txBody>
      </p:sp>
      <p:sp>
        <p:nvSpPr>
          <p:cNvPr id="21" name="Rectangle 20"/>
          <p:cNvSpPr/>
          <p:nvPr/>
        </p:nvSpPr>
        <p:spPr>
          <a:xfrm>
            <a:off x="7291915" y="1342981"/>
            <a:ext cx="1021433" cy="369332"/>
          </a:xfrm>
          <a:prstGeom prst="rect">
            <a:avLst/>
          </a:prstGeom>
        </p:spPr>
        <p:txBody>
          <a:bodyPr wrap="none">
            <a:spAutoFit/>
          </a:bodyPr>
          <a:lstStyle/>
          <a:p>
            <a:r>
              <a:rPr lang="en-US" dirty="0"/>
              <a:t>1/.1 = 10</a:t>
            </a:r>
          </a:p>
        </p:txBody>
      </p:sp>
      <p:sp>
        <p:nvSpPr>
          <p:cNvPr id="22" name="Rectangle 21"/>
          <p:cNvSpPr/>
          <p:nvPr/>
        </p:nvSpPr>
        <p:spPr>
          <a:xfrm>
            <a:off x="7379277" y="1712313"/>
            <a:ext cx="846707" cy="369332"/>
          </a:xfrm>
          <a:prstGeom prst="rect">
            <a:avLst/>
          </a:prstGeom>
        </p:spPr>
        <p:txBody>
          <a:bodyPr wrap="none">
            <a:spAutoFit/>
          </a:bodyPr>
          <a:lstStyle/>
          <a:p>
            <a:r>
              <a:rPr lang="en-US" dirty="0"/>
              <a:t>1/1 = 1</a:t>
            </a:r>
          </a:p>
        </p:txBody>
      </p:sp>
      <p:sp>
        <p:nvSpPr>
          <p:cNvPr id="23" name="Rectangle 22"/>
          <p:cNvSpPr/>
          <p:nvPr/>
        </p:nvSpPr>
        <p:spPr>
          <a:xfrm>
            <a:off x="7057876" y="2079954"/>
            <a:ext cx="1255472" cy="369332"/>
          </a:xfrm>
          <a:prstGeom prst="rect">
            <a:avLst/>
          </a:prstGeom>
        </p:spPr>
        <p:txBody>
          <a:bodyPr wrap="none">
            <a:spAutoFit/>
          </a:bodyPr>
          <a:lstStyle/>
          <a:p>
            <a:r>
              <a:rPr lang="en-US" dirty="0"/>
              <a:t>1/.025 = 40</a:t>
            </a:r>
          </a:p>
        </p:txBody>
      </p:sp>
      <mc:AlternateContent xmlns:mc="http://schemas.openxmlformats.org/markup-compatibility/2006" xmlns:a14="http://schemas.microsoft.com/office/drawing/2010/main">
        <mc:Choice Requires="a14">
          <p:sp>
            <p:nvSpPr>
              <p:cNvPr id="24" name="Rectangle 23"/>
              <p:cNvSpPr/>
              <p:nvPr/>
            </p:nvSpPr>
            <p:spPr>
              <a:xfrm>
                <a:off x="6525715" y="2449286"/>
                <a:ext cx="2416046" cy="369332"/>
              </a:xfrm>
              <a:prstGeom prst="rect">
                <a:avLst/>
              </a:prstGeom>
            </p:spPr>
            <p:txBody>
              <a:bodyPr wrap="none">
                <a:spAutoFit/>
              </a:bodyPr>
              <a:lstStyle/>
              <a:p>
                <a14:m>
                  <m:oMath xmlns:m="http://schemas.openxmlformats.org/officeDocument/2006/math">
                    <m:r>
                      <a:rPr lang="en-US" b="0" i="1" smtClean="0">
                        <a:latin typeface="Cambria Math"/>
                      </a:rPr>
                      <m:t>20</m:t>
                    </m:r>
                    <m:func>
                      <m:funcPr>
                        <m:ctrlPr>
                          <a:rPr lang="en-US" b="0" i="1" smtClean="0">
                            <a:latin typeface="Cambria Math" panose="02040503050406030204" pitchFamily="18" charset="0"/>
                          </a:rPr>
                        </m:ctrlPr>
                      </m:funcPr>
                      <m:fName>
                        <m:r>
                          <m:rPr>
                            <m:sty m:val="p"/>
                          </m:rPr>
                          <a:rPr lang="en-US" b="0" i="0" smtClean="0">
                            <a:latin typeface="Cambria Math"/>
                          </a:rPr>
                          <m:t>log</m:t>
                        </m:r>
                      </m:fName>
                      <m:e>
                        <m:r>
                          <a:rPr lang="en-US" b="0" i="1" smtClean="0">
                            <a:latin typeface="Cambria Math"/>
                          </a:rPr>
                          <m:t>1000</m:t>
                        </m:r>
                      </m:e>
                    </m:func>
                    <m:r>
                      <a:rPr lang="en-US" b="0" i="1" smtClean="0">
                        <a:latin typeface="Cambria Math"/>
                      </a:rPr>
                      <m:t>=</m:t>
                    </m:r>
                  </m:oMath>
                </a14:m>
                <a:r>
                  <a:rPr lang="en-US" dirty="0"/>
                  <a:t> 60, peak</a:t>
                </a:r>
              </a:p>
            </p:txBody>
          </p:sp>
        </mc:Choice>
        <mc:Fallback xmlns="">
          <p:sp>
            <p:nvSpPr>
              <p:cNvPr id="24" name="Rectangle 23"/>
              <p:cNvSpPr>
                <a:spLocks noRot="1" noChangeAspect="1" noMove="1" noResize="1" noEditPoints="1" noAdjustHandles="1" noChangeArrowheads="1" noChangeShapeType="1" noTextEdit="1"/>
              </p:cNvSpPr>
              <p:nvPr/>
            </p:nvSpPr>
            <p:spPr>
              <a:xfrm>
                <a:off x="6525715" y="2449286"/>
                <a:ext cx="2416046" cy="369332"/>
              </a:xfrm>
              <a:prstGeom prst="rect">
                <a:avLst/>
              </a:prstGeom>
              <a:blipFill rotWithShape="1">
                <a:blip r:embed="rId4"/>
                <a:stretch>
                  <a:fillRect t="-8333" r="-1259" b="-26667"/>
                </a:stretch>
              </a:blipFill>
            </p:spPr>
            <p:txBody>
              <a:bodyPr/>
              <a:lstStyle/>
              <a:p>
                <a:r>
                  <a:rPr lang="en-US">
                    <a:noFill/>
                  </a:rPr>
                  <a:t> </a:t>
                </a:r>
              </a:p>
            </p:txBody>
          </p:sp>
        </mc:Fallback>
      </mc:AlternateContent>
    </p:spTree>
    <p:extLst>
      <p:ext uri="{BB962C8B-B14F-4D97-AF65-F5344CB8AC3E}">
        <p14:creationId xmlns:p14="http://schemas.microsoft.com/office/powerpoint/2010/main" val="163628188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1" y="32657"/>
            <a:ext cx="9157729" cy="660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96379" y="6448693"/>
            <a:ext cx="381000" cy="369332"/>
          </a:xfrm>
          <a:prstGeom prst="rect">
            <a:avLst/>
          </a:prstGeom>
          <a:noFill/>
        </p:spPr>
        <p:txBody>
          <a:bodyPr wrap="square" rtlCol="0">
            <a:spAutoFit/>
          </a:bodyPr>
          <a:lstStyle/>
          <a:p>
            <a:r>
              <a:rPr lang="en-US" dirty="0"/>
              <a:t>.1</a:t>
            </a:r>
          </a:p>
        </p:txBody>
      </p:sp>
      <p:sp>
        <p:nvSpPr>
          <p:cNvPr id="4" name="TextBox 3"/>
          <p:cNvSpPr txBox="1"/>
          <p:nvPr/>
        </p:nvSpPr>
        <p:spPr>
          <a:xfrm>
            <a:off x="2895600" y="6468461"/>
            <a:ext cx="381000" cy="369332"/>
          </a:xfrm>
          <a:prstGeom prst="rect">
            <a:avLst/>
          </a:prstGeom>
          <a:noFill/>
        </p:spPr>
        <p:txBody>
          <a:bodyPr wrap="square" rtlCol="0">
            <a:spAutoFit/>
          </a:bodyPr>
          <a:lstStyle/>
          <a:p>
            <a:r>
              <a:rPr lang="en-US" dirty="0"/>
              <a:t>1</a:t>
            </a:r>
          </a:p>
        </p:txBody>
      </p:sp>
      <p:sp>
        <p:nvSpPr>
          <p:cNvPr id="5" name="TextBox 4"/>
          <p:cNvSpPr txBox="1"/>
          <p:nvPr/>
        </p:nvSpPr>
        <p:spPr>
          <a:xfrm>
            <a:off x="4419600" y="6490233"/>
            <a:ext cx="485775" cy="369332"/>
          </a:xfrm>
          <a:prstGeom prst="rect">
            <a:avLst/>
          </a:prstGeom>
          <a:noFill/>
        </p:spPr>
        <p:txBody>
          <a:bodyPr wrap="square" rtlCol="0">
            <a:spAutoFit/>
          </a:bodyPr>
          <a:lstStyle/>
          <a:p>
            <a:r>
              <a:rPr lang="en-US" dirty="0"/>
              <a:t>10</a:t>
            </a:r>
          </a:p>
        </p:txBody>
      </p:sp>
      <p:sp>
        <p:nvSpPr>
          <p:cNvPr id="6" name="TextBox 5"/>
          <p:cNvSpPr txBox="1"/>
          <p:nvPr/>
        </p:nvSpPr>
        <p:spPr>
          <a:xfrm>
            <a:off x="5891212" y="6488668"/>
            <a:ext cx="561975" cy="369332"/>
          </a:xfrm>
          <a:prstGeom prst="rect">
            <a:avLst/>
          </a:prstGeom>
          <a:noFill/>
        </p:spPr>
        <p:txBody>
          <a:bodyPr wrap="square" rtlCol="0">
            <a:spAutoFit/>
          </a:bodyPr>
          <a:lstStyle/>
          <a:p>
            <a:r>
              <a:rPr lang="en-US" dirty="0"/>
              <a:t>100</a:t>
            </a:r>
          </a:p>
        </p:txBody>
      </p:sp>
      <p:sp>
        <p:nvSpPr>
          <p:cNvPr id="7" name="TextBox 6"/>
          <p:cNvSpPr txBox="1"/>
          <p:nvPr/>
        </p:nvSpPr>
        <p:spPr>
          <a:xfrm>
            <a:off x="7315200" y="6467679"/>
            <a:ext cx="685800" cy="369332"/>
          </a:xfrm>
          <a:prstGeom prst="rect">
            <a:avLst/>
          </a:prstGeom>
          <a:noFill/>
        </p:spPr>
        <p:txBody>
          <a:bodyPr wrap="square" rtlCol="0">
            <a:spAutoFit/>
          </a:bodyPr>
          <a:lstStyle/>
          <a:p>
            <a:r>
              <a:rPr lang="en-US" dirty="0"/>
              <a:t>1000</a:t>
            </a:r>
          </a:p>
        </p:txBody>
      </p:sp>
      <p:cxnSp>
        <p:nvCxnSpPr>
          <p:cNvPr id="8" name="Straight Connector 7"/>
          <p:cNvCxnSpPr/>
          <p:nvPr/>
        </p:nvCxnSpPr>
        <p:spPr>
          <a:xfrm>
            <a:off x="89505" y="3695479"/>
            <a:ext cx="894106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326147"/>
            <a:ext cx="381000" cy="369332"/>
          </a:xfrm>
          <a:prstGeom prst="rect">
            <a:avLst/>
          </a:prstGeom>
          <a:noFill/>
        </p:spPr>
        <p:txBody>
          <a:bodyPr wrap="square" rtlCol="0">
            <a:spAutoFit/>
          </a:bodyPr>
          <a:lstStyle/>
          <a:p>
            <a:r>
              <a:rPr lang="en-US" dirty="0"/>
              <a:t>0</a:t>
            </a:r>
          </a:p>
        </p:txBody>
      </p:sp>
      <p:sp>
        <p:nvSpPr>
          <p:cNvPr id="14" name="TextBox 13"/>
          <p:cNvSpPr txBox="1"/>
          <p:nvPr/>
        </p:nvSpPr>
        <p:spPr>
          <a:xfrm>
            <a:off x="-14341" y="4343400"/>
            <a:ext cx="495300" cy="369332"/>
          </a:xfrm>
          <a:prstGeom prst="rect">
            <a:avLst/>
          </a:prstGeom>
          <a:noFill/>
        </p:spPr>
        <p:txBody>
          <a:bodyPr wrap="square" rtlCol="0">
            <a:spAutoFit/>
          </a:bodyPr>
          <a:lstStyle/>
          <a:p>
            <a:r>
              <a:rPr lang="en-US" dirty="0"/>
              <a:t>-20</a:t>
            </a:r>
          </a:p>
        </p:txBody>
      </p:sp>
      <p:sp>
        <p:nvSpPr>
          <p:cNvPr id="15" name="TextBox 14"/>
          <p:cNvSpPr txBox="1"/>
          <p:nvPr/>
        </p:nvSpPr>
        <p:spPr>
          <a:xfrm>
            <a:off x="10886" y="5181600"/>
            <a:ext cx="495300" cy="369332"/>
          </a:xfrm>
          <a:prstGeom prst="rect">
            <a:avLst/>
          </a:prstGeom>
          <a:noFill/>
        </p:spPr>
        <p:txBody>
          <a:bodyPr wrap="square" rtlCol="0">
            <a:spAutoFit/>
          </a:bodyPr>
          <a:lstStyle/>
          <a:p>
            <a:r>
              <a:rPr lang="en-US" dirty="0"/>
              <a:t>-40</a:t>
            </a:r>
          </a:p>
        </p:txBody>
      </p:sp>
      <p:sp>
        <p:nvSpPr>
          <p:cNvPr id="16" name="TextBox 15"/>
          <p:cNvSpPr txBox="1"/>
          <p:nvPr/>
        </p:nvSpPr>
        <p:spPr>
          <a:xfrm>
            <a:off x="-14341" y="2449286"/>
            <a:ext cx="495300" cy="369332"/>
          </a:xfrm>
          <a:prstGeom prst="rect">
            <a:avLst/>
          </a:prstGeom>
          <a:noFill/>
        </p:spPr>
        <p:txBody>
          <a:bodyPr wrap="square" rtlCol="0">
            <a:spAutoFit/>
          </a:bodyPr>
          <a:lstStyle/>
          <a:p>
            <a:r>
              <a:rPr lang="en-US" dirty="0"/>
              <a:t>20</a:t>
            </a:r>
          </a:p>
        </p:txBody>
      </p:sp>
      <p:sp>
        <p:nvSpPr>
          <p:cNvPr id="17" name="TextBox 16"/>
          <p:cNvSpPr txBox="1"/>
          <p:nvPr/>
        </p:nvSpPr>
        <p:spPr>
          <a:xfrm>
            <a:off x="-14341" y="1524000"/>
            <a:ext cx="495300" cy="369332"/>
          </a:xfrm>
          <a:prstGeom prst="rect">
            <a:avLst/>
          </a:prstGeom>
          <a:noFill/>
        </p:spPr>
        <p:txBody>
          <a:bodyPr wrap="square" rtlCol="0">
            <a:spAutoFit/>
          </a:bodyPr>
          <a:lstStyle/>
          <a:p>
            <a:r>
              <a:rPr lang="en-US" dirty="0"/>
              <a:t>40</a:t>
            </a:r>
          </a:p>
        </p:txBody>
      </p:sp>
      <p:sp>
        <p:nvSpPr>
          <p:cNvPr id="18" name="TextBox 17"/>
          <p:cNvSpPr txBox="1"/>
          <p:nvPr/>
        </p:nvSpPr>
        <p:spPr>
          <a:xfrm>
            <a:off x="19050" y="609600"/>
            <a:ext cx="495300" cy="369332"/>
          </a:xfrm>
          <a:prstGeom prst="rect">
            <a:avLst/>
          </a:prstGeom>
          <a:noFill/>
        </p:spPr>
        <p:txBody>
          <a:bodyPr wrap="square" rtlCol="0">
            <a:spAutoFit/>
          </a:bodyPr>
          <a:lstStyle/>
          <a:p>
            <a:r>
              <a:rPr lang="en-US" dirty="0"/>
              <a:t>60</a:t>
            </a:r>
          </a:p>
        </p:txBody>
      </p:sp>
      <mc:AlternateContent xmlns:mc="http://schemas.openxmlformats.org/markup-compatibility/2006" xmlns:a14="http://schemas.microsoft.com/office/drawing/2010/main">
        <mc:Choice Requires="a14">
          <p:sp>
            <p:nvSpPr>
              <p:cNvPr id="19" name="Rectangle 18"/>
              <p:cNvSpPr/>
              <p:nvPr/>
            </p:nvSpPr>
            <p:spPr>
              <a:xfrm>
                <a:off x="6511038" y="125172"/>
                <a:ext cx="2498633"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𝑌</m:t>
                      </m:r>
                      <m:d>
                        <m:dPr>
                          <m:ctrlPr>
                            <a:rPr lang="en-US" i="1">
                              <a:latin typeface="Cambria Math" panose="02040503050406030204" pitchFamily="18" charset="0"/>
                            </a:rPr>
                          </m:ctrlPr>
                        </m:dPr>
                        <m:e>
                          <m:r>
                            <a:rPr lang="en-US" i="1">
                              <a:latin typeface="Cambria Math"/>
                            </a:rPr>
                            <m:t>𝑠</m:t>
                          </m:r>
                        </m:e>
                      </m:d>
                      <m:r>
                        <a:rPr lang="en-US" i="1">
                          <a:latin typeface="Cambria Math"/>
                        </a:rPr>
                        <m:t>=</m:t>
                      </m:r>
                      <m:f>
                        <m:fPr>
                          <m:ctrlPr>
                            <a:rPr lang="en-US" i="1">
                              <a:latin typeface="Cambria Math" panose="02040503050406030204" pitchFamily="18" charset="0"/>
                            </a:rPr>
                          </m:ctrlPr>
                        </m:fPr>
                        <m:num>
                          <m:r>
                            <a:rPr lang="en-US" i="1">
                              <a:latin typeface="Cambria Math"/>
                            </a:rPr>
                            <m:t>50(1+0.025</m:t>
                          </m:r>
                          <m:r>
                            <a:rPr lang="en-US" i="1">
                              <a:latin typeface="Cambria Math"/>
                            </a:rPr>
                            <m:t>𝑠</m:t>
                          </m:r>
                          <m:r>
                            <a:rPr lang="en-US" i="1">
                              <a:latin typeface="Cambria Math"/>
                            </a:rPr>
                            <m:t>)</m:t>
                          </m:r>
                        </m:num>
                        <m:den>
                          <m:r>
                            <a:rPr lang="en-US" i="1">
                              <a:latin typeface="Cambria Math"/>
                            </a:rPr>
                            <m:t>𝑠</m:t>
                          </m:r>
                          <m:r>
                            <a:rPr lang="en-US" i="1">
                              <a:latin typeface="Cambria Math"/>
                            </a:rPr>
                            <m:t>(1+0.05</m:t>
                          </m:r>
                          <m:r>
                            <a:rPr lang="en-US" i="1">
                              <a:latin typeface="Cambria Math"/>
                            </a:rPr>
                            <m:t>𝑠</m:t>
                          </m:r>
                          <m:r>
                            <a:rPr lang="en-US" i="1">
                              <a:latin typeface="Cambria Math"/>
                            </a:rPr>
                            <m:t>)</m:t>
                          </m:r>
                        </m:den>
                      </m:f>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6511038" y="125172"/>
                <a:ext cx="2498633" cy="669094"/>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3590004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1" y="32657"/>
            <a:ext cx="9157729" cy="660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96379" y="6448693"/>
            <a:ext cx="381000" cy="369332"/>
          </a:xfrm>
          <a:prstGeom prst="rect">
            <a:avLst/>
          </a:prstGeom>
          <a:noFill/>
        </p:spPr>
        <p:txBody>
          <a:bodyPr wrap="square" rtlCol="0">
            <a:spAutoFit/>
          </a:bodyPr>
          <a:lstStyle/>
          <a:p>
            <a:r>
              <a:rPr lang="en-US" dirty="0"/>
              <a:t>.1</a:t>
            </a:r>
          </a:p>
        </p:txBody>
      </p:sp>
      <p:sp>
        <p:nvSpPr>
          <p:cNvPr id="4" name="TextBox 3"/>
          <p:cNvSpPr txBox="1"/>
          <p:nvPr/>
        </p:nvSpPr>
        <p:spPr>
          <a:xfrm>
            <a:off x="2895600" y="6468461"/>
            <a:ext cx="381000" cy="369332"/>
          </a:xfrm>
          <a:prstGeom prst="rect">
            <a:avLst/>
          </a:prstGeom>
          <a:noFill/>
        </p:spPr>
        <p:txBody>
          <a:bodyPr wrap="square" rtlCol="0">
            <a:spAutoFit/>
          </a:bodyPr>
          <a:lstStyle/>
          <a:p>
            <a:r>
              <a:rPr lang="en-US" dirty="0"/>
              <a:t>1</a:t>
            </a:r>
          </a:p>
        </p:txBody>
      </p:sp>
      <p:sp>
        <p:nvSpPr>
          <p:cNvPr id="5" name="TextBox 4"/>
          <p:cNvSpPr txBox="1"/>
          <p:nvPr/>
        </p:nvSpPr>
        <p:spPr>
          <a:xfrm>
            <a:off x="4419600" y="6490233"/>
            <a:ext cx="485775" cy="369332"/>
          </a:xfrm>
          <a:prstGeom prst="rect">
            <a:avLst/>
          </a:prstGeom>
          <a:noFill/>
        </p:spPr>
        <p:txBody>
          <a:bodyPr wrap="square" rtlCol="0">
            <a:spAutoFit/>
          </a:bodyPr>
          <a:lstStyle/>
          <a:p>
            <a:r>
              <a:rPr lang="en-US" dirty="0"/>
              <a:t>10</a:t>
            </a:r>
          </a:p>
        </p:txBody>
      </p:sp>
      <p:sp>
        <p:nvSpPr>
          <p:cNvPr id="6" name="TextBox 5"/>
          <p:cNvSpPr txBox="1"/>
          <p:nvPr/>
        </p:nvSpPr>
        <p:spPr>
          <a:xfrm>
            <a:off x="5891212" y="6488668"/>
            <a:ext cx="561975" cy="369332"/>
          </a:xfrm>
          <a:prstGeom prst="rect">
            <a:avLst/>
          </a:prstGeom>
          <a:noFill/>
        </p:spPr>
        <p:txBody>
          <a:bodyPr wrap="square" rtlCol="0">
            <a:spAutoFit/>
          </a:bodyPr>
          <a:lstStyle/>
          <a:p>
            <a:r>
              <a:rPr lang="en-US" dirty="0"/>
              <a:t>100</a:t>
            </a:r>
          </a:p>
        </p:txBody>
      </p:sp>
      <p:sp>
        <p:nvSpPr>
          <p:cNvPr id="7" name="TextBox 6"/>
          <p:cNvSpPr txBox="1"/>
          <p:nvPr/>
        </p:nvSpPr>
        <p:spPr>
          <a:xfrm>
            <a:off x="7315200" y="6467679"/>
            <a:ext cx="685800" cy="369332"/>
          </a:xfrm>
          <a:prstGeom prst="rect">
            <a:avLst/>
          </a:prstGeom>
          <a:noFill/>
        </p:spPr>
        <p:txBody>
          <a:bodyPr wrap="square" rtlCol="0">
            <a:spAutoFit/>
          </a:bodyPr>
          <a:lstStyle/>
          <a:p>
            <a:r>
              <a:rPr lang="en-US" dirty="0"/>
              <a:t>1000</a:t>
            </a:r>
          </a:p>
        </p:txBody>
      </p:sp>
      <p:cxnSp>
        <p:nvCxnSpPr>
          <p:cNvPr id="8" name="Straight Connector 7"/>
          <p:cNvCxnSpPr/>
          <p:nvPr/>
        </p:nvCxnSpPr>
        <p:spPr>
          <a:xfrm>
            <a:off x="89505" y="3695479"/>
            <a:ext cx="894106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326147"/>
            <a:ext cx="381000" cy="369332"/>
          </a:xfrm>
          <a:prstGeom prst="rect">
            <a:avLst/>
          </a:prstGeom>
          <a:noFill/>
        </p:spPr>
        <p:txBody>
          <a:bodyPr wrap="square" rtlCol="0">
            <a:spAutoFit/>
          </a:bodyPr>
          <a:lstStyle/>
          <a:p>
            <a:r>
              <a:rPr lang="en-US" dirty="0"/>
              <a:t>0</a:t>
            </a:r>
          </a:p>
        </p:txBody>
      </p:sp>
      <p:sp>
        <p:nvSpPr>
          <p:cNvPr id="14" name="TextBox 13"/>
          <p:cNvSpPr txBox="1"/>
          <p:nvPr/>
        </p:nvSpPr>
        <p:spPr>
          <a:xfrm>
            <a:off x="-14341" y="4343400"/>
            <a:ext cx="495300" cy="369332"/>
          </a:xfrm>
          <a:prstGeom prst="rect">
            <a:avLst/>
          </a:prstGeom>
          <a:noFill/>
        </p:spPr>
        <p:txBody>
          <a:bodyPr wrap="square" rtlCol="0">
            <a:spAutoFit/>
          </a:bodyPr>
          <a:lstStyle/>
          <a:p>
            <a:r>
              <a:rPr lang="en-US" dirty="0"/>
              <a:t>-20</a:t>
            </a:r>
          </a:p>
        </p:txBody>
      </p:sp>
      <p:sp>
        <p:nvSpPr>
          <p:cNvPr id="15" name="TextBox 14"/>
          <p:cNvSpPr txBox="1"/>
          <p:nvPr/>
        </p:nvSpPr>
        <p:spPr>
          <a:xfrm>
            <a:off x="10886" y="5181600"/>
            <a:ext cx="495300" cy="369332"/>
          </a:xfrm>
          <a:prstGeom prst="rect">
            <a:avLst/>
          </a:prstGeom>
          <a:noFill/>
        </p:spPr>
        <p:txBody>
          <a:bodyPr wrap="square" rtlCol="0">
            <a:spAutoFit/>
          </a:bodyPr>
          <a:lstStyle/>
          <a:p>
            <a:r>
              <a:rPr lang="en-US" dirty="0"/>
              <a:t>-40</a:t>
            </a:r>
          </a:p>
        </p:txBody>
      </p:sp>
      <p:sp>
        <p:nvSpPr>
          <p:cNvPr id="16" name="TextBox 15"/>
          <p:cNvSpPr txBox="1"/>
          <p:nvPr/>
        </p:nvSpPr>
        <p:spPr>
          <a:xfrm>
            <a:off x="-14341" y="2449286"/>
            <a:ext cx="495300" cy="369332"/>
          </a:xfrm>
          <a:prstGeom prst="rect">
            <a:avLst/>
          </a:prstGeom>
          <a:noFill/>
        </p:spPr>
        <p:txBody>
          <a:bodyPr wrap="square" rtlCol="0">
            <a:spAutoFit/>
          </a:bodyPr>
          <a:lstStyle/>
          <a:p>
            <a:r>
              <a:rPr lang="en-US" dirty="0"/>
              <a:t>20</a:t>
            </a:r>
          </a:p>
        </p:txBody>
      </p:sp>
      <p:sp>
        <p:nvSpPr>
          <p:cNvPr id="17" name="TextBox 16"/>
          <p:cNvSpPr txBox="1"/>
          <p:nvPr/>
        </p:nvSpPr>
        <p:spPr>
          <a:xfrm>
            <a:off x="-14341" y="1524000"/>
            <a:ext cx="495300" cy="369332"/>
          </a:xfrm>
          <a:prstGeom prst="rect">
            <a:avLst/>
          </a:prstGeom>
          <a:noFill/>
        </p:spPr>
        <p:txBody>
          <a:bodyPr wrap="square" rtlCol="0">
            <a:spAutoFit/>
          </a:bodyPr>
          <a:lstStyle/>
          <a:p>
            <a:r>
              <a:rPr lang="en-US" dirty="0"/>
              <a:t>40</a:t>
            </a:r>
          </a:p>
        </p:txBody>
      </p:sp>
      <p:sp>
        <p:nvSpPr>
          <p:cNvPr id="18" name="TextBox 17"/>
          <p:cNvSpPr txBox="1"/>
          <p:nvPr/>
        </p:nvSpPr>
        <p:spPr>
          <a:xfrm>
            <a:off x="19050" y="609600"/>
            <a:ext cx="495300" cy="369332"/>
          </a:xfrm>
          <a:prstGeom prst="rect">
            <a:avLst/>
          </a:prstGeom>
          <a:noFill/>
        </p:spPr>
        <p:txBody>
          <a:bodyPr wrap="square" rtlCol="0">
            <a:spAutoFit/>
          </a:bodyPr>
          <a:lstStyle/>
          <a:p>
            <a:r>
              <a:rPr lang="en-US" dirty="0"/>
              <a:t>60</a:t>
            </a:r>
          </a:p>
        </p:txBody>
      </p:sp>
      <mc:AlternateContent xmlns:mc="http://schemas.openxmlformats.org/markup-compatibility/2006" xmlns:a14="http://schemas.microsoft.com/office/drawing/2010/main">
        <mc:Choice Requires="a14">
          <p:sp>
            <p:nvSpPr>
              <p:cNvPr id="19" name="Rectangle 18"/>
              <p:cNvSpPr/>
              <p:nvPr/>
            </p:nvSpPr>
            <p:spPr>
              <a:xfrm>
                <a:off x="5490995" y="44435"/>
                <a:ext cx="3506922" cy="6619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𝑌</m:t>
                      </m:r>
                      <m:d>
                        <m:dPr>
                          <m:ctrlPr>
                            <a:rPr lang="en-US" i="1">
                              <a:latin typeface="Cambria Math" panose="02040503050406030204" pitchFamily="18" charset="0"/>
                            </a:rPr>
                          </m:ctrlPr>
                        </m:dPr>
                        <m:e>
                          <m:r>
                            <a:rPr lang="en-US" i="1">
                              <a:latin typeface="Cambria Math"/>
                            </a:rPr>
                            <m:t>𝑠</m:t>
                          </m:r>
                        </m:e>
                      </m:d>
                      <m:r>
                        <a:rPr lang="en-US" i="1">
                          <a:latin typeface="Cambria Math"/>
                        </a:rPr>
                        <m:t>=</m:t>
                      </m:r>
                      <m:f>
                        <m:fPr>
                          <m:ctrlPr>
                            <a:rPr lang="en-US" i="1">
                              <a:latin typeface="Cambria Math" panose="02040503050406030204" pitchFamily="18" charset="0"/>
                            </a:rPr>
                          </m:ctrlPr>
                        </m:fPr>
                        <m:num>
                          <m:r>
                            <a:rPr lang="en-US" i="1">
                              <a:latin typeface="Cambria Math"/>
                            </a:rPr>
                            <m:t>1000</m:t>
                          </m:r>
                          <m:r>
                            <a:rPr lang="en-US" i="1">
                              <a:latin typeface="Cambria Math"/>
                            </a:rPr>
                            <m:t>𝑠</m:t>
                          </m:r>
                        </m:num>
                        <m:den>
                          <m:r>
                            <a:rPr lang="en-US" i="1">
                              <a:latin typeface="Cambria Math"/>
                            </a:rPr>
                            <m:t>(1+0.01</m:t>
                          </m:r>
                          <m:r>
                            <a:rPr lang="en-US" i="1">
                              <a:latin typeface="Cambria Math"/>
                            </a:rPr>
                            <m:t>𝑠</m:t>
                          </m:r>
                          <m:r>
                            <a:rPr lang="en-US" i="1">
                              <a:latin typeface="Cambria Math"/>
                            </a:rPr>
                            <m:t>)(1+0.0025</m:t>
                          </m:r>
                          <m:r>
                            <a:rPr lang="en-US" i="1">
                              <a:latin typeface="Cambria Math"/>
                            </a:rPr>
                            <m:t>𝑠</m:t>
                          </m:r>
                          <m:r>
                            <a:rPr lang="en-US" i="1">
                              <a:latin typeface="Cambria Math"/>
                            </a:rPr>
                            <m:t>)</m:t>
                          </m:r>
                        </m:den>
                      </m:f>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5490995" y="44435"/>
                <a:ext cx="3506922" cy="661912"/>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0942124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1" y="32657"/>
            <a:ext cx="9157729" cy="660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96379" y="6448693"/>
            <a:ext cx="381000" cy="369332"/>
          </a:xfrm>
          <a:prstGeom prst="rect">
            <a:avLst/>
          </a:prstGeom>
          <a:noFill/>
        </p:spPr>
        <p:txBody>
          <a:bodyPr wrap="square" rtlCol="0">
            <a:spAutoFit/>
          </a:bodyPr>
          <a:lstStyle/>
          <a:p>
            <a:r>
              <a:rPr lang="en-US" dirty="0"/>
              <a:t>.1</a:t>
            </a:r>
          </a:p>
        </p:txBody>
      </p:sp>
      <p:sp>
        <p:nvSpPr>
          <p:cNvPr id="4" name="TextBox 3"/>
          <p:cNvSpPr txBox="1"/>
          <p:nvPr/>
        </p:nvSpPr>
        <p:spPr>
          <a:xfrm>
            <a:off x="2895600" y="6468461"/>
            <a:ext cx="381000" cy="369332"/>
          </a:xfrm>
          <a:prstGeom prst="rect">
            <a:avLst/>
          </a:prstGeom>
          <a:noFill/>
        </p:spPr>
        <p:txBody>
          <a:bodyPr wrap="square" rtlCol="0">
            <a:spAutoFit/>
          </a:bodyPr>
          <a:lstStyle/>
          <a:p>
            <a:r>
              <a:rPr lang="en-US" dirty="0"/>
              <a:t>1</a:t>
            </a:r>
          </a:p>
        </p:txBody>
      </p:sp>
      <p:sp>
        <p:nvSpPr>
          <p:cNvPr id="5" name="TextBox 4"/>
          <p:cNvSpPr txBox="1"/>
          <p:nvPr/>
        </p:nvSpPr>
        <p:spPr>
          <a:xfrm>
            <a:off x="4419600" y="6490233"/>
            <a:ext cx="485775" cy="369332"/>
          </a:xfrm>
          <a:prstGeom prst="rect">
            <a:avLst/>
          </a:prstGeom>
          <a:noFill/>
        </p:spPr>
        <p:txBody>
          <a:bodyPr wrap="square" rtlCol="0">
            <a:spAutoFit/>
          </a:bodyPr>
          <a:lstStyle/>
          <a:p>
            <a:r>
              <a:rPr lang="en-US" dirty="0"/>
              <a:t>10</a:t>
            </a:r>
          </a:p>
        </p:txBody>
      </p:sp>
      <p:sp>
        <p:nvSpPr>
          <p:cNvPr id="6" name="TextBox 5"/>
          <p:cNvSpPr txBox="1"/>
          <p:nvPr/>
        </p:nvSpPr>
        <p:spPr>
          <a:xfrm>
            <a:off x="5891212" y="6488668"/>
            <a:ext cx="561975" cy="369332"/>
          </a:xfrm>
          <a:prstGeom prst="rect">
            <a:avLst/>
          </a:prstGeom>
          <a:noFill/>
        </p:spPr>
        <p:txBody>
          <a:bodyPr wrap="square" rtlCol="0">
            <a:spAutoFit/>
          </a:bodyPr>
          <a:lstStyle/>
          <a:p>
            <a:r>
              <a:rPr lang="en-US" dirty="0"/>
              <a:t>100</a:t>
            </a:r>
          </a:p>
        </p:txBody>
      </p:sp>
      <p:sp>
        <p:nvSpPr>
          <p:cNvPr id="7" name="TextBox 6"/>
          <p:cNvSpPr txBox="1"/>
          <p:nvPr/>
        </p:nvSpPr>
        <p:spPr>
          <a:xfrm>
            <a:off x="7315200" y="6467679"/>
            <a:ext cx="685800" cy="369332"/>
          </a:xfrm>
          <a:prstGeom prst="rect">
            <a:avLst/>
          </a:prstGeom>
          <a:noFill/>
        </p:spPr>
        <p:txBody>
          <a:bodyPr wrap="square" rtlCol="0">
            <a:spAutoFit/>
          </a:bodyPr>
          <a:lstStyle/>
          <a:p>
            <a:r>
              <a:rPr lang="en-US" dirty="0"/>
              <a:t>1000</a:t>
            </a:r>
          </a:p>
        </p:txBody>
      </p:sp>
      <p:cxnSp>
        <p:nvCxnSpPr>
          <p:cNvPr id="8" name="Straight Connector 7"/>
          <p:cNvCxnSpPr/>
          <p:nvPr/>
        </p:nvCxnSpPr>
        <p:spPr>
          <a:xfrm>
            <a:off x="89505" y="3695479"/>
            <a:ext cx="894106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326147"/>
            <a:ext cx="381000" cy="369332"/>
          </a:xfrm>
          <a:prstGeom prst="rect">
            <a:avLst/>
          </a:prstGeom>
          <a:noFill/>
        </p:spPr>
        <p:txBody>
          <a:bodyPr wrap="square" rtlCol="0">
            <a:spAutoFit/>
          </a:bodyPr>
          <a:lstStyle/>
          <a:p>
            <a:r>
              <a:rPr lang="en-US" dirty="0"/>
              <a:t>0</a:t>
            </a:r>
          </a:p>
        </p:txBody>
      </p:sp>
      <p:sp>
        <p:nvSpPr>
          <p:cNvPr id="14" name="TextBox 13"/>
          <p:cNvSpPr txBox="1"/>
          <p:nvPr/>
        </p:nvSpPr>
        <p:spPr>
          <a:xfrm>
            <a:off x="-14341" y="4343400"/>
            <a:ext cx="495300" cy="369332"/>
          </a:xfrm>
          <a:prstGeom prst="rect">
            <a:avLst/>
          </a:prstGeom>
          <a:noFill/>
        </p:spPr>
        <p:txBody>
          <a:bodyPr wrap="square" rtlCol="0">
            <a:spAutoFit/>
          </a:bodyPr>
          <a:lstStyle/>
          <a:p>
            <a:r>
              <a:rPr lang="en-US" dirty="0"/>
              <a:t>-20</a:t>
            </a:r>
          </a:p>
        </p:txBody>
      </p:sp>
      <p:sp>
        <p:nvSpPr>
          <p:cNvPr id="15" name="TextBox 14"/>
          <p:cNvSpPr txBox="1"/>
          <p:nvPr/>
        </p:nvSpPr>
        <p:spPr>
          <a:xfrm>
            <a:off x="10886" y="5181600"/>
            <a:ext cx="495300" cy="369332"/>
          </a:xfrm>
          <a:prstGeom prst="rect">
            <a:avLst/>
          </a:prstGeom>
          <a:noFill/>
        </p:spPr>
        <p:txBody>
          <a:bodyPr wrap="square" rtlCol="0">
            <a:spAutoFit/>
          </a:bodyPr>
          <a:lstStyle/>
          <a:p>
            <a:r>
              <a:rPr lang="en-US" dirty="0"/>
              <a:t>-40</a:t>
            </a:r>
          </a:p>
        </p:txBody>
      </p:sp>
      <p:sp>
        <p:nvSpPr>
          <p:cNvPr id="16" name="TextBox 15"/>
          <p:cNvSpPr txBox="1"/>
          <p:nvPr/>
        </p:nvSpPr>
        <p:spPr>
          <a:xfrm>
            <a:off x="-14341" y="2449286"/>
            <a:ext cx="495300" cy="369332"/>
          </a:xfrm>
          <a:prstGeom prst="rect">
            <a:avLst/>
          </a:prstGeom>
          <a:noFill/>
        </p:spPr>
        <p:txBody>
          <a:bodyPr wrap="square" rtlCol="0">
            <a:spAutoFit/>
          </a:bodyPr>
          <a:lstStyle/>
          <a:p>
            <a:r>
              <a:rPr lang="en-US" dirty="0"/>
              <a:t>20</a:t>
            </a:r>
          </a:p>
        </p:txBody>
      </p:sp>
      <p:sp>
        <p:nvSpPr>
          <p:cNvPr id="17" name="TextBox 16"/>
          <p:cNvSpPr txBox="1"/>
          <p:nvPr/>
        </p:nvSpPr>
        <p:spPr>
          <a:xfrm>
            <a:off x="-14341" y="1524000"/>
            <a:ext cx="495300" cy="369332"/>
          </a:xfrm>
          <a:prstGeom prst="rect">
            <a:avLst/>
          </a:prstGeom>
          <a:noFill/>
        </p:spPr>
        <p:txBody>
          <a:bodyPr wrap="square" rtlCol="0">
            <a:spAutoFit/>
          </a:bodyPr>
          <a:lstStyle/>
          <a:p>
            <a:r>
              <a:rPr lang="en-US" dirty="0"/>
              <a:t>40</a:t>
            </a:r>
          </a:p>
        </p:txBody>
      </p:sp>
      <p:sp>
        <p:nvSpPr>
          <p:cNvPr id="18" name="TextBox 17"/>
          <p:cNvSpPr txBox="1"/>
          <p:nvPr/>
        </p:nvSpPr>
        <p:spPr>
          <a:xfrm>
            <a:off x="19050" y="609600"/>
            <a:ext cx="495300" cy="369332"/>
          </a:xfrm>
          <a:prstGeom prst="rect">
            <a:avLst/>
          </a:prstGeom>
          <a:noFill/>
        </p:spPr>
        <p:txBody>
          <a:bodyPr wrap="square" rtlCol="0">
            <a:spAutoFit/>
          </a:bodyPr>
          <a:lstStyle/>
          <a:p>
            <a:r>
              <a:rPr lang="en-US" dirty="0"/>
              <a:t>60</a:t>
            </a:r>
          </a:p>
        </p:txBody>
      </p:sp>
      <mc:AlternateContent xmlns:mc="http://schemas.openxmlformats.org/markup-compatibility/2006" xmlns:a14="http://schemas.microsoft.com/office/drawing/2010/main">
        <mc:Choice Requires="a14">
          <p:sp>
            <p:nvSpPr>
              <p:cNvPr id="19" name="Rectangle 18"/>
              <p:cNvSpPr/>
              <p:nvPr/>
            </p:nvSpPr>
            <p:spPr>
              <a:xfrm>
                <a:off x="5625859" y="125172"/>
                <a:ext cx="3378682"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𝑌</m:t>
                      </m:r>
                      <m:d>
                        <m:dPr>
                          <m:ctrlPr>
                            <a:rPr lang="en-US" i="1">
                              <a:latin typeface="Cambria Math" panose="02040503050406030204" pitchFamily="18" charset="0"/>
                            </a:rPr>
                          </m:ctrlPr>
                        </m:dPr>
                        <m:e>
                          <m:r>
                            <a:rPr lang="en-US" i="1">
                              <a:latin typeface="Cambria Math"/>
                            </a:rPr>
                            <m:t>𝑠</m:t>
                          </m:r>
                        </m:e>
                      </m:d>
                      <m:r>
                        <a:rPr lang="en-US" i="1">
                          <a:latin typeface="Cambria Math"/>
                        </a:rPr>
                        <m:t>=</m:t>
                      </m:r>
                      <m:f>
                        <m:fPr>
                          <m:ctrlPr>
                            <a:rPr lang="en-US" i="1">
                              <a:latin typeface="Cambria Math" panose="02040503050406030204" pitchFamily="18" charset="0"/>
                            </a:rPr>
                          </m:ctrlPr>
                        </m:fPr>
                        <m:num>
                          <m:r>
                            <a:rPr lang="en-US" i="1">
                              <a:latin typeface="Cambria Math"/>
                            </a:rPr>
                            <m:t>180</m:t>
                          </m:r>
                          <m:r>
                            <a:rPr lang="en-US" i="1">
                              <a:latin typeface="Cambria Math"/>
                            </a:rPr>
                            <m:t>𝑠</m:t>
                          </m:r>
                          <m:r>
                            <a:rPr lang="en-US" i="1">
                              <a:latin typeface="Cambria Math"/>
                            </a:rPr>
                            <m:t>(1+0.01</m:t>
                          </m:r>
                          <m:r>
                            <a:rPr lang="en-US" i="1">
                              <a:latin typeface="Cambria Math"/>
                            </a:rPr>
                            <m:t>𝑠</m:t>
                          </m:r>
                          <m:r>
                            <a:rPr lang="en-US" i="1">
                              <a:latin typeface="Cambria Math"/>
                            </a:rPr>
                            <m:t>)</m:t>
                          </m:r>
                        </m:num>
                        <m:den>
                          <m:r>
                            <a:rPr lang="en-US" i="1">
                              <a:latin typeface="Cambria Math"/>
                            </a:rPr>
                            <m:t>(1+0.05</m:t>
                          </m:r>
                          <m:r>
                            <a:rPr lang="en-US" i="1">
                              <a:latin typeface="Cambria Math"/>
                            </a:rPr>
                            <m:t>𝑠</m:t>
                          </m:r>
                          <m:r>
                            <a:rPr lang="en-US" i="1">
                              <a:latin typeface="Cambria Math"/>
                            </a:rPr>
                            <m:t>)(1+0.001</m:t>
                          </m:r>
                          <m:r>
                            <a:rPr lang="en-US" i="1">
                              <a:latin typeface="Cambria Math"/>
                            </a:rPr>
                            <m:t>𝑠</m:t>
                          </m:r>
                          <m:r>
                            <a:rPr lang="en-US" i="1">
                              <a:latin typeface="Cambria Math"/>
                            </a:rPr>
                            <m:t>)</m:t>
                          </m:r>
                        </m:den>
                      </m:f>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5625859" y="125172"/>
                <a:ext cx="3378682" cy="669094"/>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7145362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304801" y="762000"/>
            <a:ext cx="8686800" cy="5257800"/>
          </a:xfrm>
          <a:prstGeom prst="rect">
            <a:avLst/>
          </a:prstGeom>
          <a:noFill/>
          <a:ln>
            <a:noFill/>
          </a:ln>
        </p:spPr>
      </p:pic>
    </p:spTree>
    <p:extLst>
      <p:ext uri="{BB962C8B-B14F-4D97-AF65-F5344CB8AC3E}">
        <p14:creationId xmlns:p14="http://schemas.microsoft.com/office/powerpoint/2010/main" val="23781429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19A5F-73C7-5035-1FB9-6A69B1DC3E9E}"/>
              </a:ext>
            </a:extLst>
          </p:cNvPr>
          <p:cNvSpPr>
            <a:spLocks noGrp="1"/>
          </p:cNvSpPr>
          <p:nvPr>
            <p:ph type="ctrTitle"/>
          </p:nvPr>
        </p:nvSpPr>
        <p:spPr>
          <a:xfrm>
            <a:off x="685800" y="2819400"/>
            <a:ext cx="7772400" cy="1470025"/>
          </a:xfrm>
        </p:spPr>
        <p:txBody>
          <a:bodyPr>
            <a:normAutofit fontScale="90000"/>
          </a:bodyPr>
          <a:lstStyle/>
          <a:p>
            <a:r>
              <a:rPr lang="en-US" dirty="0"/>
              <a:t>https://community.sw.siemens.com/s/article/Modal-Testing-Seminar</a:t>
            </a:r>
          </a:p>
        </p:txBody>
      </p:sp>
      <p:sp>
        <p:nvSpPr>
          <p:cNvPr id="3" name="Subtitle 2">
            <a:extLst>
              <a:ext uri="{FF2B5EF4-FFF2-40B4-BE49-F238E27FC236}">
                <a16:creationId xmlns="" xmlns:a16="http://schemas.microsoft.com/office/drawing/2014/main" id="{A3858F13-4109-2B06-199C-7434A6F4F8E7}"/>
              </a:ext>
            </a:extLst>
          </p:cNvPr>
          <p:cNvSpPr>
            <a:spLocks noGrp="1"/>
          </p:cNvSpPr>
          <p:nvPr>
            <p:ph type="subTitle" idx="1"/>
          </p:nvPr>
        </p:nvSpPr>
        <p:spPr>
          <a:xfrm>
            <a:off x="1447800" y="914400"/>
            <a:ext cx="6400800" cy="1752600"/>
          </a:xfrm>
        </p:spPr>
        <p:txBody>
          <a:bodyPr>
            <a:normAutofit/>
          </a:bodyPr>
          <a:lstStyle/>
          <a:p>
            <a:r>
              <a:rPr lang="en-US" sz="4400" dirty="0">
                <a:solidFill>
                  <a:schemeClr val="tx1"/>
                </a:solidFill>
              </a:rPr>
              <a:t>WHY?</a:t>
            </a:r>
          </a:p>
        </p:txBody>
      </p:sp>
    </p:spTree>
    <p:extLst>
      <p:ext uri="{BB962C8B-B14F-4D97-AF65-F5344CB8AC3E}">
        <p14:creationId xmlns:p14="http://schemas.microsoft.com/office/powerpoint/2010/main" val="144861321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520F03-249F-4B85-C9A2-AB114099866D}"/>
              </a:ext>
            </a:extLst>
          </p:cNvPr>
          <p:cNvSpPr>
            <a:spLocks noGrp="1"/>
          </p:cNvSpPr>
          <p:nvPr>
            <p:ph type="ctrTitle"/>
          </p:nvPr>
        </p:nvSpPr>
        <p:spPr/>
        <p:txBody>
          <a:bodyPr/>
          <a:lstStyle/>
          <a:p>
            <a:r>
              <a:rPr lang="en-US" dirty="0"/>
              <a:t>Measurements</a:t>
            </a:r>
          </a:p>
        </p:txBody>
      </p:sp>
    </p:spTree>
    <p:extLst>
      <p:ext uri="{BB962C8B-B14F-4D97-AF65-F5344CB8AC3E}">
        <p14:creationId xmlns:p14="http://schemas.microsoft.com/office/powerpoint/2010/main" val="187280736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Electromechanical Systems 1</a:t>
            </a:r>
            <a:r>
              <a:rPr lang="en-US" baseline="30000" dirty="0"/>
              <a:t>st</a:t>
            </a:r>
            <a:r>
              <a:rPr lang="en-US" dirty="0"/>
              <a:t> Ed</a:t>
            </a:r>
          </a:p>
        </p:txBody>
      </p:sp>
      <p:sp>
        <p:nvSpPr>
          <p:cNvPr id="3" name="Content Placeholder 2"/>
          <p:cNvSpPr>
            <a:spLocks noGrp="1"/>
          </p:cNvSpPr>
          <p:nvPr>
            <p:ph idx="1"/>
          </p:nvPr>
        </p:nvSpPr>
        <p:spPr>
          <a:xfrm>
            <a:off x="0" y="1295400"/>
            <a:ext cx="9067800" cy="4876800"/>
          </a:xfrm>
        </p:spPr>
        <p:txBody>
          <a:bodyPr>
            <a:normAutofit fontScale="92500" lnSpcReduction="20000"/>
          </a:bodyPr>
          <a:lstStyle/>
          <a:p>
            <a:r>
              <a:rPr lang="en-US" dirty="0"/>
              <a:t>Sec. 2.4 – Thresholding</a:t>
            </a:r>
          </a:p>
          <a:p>
            <a:r>
              <a:rPr lang="en-US" dirty="0"/>
              <a:t>Module 3 – Measurement and Instrumentation Overview</a:t>
            </a:r>
          </a:p>
          <a:p>
            <a:pPr marL="0" indent="0">
              <a:buNone/>
            </a:pPr>
            <a:r>
              <a:rPr lang="en-US" dirty="0"/>
              <a:t>	3.1 Measurement Definitions</a:t>
            </a:r>
          </a:p>
          <a:p>
            <a:pPr marL="0" indent="0">
              <a:buNone/>
            </a:pPr>
            <a:r>
              <a:rPr lang="en-US" dirty="0"/>
              <a:t>	3.2 Data Acquisition DAQ Overview</a:t>
            </a:r>
          </a:p>
          <a:p>
            <a:pPr marL="0" indent="0">
              <a:buNone/>
            </a:pPr>
            <a:r>
              <a:rPr lang="en-US" dirty="0"/>
              <a:t>	3.3 LabVIEW DAQ Examples</a:t>
            </a:r>
          </a:p>
          <a:p>
            <a:pPr marL="0" indent="0">
              <a:buNone/>
            </a:pPr>
            <a:r>
              <a:rPr lang="en-US" dirty="0"/>
              <a:t>	3.4 Signal Conditioning</a:t>
            </a:r>
          </a:p>
          <a:p>
            <a:pPr marL="0" indent="0">
              <a:buNone/>
            </a:pPr>
            <a:endParaRPr lang="en-US" dirty="0"/>
          </a:p>
          <a:p>
            <a:pPr marL="0" indent="0">
              <a:buNone/>
            </a:pPr>
            <a:r>
              <a:rPr lang="en-US" dirty="0"/>
              <a:t>Electromechanical_Systems_Davis.pdf in EET 4450 folder</a:t>
            </a:r>
          </a:p>
          <a:p>
            <a:pPr marL="0" indent="0">
              <a:buNone/>
            </a:pPr>
            <a:r>
              <a:rPr lang="en-US" dirty="0"/>
              <a:t>This text serves also as an introduction to LabView</a:t>
            </a:r>
          </a:p>
        </p:txBody>
      </p:sp>
    </p:spTree>
    <p:extLst>
      <p:ext uri="{BB962C8B-B14F-4D97-AF65-F5344CB8AC3E}">
        <p14:creationId xmlns:p14="http://schemas.microsoft.com/office/powerpoint/2010/main" val="2340441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Gain and phase difference of a linear component</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 y="1981200"/>
            <a:ext cx="7210539" cy="432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3992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526301"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887747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8600"/>
            <a:ext cx="6438900" cy="6334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303989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513" y="400050"/>
            <a:ext cx="6276975" cy="605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744503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283" y="1219200"/>
            <a:ext cx="8295849" cy="426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60164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8127"/>
            <a:ext cx="7162800" cy="6739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0808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529590"/>
            <a:ext cx="8382000" cy="3477875"/>
          </a:xfrm>
          <a:prstGeom prst="rect">
            <a:avLst/>
          </a:prstGeom>
        </p:spPr>
        <p:txBody>
          <a:bodyPr wrap="square">
            <a:spAutoFit/>
          </a:bodyPr>
          <a:lstStyle/>
          <a:p>
            <a:pPr lvl="0"/>
            <a:r>
              <a:rPr lang="en-US" sz="2800" dirty="0"/>
              <a:t>A.  Questions about the measured variable</a:t>
            </a:r>
          </a:p>
          <a:p>
            <a:pPr lvl="0"/>
            <a:r>
              <a:rPr lang="en-US" sz="2800" dirty="0"/>
              <a:t>      1.	What is the measured variable?</a:t>
            </a:r>
          </a:p>
          <a:p>
            <a:pPr lvl="0"/>
            <a:r>
              <a:rPr lang="en-US" sz="2800" dirty="0"/>
              <a:t>      2.	What accuracy is required?</a:t>
            </a:r>
          </a:p>
          <a:p>
            <a:pPr lvl="0"/>
            <a:r>
              <a:rPr lang="en-US" sz="2800" dirty="0"/>
              <a:t>	a.  at 100% of the input range</a:t>
            </a:r>
          </a:p>
          <a:p>
            <a:pPr lvl="0"/>
            <a:r>
              <a:rPr lang="en-US" sz="2800" dirty="0"/>
              <a:t>	b.  at 75% of the input range</a:t>
            </a:r>
          </a:p>
          <a:p>
            <a:pPr lvl="0"/>
            <a:r>
              <a:rPr lang="en-US" sz="2800" dirty="0"/>
              <a:t>	c.  at 50% of the input range</a:t>
            </a:r>
          </a:p>
          <a:p>
            <a:pPr lvl="0"/>
            <a:r>
              <a:rPr lang="en-US" sz="2800" dirty="0"/>
              <a:t>	d.  at 25% of the input range</a:t>
            </a:r>
          </a:p>
          <a:p>
            <a:pPr lvl="0"/>
            <a:r>
              <a:rPr lang="en-US" sz="2400" dirty="0"/>
              <a:t>      </a:t>
            </a:r>
          </a:p>
        </p:txBody>
      </p:sp>
    </p:spTree>
    <p:extLst>
      <p:ext uri="{BB962C8B-B14F-4D97-AF65-F5344CB8AC3E}">
        <p14:creationId xmlns:p14="http://schemas.microsoft.com/office/powerpoint/2010/main" val="260789562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529590"/>
            <a:ext cx="8382000" cy="4401205"/>
          </a:xfrm>
          <a:prstGeom prst="rect">
            <a:avLst/>
          </a:prstGeom>
        </p:spPr>
        <p:txBody>
          <a:bodyPr wrap="square">
            <a:spAutoFit/>
          </a:bodyPr>
          <a:lstStyle/>
          <a:p>
            <a:pPr marL="514350" lvl="0" indent="-514350">
              <a:buAutoNum type="alphaUcPeriod"/>
            </a:pPr>
            <a:r>
              <a:rPr lang="en-US" sz="2800" dirty="0"/>
              <a:t>Questions about the measured variable</a:t>
            </a:r>
          </a:p>
          <a:p>
            <a:pPr lvl="0"/>
            <a:endParaRPr lang="en-US" sz="2800" dirty="0"/>
          </a:p>
          <a:p>
            <a:pPr lvl="0"/>
            <a:r>
              <a:rPr lang="en-US" sz="2800" dirty="0"/>
              <a:t>      3.	What fluid or solid is being measured</a:t>
            </a:r>
          </a:p>
          <a:p>
            <a:pPr lvl="0"/>
            <a:r>
              <a:rPr lang="en-US" sz="2800" dirty="0"/>
              <a:t>      4.	What are the upper and lower range limits</a:t>
            </a:r>
          </a:p>
          <a:p>
            <a:pPr lvl="0"/>
            <a:r>
              <a:rPr lang="en-US" sz="2800" dirty="0"/>
              <a:t>      5.	What over-range might occur</a:t>
            </a:r>
          </a:p>
          <a:p>
            <a:pPr lvl="0"/>
            <a:r>
              <a:rPr lang="en-US" sz="2800" dirty="0"/>
              <a:t>      6.	What type of dynamic changes might occur in the 	measured variable</a:t>
            </a:r>
          </a:p>
          <a:p>
            <a:pPr lvl="0"/>
            <a:r>
              <a:rPr lang="en-US" sz="2800" dirty="0"/>
              <a:t>	a.  what is the maximum rate of change</a:t>
            </a:r>
          </a:p>
          <a:p>
            <a:pPr marL="914400" lvl="0" indent="-515938"/>
            <a:r>
              <a:rPr lang="en-US" sz="2800" dirty="0"/>
              <a:t>	b.  what is the maximum frequency at which                  changes occur</a:t>
            </a:r>
          </a:p>
        </p:txBody>
      </p:sp>
    </p:spTree>
    <p:extLst>
      <p:ext uri="{BB962C8B-B14F-4D97-AF65-F5344CB8AC3E}">
        <p14:creationId xmlns:p14="http://schemas.microsoft.com/office/powerpoint/2010/main" val="93457896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38200"/>
            <a:ext cx="8077200" cy="3970318"/>
          </a:xfrm>
          <a:prstGeom prst="rect">
            <a:avLst/>
          </a:prstGeom>
        </p:spPr>
        <p:txBody>
          <a:bodyPr wrap="square">
            <a:spAutoFit/>
          </a:bodyPr>
          <a:lstStyle/>
          <a:p>
            <a:pPr lvl="0"/>
            <a:r>
              <a:rPr lang="en-US" sz="2800" dirty="0"/>
              <a:t>B.    Questions about the measuring instrument</a:t>
            </a:r>
          </a:p>
          <a:p>
            <a:pPr lvl="0"/>
            <a:r>
              <a:rPr lang="en-US" sz="2800" dirty="0"/>
              <a:t>       1.	What is the primary sensor?</a:t>
            </a:r>
          </a:p>
          <a:p>
            <a:pPr lvl="0"/>
            <a:r>
              <a:rPr lang="en-US" sz="2800" dirty="0"/>
              <a:t>       2.	What effect will the primary sensor have on the 	measured variable?</a:t>
            </a:r>
          </a:p>
          <a:p>
            <a:pPr marL="914400" lvl="0" indent="-914400"/>
            <a:r>
              <a:rPr lang="en-US" sz="2800" dirty="0"/>
              <a:t>      3.	What is the purpose of the output:  indicate, transmit, record, totalize, other</a:t>
            </a:r>
          </a:p>
          <a:p>
            <a:pPr lvl="0"/>
            <a:r>
              <a:rPr lang="en-US" sz="2800" dirty="0"/>
              <a:t>      4.	Is the output signal analog or digital?</a:t>
            </a:r>
          </a:p>
          <a:p>
            <a:pPr marL="855663" lvl="0" indent="-398463"/>
            <a:r>
              <a:rPr lang="en-US" sz="2800" dirty="0"/>
              <a:t>5.	What is the output signal:  3-15 psi, 4-20 mA, 0- 5 V, 8-bit TTL digital, other</a:t>
            </a:r>
          </a:p>
        </p:txBody>
      </p:sp>
    </p:spTree>
    <p:extLst>
      <p:ext uri="{BB962C8B-B14F-4D97-AF65-F5344CB8AC3E}">
        <p14:creationId xmlns:p14="http://schemas.microsoft.com/office/powerpoint/2010/main" val="31965212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381000"/>
            <a:ext cx="8077200" cy="5262979"/>
          </a:xfrm>
          <a:prstGeom prst="rect">
            <a:avLst/>
          </a:prstGeom>
        </p:spPr>
        <p:txBody>
          <a:bodyPr wrap="square">
            <a:spAutoFit/>
          </a:bodyPr>
          <a:lstStyle/>
          <a:p>
            <a:r>
              <a:rPr lang="en-US" sz="2800" dirty="0"/>
              <a:t>B.    Questions about the measuring instrument cont.</a:t>
            </a:r>
          </a:p>
          <a:p>
            <a:pPr marL="457200" lvl="0" indent="-457200">
              <a:buAutoNum type="arabicPeriod" startAt="6"/>
            </a:pPr>
            <a:endParaRPr lang="en-US" sz="2800" dirty="0"/>
          </a:p>
          <a:p>
            <a:pPr marL="914400" lvl="1" indent="-457200">
              <a:buAutoNum type="arabicPeriod" startAt="6"/>
            </a:pPr>
            <a:r>
              <a:rPr lang="en-US" sz="2800" dirty="0"/>
              <a:t>What type of signal conditioning is provided?</a:t>
            </a:r>
          </a:p>
          <a:p>
            <a:pPr lvl="0"/>
            <a:r>
              <a:rPr lang="en-US" sz="2800" dirty="0"/>
              <a:t>	a.  Amplification or attenuation</a:t>
            </a:r>
          </a:p>
          <a:p>
            <a:pPr marL="914400" lvl="0" indent="-515938"/>
            <a:r>
              <a:rPr lang="en-US" sz="2800" dirty="0"/>
              <a:t>	b.  Signal conversion:  resistance to current, millivolt to current, analog to digital, digital to analog, </a:t>
            </a:r>
            <a:r>
              <a:rPr lang="en-US" sz="2800" dirty="0" err="1"/>
              <a:t>etc</a:t>
            </a:r>
            <a:r>
              <a:rPr lang="en-US" sz="2800" dirty="0"/>
              <a:t>?</a:t>
            </a:r>
          </a:p>
          <a:p>
            <a:pPr lvl="0"/>
            <a:r>
              <a:rPr lang="en-US" sz="2800" dirty="0"/>
              <a:t>	c.  Filters:  low pass, high pass, band pass?</a:t>
            </a:r>
          </a:p>
          <a:p>
            <a:pPr lvl="0"/>
            <a:r>
              <a:rPr lang="en-US" sz="2800" dirty="0"/>
              <a:t>	d.  Linearization of the signal</a:t>
            </a:r>
          </a:p>
          <a:p>
            <a:pPr lvl="0"/>
            <a:r>
              <a:rPr lang="en-US" sz="2800" dirty="0"/>
              <a:t>	e.  Square-root function</a:t>
            </a:r>
          </a:p>
          <a:p>
            <a:pPr lvl="0"/>
            <a:r>
              <a:rPr lang="en-US" sz="2800" dirty="0"/>
              <a:t>	f.   Other special functions</a:t>
            </a:r>
          </a:p>
          <a:p>
            <a:pPr lvl="0"/>
            <a:r>
              <a:rPr lang="en-US" sz="2800" dirty="0"/>
              <a:t>	g.  Conversion to engineering units</a:t>
            </a:r>
          </a:p>
        </p:txBody>
      </p:sp>
    </p:spTree>
    <p:extLst>
      <p:ext uri="{BB962C8B-B14F-4D97-AF65-F5344CB8AC3E}">
        <p14:creationId xmlns:p14="http://schemas.microsoft.com/office/powerpoint/2010/main" val="326190107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533400"/>
            <a:ext cx="8077200" cy="5262979"/>
          </a:xfrm>
          <a:prstGeom prst="rect">
            <a:avLst/>
          </a:prstGeom>
        </p:spPr>
        <p:txBody>
          <a:bodyPr wrap="square">
            <a:spAutoFit/>
          </a:bodyPr>
          <a:lstStyle/>
          <a:p>
            <a:pPr marL="514350" lvl="0" indent="-514350">
              <a:buAutoNum type="alphaUcPeriod" startAt="2"/>
            </a:pPr>
            <a:r>
              <a:rPr lang="en-US" sz="2800" dirty="0"/>
              <a:t>Questions about the measuring instrument </a:t>
            </a:r>
            <a:r>
              <a:rPr lang="en-US" sz="2800" dirty="0" err="1"/>
              <a:t>cont</a:t>
            </a:r>
            <a:endParaRPr lang="en-US" sz="2800" dirty="0"/>
          </a:p>
          <a:p>
            <a:pPr lvl="0"/>
            <a:endParaRPr lang="en-US" sz="2800" dirty="0"/>
          </a:p>
          <a:p>
            <a:pPr marL="914400" lvl="1" indent="-457200">
              <a:buAutoNum type="arabicPeriod" startAt="7"/>
            </a:pPr>
            <a:r>
              <a:rPr lang="en-US" sz="2800" dirty="0"/>
              <a:t>What is the operating principle of the transmitter</a:t>
            </a:r>
          </a:p>
          <a:p>
            <a:pPr marL="914400" lvl="1" indent="-457200">
              <a:buAutoNum type="arabicPeriod" startAt="7"/>
            </a:pPr>
            <a:r>
              <a:rPr lang="en-US" sz="2800" dirty="0"/>
              <a:t>What environmental conditions will the instrument encounter</a:t>
            </a:r>
          </a:p>
          <a:p>
            <a:pPr marL="914400" lvl="1" indent="-457200">
              <a:buAutoNum type="arabicPeriod" startAt="7"/>
            </a:pPr>
            <a:r>
              <a:rPr lang="en-US" sz="2800" dirty="0"/>
              <a:t>What are the thermal zero drift and thermal sensitivity drift ratings</a:t>
            </a:r>
          </a:p>
          <a:p>
            <a:pPr marL="914400" lvl="1" indent="-457200">
              <a:buAutoNum type="arabicPeriod" startAt="7"/>
            </a:pPr>
            <a:r>
              <a:rPr lang="en-US" sz="2800" dirty="0"/>
              <a:t>What are the long-term drift and sensitivity drift ratings</a:t>
            </a:r>
          </a:p>
          <a:p>
            <a:pPr marL="914400" lvl="1" indent="-457200">
              <a:buAutoNum type="arabicPeriod" startAt="7"/>
            </a:pPr>
            <a:r>
              <a:rPr lang="en-US" sz="2800" dirty="0"/>
              <a:t>What are the dead-band, hysteresis, and linearity ratings</a:t>
            </a:r>
          </a:p>
        </p:txBody>
      </p:sp>
    </p:spTree>
    <p:extLst>
      <p:ext uri="{BB962C8B-B14F-4D97-AF65-F5344CB8AC3E}">
        <p14:creationId xmlns:p14="http://schemas.microsoft.com/office/powerpoint/2010/main" val="22696243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234857"/>
            <a:ext cx="7924800" cy="3108543"/>
          </a:xfrm>
          <a:prstGeom prst="rect">
            <a:avLst/>
          </a:prstGeom>
          <a:noFill/>
        </p:spPr>
        <p:txBody>
          <a:bodyPr wrap="square" rtlCol="0">
            <a:spAutoFit/>
          </a:bodyPr>
          <a:lstStyle/>
          <a:p>
            <a:r>
              <a:rPr lang="en-US" sz="2800" dirty="0"/>
              <a:t>The input to a linear control system component is a 0.5 Hz sinusoidal signal with a peak amplitude of 5.3 V and a phase angle of 30</a:t>
            </a:r>
            <a:r>
              <a:rPr lang="en-US" sz="2800" baseline="30000" dirty="0"/>
              <a:t>o</a:t>
            </a:r>
            <a:r>
              <a:rPr lang="en-US" sz="2800" dirty="0"/>
              <a:t>.  The output of the component has a peak amplitude of 14 mA and a phase angle of 25</a:t>
            </a:r>
            <a:r>
              <a:rPr lang="en-US" sz="2800" baseline="30000" dirty="0"/>
              <a:t>o</a:t>
            </a:r>
            <a:r>
              <a:rPr lang="en-US" sz="2800" dirty="0"/>
              <a:t>.  Determine the gain, the phase difference, and the transfer function for these conditions.</a:t>
            </a:r>
            <a:endParaRPr lang="en-US" sz="2800" baseline="30000" dirty="0"/>
          </a:p>
        </p:txBody>
      </p:sp>
      <p:sp>
        <p:nvSpPr>
          <p:cNvPr id="4" name="TextBox 3"/>
          <p:cNvSpPr txBox="1"/>
          <p:nvPr/>
        </p:nvSpPr>
        <p:spPr>
          <a:xfrm>
            <a:off x="990600" y="4741333"/>
            <a:ext cx="6587067" cy="1477328"/>
          </a:xfrm>
          <a:prstGeom prst="rect">
            <a:avLst/>
          </a:prstGeom>
          <a:noFill/>
        </p:spPr>
        <p:txBody>
          <a:bodyPr wrap="square" rtlCol="0">
            <a:spAutoFit/>
          </a:bodyPr>
          <a:lstStyle/>
          <a:p>
            <a:r>
              <a:rPr lang="en-US" sz="2400" dirty="0"/>
              <a:t>Gain  = 14 mA/5.3V	=  2.64 mA/V</a:t>
            </a:r>
          </a:p>
          <a:p>
            <a:r>
              <a:rPr lang="en-US" sz="2400" dirty="0"/>
              <a:t>Phase difference 	=  25 – 30   = -5</a:t>
            </a:r>
            <a:r>
              <a:rPr lang="en-US" sz="2400" baseline="30000" dirty="0"/>
              <a:t>o</a:t>
            </a:r>
          </a:p>
          <a:p>
            <a:r>
              <a:rPr lang="en-US" sz="2400" dirty="0"/>
              <a:t>Transfer function 	= 2.64 </a:t>
            </a:r>
            <a:r>
              <a:rPr lang="en-US" sz="2400" u="sng" dirty="0"/>
              <a:t>/-5</a:t>
            </a:r>
            <a:r>
              <a:rPr lang="en-US" sz="2400" u="sng" baseline="30000" dirty="0"/>
              <a:t>o</a:t>
            </a:r>
            <a:r>
              <a:rPr lang="en-US" sz="2400" baseline="30000" dirty="0"/>
              <a:t> </a:t>
            </a:r>
            <a:r>
              <a:rPr lang="en-US" sz="2400" dirty="0"/>
              <a:t>mA/V</a:t>
            </a:r>
            <a:endParaRPr lang="en-US" sz="2400" u="sng" dirty="0"/>
          </a:p>
          <a:p>
            <a:endParaRPr lang="en-US" dirty="0"/>
          </a:p>
        </p:txBody>
      </p:sp>
    </p:spTree>
    <p:extLst>
      <p:ext uri="{BB962C8B-B14F-4D97-AF65-F5344CB8AC3E}">
        <p14:creationId xmlns:p14="http://schemas.microsoft.com/office/powerpoint/2010/main" val="296997199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762000"/>
            <a:ext cx="8229600" cy="3539430"/>
          </a:xfrm>
          <a:prstGeom prst="rect">
            <a:avLst/>
          </a:prstGeom>
        </p:spPr>
        <p:txBody>
          <a:bodyPr wrap="square">
            <a:spAutoFit/>
          </a:bodyPr>
          <a:lstStyle/>
          <a:p>
            <a:pPr marL="457200" lvl="0" indent="-457200">
              <a:buAutoNum type="alphaUcPeriod" startAt="3"/>
            </a:pPr>
            <a:r>
              <a:rPr lang="en-US" sz="2800" dirty="0"/>
              <a:t>Questions about economics</a:t>
            </a:r>
          </a:p>
          <a:p>
            <a:pPr lvl="0"/>
            <a:endParaRPr lang="en-US" sz="2800" dirty="0"/>
          </a:p>
          <a:p>
            <a:pPr lvl="0"/>
            <a:r>
              <a:rPr lang="en-US" sz="2800" dirty="0"/>
              <a:t>	1.  What is the initial cost of the instrument</a:t>
            </a:r>
          </a:p>
          <a:p>
            <a:pPr lvl="0"/>
            <a:r>
              <a:rPr lang="en-US" sz="2800" dirty="0"/>
              <a:t>	2.  What is the installation cost</a:t>
            </a:r>
          </a:p>
          <a:p>
            <a:pPr lvl="0"/>
            <a:r>
              <a:rPr lang="en-US" sz="2800" dirty="0"/>
              <a:t>	3.  What is the maintenance cost</a:t>
            </a:r>
          </a:p>
          <a:p>
            <a:pPr lvl="0"/>
            <a:r>
              <a:rPr lang="en-US" sz="2800" dirty="0"/>
              <a:t>	4.  What is the expected life of the instrument</a:t>
            </a:r>
          </a:p>
          <a:p>
            <a:pPr lvl="0"/>
            <a:r>
              <a:rPr lang="en-US" sz="2800" dirty="0"/>
              <a:t>	5.  What is the anticipated replacement cost</a:t>
            </a:r>
          </a:p>
          <a:p>
            <a:pPr lvl="0"/>
            <a:r>
              <a:rPr lang="en-US" sz="2800" dirty="0"/>
              <a:t> 	</a:t>
            </a:r>
          </a:p>
        </p:txBody>
      </p:sp>
    </p:spTree>
    <p:extLst>
      <p:ext uri="{BB962C8B-B14F-4D97-AF65-F5344CB8AC3E}">
        <p14:creationId xmlns:p14="http://schemas.microsoft.com/office/powerpoint/2010/main" val="203502344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F606A1-FA6F-42E2-9985-8A08600E0B0F}"/>
              </a:ext>
            </a:extLst>
          </p:cNvPr>
          <p:cNvSpPr>
            <a:spLocks noGrp="1"/>
          </p:cNvSpPr>
          <p:nvPr>
            <p:ph type="title"/>
          </p:nvPr>
        </p:nvSpPr>
        <p:spPr/>
        <p:txBody>
          <a:bodyPr>
            <a:normAutofit fontScale="90000"/>
          </a:bodyPr>
          <a:lstStyle/>
          <a:p>
            <a:r>
              <a:rPr lang="en-US" dirty="0"/>
              <a:t>Types of Performance Characteristics</a:t>
            </a:r>
          </a:p>
        </p:txBody>
      </p:sp>
      <p:sp>
        <p:nvSpPr>
          <p:cNvPr id="3" name="Content Placeholder 2">
            <a:extLst>
              <a:ext uri="{FF2B5EF4-FFF2-40B4-BE49-F238E27FC236}">
                <a16:creationId xmlns="" xmlns:a16="http://schemas.microsoft.com/office/drawing/2014/main" id="{5B354449-6E73-4C20-BB31-B654355813DA}"/>
              </a:ext>
            </a:extLst>
          </p:cNvPr>
          <p:cNvSpPr>
            <a:spLocks noGrp="1"/>
          </p:cNvSpPr>
          <p:nvPr>
            <p:ph idx="1"/>
          </p:nvPr>
        </p:nvSpPr>
        <p:spPr/>
        <p:txBody>
          <a:bodyPr/>
          <a:lstStyle/>
          <a:p>
            <a:pPr marL="0" indent="0">
              <a:buNone/>
            </a:pPr>
            <a:r>
              <a:rPr lang="en-US" sz="2800" dirty="0"/>
              <a:t>Performance characteristics of instruments can be classified into the following </a:t>
            </a:r>
            <a:r>
              <a:rPr lang="en-US" sz="2800" b="1" dirty="0"/>
              <a:t>two types</a:t>
            </a:r>
            <a:r>
              <a:rPr lang="en-US" sz="2800" dirty="0"/>
              <a:t>.</a:t>
            </a:r>
          </a:p>
          <a:p>
            <a:r>
              <a:rPr lang="en-US" sz="2800" dirty="0"/>
              <a:t>Static Characteristics</a:t>
            </a:r>
          </a:p>
          <a:p>
            <a:r>
              <a:rPr lang="en-US" sz="2800" dirty="0"/>
              <a:t>Dynamic Characteristics</a:t>
            </a:r>
          </a:p>
          <a:p>
            <a:pPr marL="0" indent="0">
              <a:buNone/>
            </a:pPr>
            <a:endParaRPr lang="en-US" dirty="0"/>
          </a:p>
        </p:txBody>
      </p:sp>
    </p:spTree>
    <p:extLst>
      <p:ext uri="{BB962C8B-B14F-4D97-AF65-F5344CB8AC3E}">
        <p14:creationId xmlns:p14="http://schemas.microsoft.com/office/powerpoint/2010/main" val="74573128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37E580-7040-4D39-B773-67CAB8126D5A}"/>
              </a:ext>
            </a:extLst>
          </p:cNvPr>
          <p:cNvSpPr>
            <a:spLocks noGrp="1"/>
          </p:cNvSpPr>
          <p:nvPr>
            <p:ph type="title"/>
          </p:nvPr>
        </p:nvSpPr>
        <p:spPr>
          <a:xfrm>
            <a:off x="457200" y="274638"/>
            <a:ext cx="8229600" cy="792162"/>
          </a:xfrm>
        </p:spPr>
        <p:txBody>
          <a:bodyPr>
            <a:normAutofit/>
          </a:bodyPr>
          <a:lstStyle/>
          <a:p>
            <a:r>
              <a:rPr lang="en-US" dirty="0"/>
              <a:t>Static Characteristics</a:t>
            </a:r>
          </a:p>
        </p:txBody>
      </p:sp>
      <p:sp>
        <p:nvSpPr>
          <p:cNvPr id="3" name="Content Placeholder 2">
            <a:extLst>
              <a:ext uri="{FF2B5EF4-FFF2-40B4-BE49-F238E27FC236}">
                <a16:creationId xmlns="" xmlns:a16="http://schemas.microsoft.com/office/drawing/2014/main" id="{494EF445-CEEE-42A3-9BBE-875362842964}"/>
              </a:ext>
            </a:extLst>
          </p:cNvPr>
          <p:cNvSpPr>
            <a:spLocks noGrp="1"/>
          </p:cNvSpPr>
          <p:nvPr>
            <p:ph idx="1"/>
          </p:nvPr>
        </p:nvSpPr>
        <p:spPr>
          <a:xfrm>
            <a:off x="533400" y="1066800"/>
            <a:ext cx="8229600" cy="5562600"/>
          </a:xfrm>
        </p:spPr>
        <p:txBody>
          <a:bodyPr>
            <a:normAutofit fontScale="62500" lnSpcReduction="20000"/>
          </a:bodyPr>
          <a:lstStyle/>
          <a:p>
            <a:pPr marL="0" indent="0">
              <a:buNone/>
            </a:pPr>
            <a:r>
              <a:rPr lang="en-US" sz="4500" dirty="0"/>
              <a:t>The characteristics of quantities or parameters measuring instruments that </a:t>
            </a:r>
            <a:r>
              <a:rPr lang="en-US" sz="4500" b="1" dirty="0"/>
              <a:t>do not vary</a:t>
            </a:r>
            <a:r>
              <a:rPr lang="en-US" sz="4500" dirty="0"/>
              <a:t> with respect to time are called static characteristics. Sometimes, these quantities or parameters may vary slowly with respect to time. Following are the list of </a:t>
            </a:r>
            <a:r>
              <a:rPr lang="en-US" sz="4500" b="1" dirty="0"/>
              <a:t>static characteristics</a:t>
            </a:r>
            <a:r>
              <a:rPr lang="en-US" sz="4500" dirty="0"/>
              <a:t>.</a:t>
            </a:r>
          </a:p>
          <a:p>
            <a:pPr marL="0" indent="0">
              <a:buNone/>
            </a:pPr>
            <a:endParaRPr lang="en-US" sz="4500" dirty="0"/>
          </a:p>
          <a:p>
            <a:pPr marL="685800"/>
            <a:r>
              <a:rPr lang="en-US" sz="4500" dirty="0"/>
              <a:t>Span</a:t>
            </a:r>
          </a:p>
          <a:p>
            <a:pPr marL="685800"/>
            <a:r>
              <a:rPr lang="en-US" sz="4500" dirty="0"/>
              <a:t>Accuracy</a:t>
            </a:r>
          </a:p>
          <a:p>
            <a:pPr marL="685800"/>
            <a:r>
              <a:rPr lang="en-US" sz="4500" dirty="0"/>
              <a:t>Precision</a:t>
            </a:r>
          </a:p>
          <a:p>
            <a:pPr marL="685800"/>
            <a:r>
              <a:rPr lang="en-US" sz="4500" dirty="0"/>
              <a:t>Sensitivity</a:t>
            </a:r>
          </a:p>
          <a:p>
            <a:pPr marL="685800"/>
            <a:r>
              <a:rPr lang="en-US" sz="4500" dirty="0"/>
              <a:t>Repeatability / Reproducibility</a:t>
            </a:r>
          </a:p>
          <a:p>
            <a:pPr marL="685800"/>
            <a:r>
              <a:rPr lang="en-US" sz="4500" dirty="0"/>
              <a:t>Drift</a:t>
            </a:r>
          </a:p>
          <a:p>
            <a:pPr marL="685800"/>
            <a:r>
              <a:rPr lang="en-US" sz="4500" dirty="0"/>
              <a:t>Dead zone</a:t>
            </a:r>
          </a:p>
          <a:p>
            <a:pPr marL="0" indent="0">
              <a:buNone/>
            </a:pPr>
            <a:endParaRPr lang="en-US" dirty="0"/>
          </a:p>
        </p:txBody>
      </p:sp>
    </p:spTree>
    <p:extLst>
      <p:ext uri="{BB962C8B-B14F-4D97-AF65-F5344CB8AC3E}">
        <p14:creationId xmlns:p14="http://schemas.microsoft.com/office/powerpoint/2010/main" val="426590188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Characteristics</a:t>
            </a:r>
          </a:p>
        </p:txBody>
      </p:sp>
      <p:sp>
        <p:nvSpPr>
          <p:cNvPr id="3" name="Content Placeholder 2"/>
          <p:cNvSpPr>
            <a:spLocks noGrp="1"/>
          </p:cNvSpPr>
          <p:nvPr>
            <p:ph idx="1"/>
          </p:nvPr>
        </p:nvSpPr>
        <p:spPr>
          <a:xfrm>
            <a:off x="457200" y="1600201"/>
            <a:ext cx="8229600" cy="3810000"/>
          </a:xfrm>
        </p:spPr>
        <p:txBody>
          <a:bodyPr>
            <a:normAutofit/>
          </a:bodyPr>
          <a:lstStyle/>
          <a:p>
            <a:r>
              <a:rPr lang="en-US" sz="2800" dirty="0"/>
              <a:t>Describe the performance of a measuring instrument when the measured variable is changing rapidly</a:t>
            </a:r>
          </a:p>
          <a:p>
            <a:r>
              <a:rPr lang="en-US" sz="2800" dirty="0"/>
              <a:t>Most sensors do not respond immediately</a:t>
            </a:r>
          </a:p>
          <a:p>
            <a:r>
              <a:rPr lang="en-US" sz="2800" dirty="0"/>
              <a:t>Stated in terms of step response, ramp response and frequency response of the measuring instrument</a:t>
            </a:r>
          </a:p>
        </p:txBody>
      </p:sp>
    </p:spTree>
    <p:extLst>
      <p:ext uri="{BB962C8B-B14F-4D97-AF65-F5344CB8AC3E}">
        <p14:creationId xmlns:p14="http://schemas.microsoft.com/office/powerpoint/2010/main" val="49545541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54C8DF-1E91-4242-98D4-BD68C97DC647}"/>
              </a:ext>
            </a:extLst>
          </p:cNvPr>
          <p:cNvSpPr>
            <a:spLocks noGrp="1"/>
          </p:cNvSpPr>
          <p:nvPr>
            <p:ph type="title"/>
          </p:nvPr>
        </p:nvSpPr>
        <p:spPr/>
        <p:txBody>
          <a:bodyPr/>
          <a:lstStyle/>
          <a:p>
            <a:r>
              <a:rPr lang="en-US" dirty="0"/>
              <a:t>Determining Sensitivity</a:t>
            </a:r>
          </a:p>
        </p:txBody>
      </p:sp>
      <p:sp>
        <p:nvSpPr>
          <p:cNvPr id="3" name="Content Placeholder 2">
            <a:extLst>
              <a:ext uri="{FF2B5EF4-FFF2-40B4-BE49-F238E27FC236}">
                <a16:creationId xmlns="" xmlns:a16="http://schemas.microsoft.com/office/drawing/2014/main" id="{55B44D5B-9508-41E8-A53B-A2943BC7CFD1}"/>
              </a:ext>
            </a:extLst>
          </p:cNvPr>
          <p:cNvSpPr>
            <a:spLocks noGrp="1"/>
          </p:cNvSpPr>
          <p:nvPr>
            <p:ph idx="1"/>
          </p:nvPr>
        </p:nvSpPr>
        <p:spPr>
          <a:xfrm>
            <a:off x="480237" y="1371600"/>
            <a:ext cx="8458200" cy="5181600"/>
          </a:xfrm>
        </p:spPr>
        <p:txBody>
          <a:bodyPr>
            <a:normAutofit/>
          </a:bodyPr>
          <a:lstStyle/>
          <a:p>
            <a:pPr marL="0" indent="0">
              <a:buNone/>
            </a:pPr>
            <a:r>
              <a:rPr lang="en-US" sz="2800" dirty="0"/>
              <a:t>A spring balance has its deflection measured for a number of loads and gave the following results:</a:t>
            </a:r>
          </a:p>
          <a:p>
            <a:pPr marL="0" indent="0">
              <a:buNone/>
            </a:pPr>
            <a:endParaRPr lang="en-US" sz="2800" dirty="0"/>
          </a:p>
          <a:p>
            <a:pPr marL="0" indent="0">
              <a:buNone/>
            </a:pPr>
            <a:r>
              <a:rPr lang="en-US" sz="2800" dirty="0"/>
              <a:t>Load in kg		0	1	2	3	4</a:t>
            </a:r>
          </a:p>
          <a:p>
            <a:pPr marL="0" indent="0">
              <a:buNone/>
            </a:pPr>
            <a:r>
              <a:rPr lang="en-US" sz="2800" dirty="0"/>
              <a:t>Deflection in mm	0	10	20	30	40</a:t>
            </a:r>
          </a:p>
          <a:p>
            <a:pPr marL="0" indent="0">
              <a:buNone/>
            </a:pPr>
            <a:endParaRPr lang="en-US" sz="2800" dirty="0"/>
          </a:p>
          <a:p>
            <a:pPr marL="0" indent="0">
              <a:buNone/>
            </a:pPr>
            <a:r>
              <a:rPr lang="en-US" sz="2800" dirty="0"/>
              <a:t>The sensitivity is determined by the slope of the output /input.  In this case the slope is 10 mm/kg.  This is the sensitivity.</a:t>
            </a:r>
          </a:p>
        </p:txBody>
      </p:sp>
    </p:spTree>
    <p:extLst>
      <p:ext uri="{BB962C8B-B14F-4D97-AF65-F5344CB8AC3E}">
        <p14:creationId xmlns:p14="http://schemas.microsoft.com/office/powerpoint/2010/main" val="263709706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42ECA3-4224-4574-8366-BD1A480C0658}"/>
              </a:ext>
            </a:extLst>
          </p:cNvPr>
          <p:cNvSpPr>
            <a:spLocks noGrp="1"/>
          </p:cNvSpPr>
          <p:nvPr>
            <p:ph type="title"/>
          </p:nvPr>
        </p:nvSpPr>
        <p:spPr/>
        <p:txBody>
          <a:bodyPr/>
          <a:lstStyle/>
          <a:p>
            <a:r>
              <a:rPr lang="en-US" dirty="0"/>
              <a:t>Drift</a:t>
            </a:r>
          </a:p>
        </p:txBody>
      </p:sp>
      <p:sp>
        <p:nvSpPr>
          <p:cNvPr id="3" name="Content Placeholder 2">
            <a:extLst>
              <a:ext uri="{FF2B5EF4-FFF2-40B4-BE49-F238E27FC236}">
                <a16:creationId xmlns="" xmlns:a16="http://schemas.microsoft.com/office/drawing/2014/main" id="{950009D2-FEBD-400C-8C90-128EF1FD4845}"/>
              </a:ext>
            </a:extLst>
          </p:cNvPr>
          <p:cNvSpPr>
            <a:spLocks noGrp="1"/>
          </p:cNvSpPr>
          <p:nvPr>
            <p:ph idx="1"/>
          </p:nvPr>
        </p:nvSpPr>
        <p:spPr>
          <a:xfrm>
            <a:off x="457200" y="1600201"/>
            <a:ext cx="8458200" cy="3352800"/>
          </a:xfrm>
        </p:spPr>
        <p:txBody>
          <a:bodyPr/>
          <a:lstStyle/>
          <a:p>
            <a:pPr marL="0" indent="0">
              <a:buNone/>
            </a:pPr>
            <a:r>
              <a:rPr lang="en-US" b="1" dirty="0"/>
              <a:t> </a:t>
            </a:r>
            <a:r>
              <a:rPr lang="en-US" sz="2800" dirty="0"/>
              <a:t>Slow shift in calibration of the instrument. This may be due to the variation of metallic properties, due to chemical changes. </a:t>
            </a:r>
          </a:p>
          <a:p>
            <a:pPr marL="0" indent="0">
              <a:buNone/>
            </a:pPr>
            <a:r>
              <a:rPr lang="en-US" sz="2800" dirty="0"/>
              <a:t>For example coating formation on RTD elements, Thermocouple. Due to continuous exposure. Atomic structure changes occur in metals of RTDs, thermocouples.</a:t>
            </a:r>
          </a:p>
        </p:txBody>
      </p:sp>
    </p:spTree>
    <p:extLst>
      <p:ext uri="{BB962C8B-B14F-4D97-AF65-F5344CB8AC3E}">
        <p14:creationId xmlns:p14="http://schemas.microsoft.com/office/powerpoint/2010/main" val="96666447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Dead Band or Dead Space</a:t>
            </a:r>
          </a:p>
        </p:txBody>
      </p:sp>
      <p:sp>
        <p:nvSpPr>
          <p:cNvPr id="3" name="Content Placeholder 2"/>
          <p:cNvSpPr>
            <a:spLocks noGrp="1"/>
          </p:cNvSpPr>
          <p:nvPr>
            <p:ph idx="1"/>
          </p:nvPr>
        </p:nvSpPr>
        <p:spPr>
          <a:xfrm>
            <a:off x="457200" y="1600201"/>
            <a:ext cx="8229600" cy="2286000"/>
          </a:xfrm>
        </p:spPr>
        <p:txBody>
          <a:bodyPr>
            <a:normAutofit/>
          </a:bodyPr>
          <a:lstStyle/>
          <a:p>
            <a:pPr marL="0" indent="0">
              <a:buNone/>
            </a:pPr>
            <a:r>
              <a:rPr lang="en-US" sz="2800" dirty="0"/>
              <a:t>The term dead band or dead space is used if there is a range of input values for which there is no output. For example, bearing friction in a flow meter using a rotor might mean that there is no output until the input has reached a particular flow rate threshold.</a:t>
            </a:r>
          </a:p>
        </p:txBody>
      </p:sp>
    </p:spTree>
    <p:extLst>
      <p:ext uri="{BB962C8B-B14F-4D97-AF65-F5344CB8AC3E}">
        <p14:creationId xmlns:p14="http://schemas.microsoft.com/office/powerpoint/2010/main" val="60731922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6400" y="1143000"/>
            <a:ext cx="5105400" cy="4200240"/>
          </a:xfrm>
          <a:prstGeom prst="rect">
            <a:avLst/>
          </a:prstGeom>
        </p:spPr>
      </p:pic>
    </p:spTree>
    <p:extLst>
      <p:ext uri="{BB962C8B-B14F-4D97-AF65-F5344CB8AC3E}">
        <p14:creationId xmlns:p14="http://schemas.microsoft.com/office/powerpoint/2010/main" val="254938929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AB32F2-601A-4817-A95C-23B8D6779079}"/>
              </a:ext>
            </a:extLst>
          </p:cNvPr>
          <p:cNvSpPr>
            <a:spLocks noGrp="1"/>
          </p:cNvSpPr>
          <p:nvPr>
            <p:ph type="title"/>
          </p:nvPr>
        </p:nvSpPr>
        <p:spPr/>
        <p:txBody>
          <a:bodyPr/>
          <a:lstStyle/>
          <a:p>
            <a:r>
              <a:rPr lang="en-US" dirty="0"/>
              <a:t>Dynamic Characteristics</a:t>
            </a:r>
          </a:p>
        </p:txBody>
      </p:sp>
      <p:sp>
        <p:nvSpPr>
          <p:cNvPr id="3" name="Content Placeholder 2">
            <a:extLst>
              <a:ext uri="{FF2B5EF4-FFF2-40B4-BE49-F238E27FC236}">
                <a16:creationId xmlns="" xmlns:a16="http://schemas.microsoft.com/office/drawing/2014/main" id="{99507CBF-E26A-42FA-AEEF-91F47BFB7E65}"/>
              </a:ext>
            </a:extLst>
          </p:cNvPr>
          <p:cNvSpPr>
            <a:spLocks noGrp="1"/>
          </p:cNvSpPr>
          <p:nvPr>
            <p:ph idx="1"/>
          </p:nvPr>
        </p:nvSpPr>
        <p:spPr/>
        <p:txBody>
          <a:bodyPr>
            <a:normAutofit/>
          </a:bodyPr>
          <a:lstStyle/>
          <a:p>
            <a:pPr marL="0" indent="0">
              <a:buNone/>
            </a:pPr>
            <a:r>
              <a:rPr lang="en-US" sz="2800" dirty="0"/>
              <a:t>The characteristics of the instruments, which are used to measure the quantities or parameters that vary very quickly with respect to time are called dynamic characteristics. Following are the list of </a:t>
            </a:r>
            <a:r>
              <a:rPr lang="en-US" sz="2800" b="1" dirty="0"/>
              <a:t>dynamic characteristics</a:t>
            </a:r>
            <a:r>
              <a:rPr lang="en-US" sz="2800" dirty="0"/>
              <a:t>.</a:t>
            </a:r>
          </a:p>
          <a:p>
            <a:pPr marL="744538"/>
            <a:r>
              <a:rPr lang="en-US" sz="2800" dirty="0"/>
              <a:t>Speed of Response</a:t>
            </a:r>
          </a:p>
          <a:p>
            <a:pPr marL="744538"/>
            <a:r>
              <a:rPr lang="en-US" sz="2800" dirty="0"/>
              <a:t>Lag</a:t>
            </a:r>
          </a:p>
          <a:p>
            <a:pPr marL="744538"/>
            <a:r>
              <a:rPr lang="en-US" sz="2800" dirty="0"/>
              <a:t>Hysteresis</a:t>
            </a:r>
          </a:p>
          <a:p>
            <a:pPr marL="744538"/>
            <a:r>
              <a:rPr lang="en-US" sz="2800" dirty="0"/>
              <a:t>Non-linearity</a:t>
            </a:r>
          </a:p>
          <a:p>
            <a:pPr marL="0" indent="0">
              <a:buNone/>
            </a:pPr>
            <a:endParaRPr lang="en-US" dirty="0"/>
          </a:p>
        </p:txBody>
      </p:sp>
    </p:spTree>
    <p:extLst>
      <p:ext uri="{BB962C8B-B14F-4D97-AF65-F5344CB8AC3E}">
        <p14:creationId xmlns:p14="http://schemas.microsoft.com/office/powerpoint/2010/main" val="247296459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A1C33F-EF0A-41BE-9CA2-92EB00C2F40E}"/>
              </a:ext>
            </a:extLst>
          </p:cNvPr>
          <p:cNvSpPr>
            <a:spLocks noGrp="1"/>
          </p:cNvSpPr>
          <p:nvPr>
            <p:ph type="title"/>
          </p:nvPr>
        </p:nvSpPr>
        <p:spPr/>
        <p:txBody>
          <a:bodyPr/>
          <a:lstStyle/>
          <a:p>
            <a:r>
              <a:rPr lang="en-US" dirty="0"/>
              <a:t>Speed of Response</a:t>
            </a:r>
          </a:p>
        </p:txBody>
      </p:sp>
      <p:sp>
        <p:nvSpPr>
          <p:cNvPr id="3" name="Content Placeholder 2">
            <a:extLst>
              <a:ext uri="{FF2B5EF4-FFF2-40B4-BE49-F238E27FC236}">
                <a16:creationId xmlns="" xmlns:a16="http://schemas.microsoft.com/office/drawing/2014/main" id="{0CE611C6-255B-471E-BBC3-5D4521556262}"/>
              </a:ext>
            </a:extLst>
          </p:cNvPr>
          <p:cNvSpPr>
            <a:spLocks noGrp="1"/>
          </p:cNvSpPr>
          <p:nvPr>
            <p:ph idx="1"/>
          </p:nvPr>
        </p:nvSpPr>
        <p:spPr>
          <a:xfrm>
            <a:off x="457200" y="1905000"/>
            <a:ext cx="8229600" cy="1905000"/>
          </a:xfrm>
        </p:spPr>
        <p:txBody>
          <a:bodyPr>
            <a:normAutofit/>
          </a:bodyPr>
          <a:lstStyle/>
          <a:p>
            <a:pPr marL="0" indent="0">
              <a:buNone/>
            </a:pPr>
            <a:r>
              <a:rPr lang="en-US" sz="2800" dirty="0"/>
              <a:t>The speed at which the instrument responds whenever there is any change in the quantity to be measured is called </a:t>
            </a:r>
            <a:r>
              <a:rPr lang="en-US" sz="2800" b="1" dirty="0"/>
              <a:t>speed of response</a:t>
            </a:r>
            <a:r>
              <a:rPr lang="en-US" sz="2800" dirty="0"/>
              <a:t>. It indicates how fast the instrument is.</a:t>
            </a:r>
          </a:p>
        </p:txBody>
      </p:sp>
    </p:spTree>
    <p:extLst>
      <p:ext uri="{BB962C8B-B14F-4D97-AF65-F5344CB8AC3E}">
        <p14:creationId xmlns:p14="http://schemas.microsoft.com/office/powerpoint/2010/main" val="4205340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435095-454C-462C-B009-772B260F991A}"/>
              </a:ext>
            </a:extLst>
          </p:cNvPr>
          <p:cNvSpPr>
            <a:spLocks noGrp="1"/>
          </p:cNvSpPr>
          <p:nvPr>
            <p:ph type="title"/>
          </p:nvPr>
        </p:nvSpPr>
        <p:spPr/>
        <p:txBody>
          <a:bodyPr/>
          <a:lstStyle/>
          <a:p>
            <a:r>
              <a:rPr lang="en-US" dirty="0"/>
              <a:t>Y=mX+b</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6346F4D7-7EF6-4CC3-866D-E7154D843849}"/>
                  </a:ext>
                </a:extLst>
              </p:cNvPr>
              <p:cNvSpPr>
                <a:spLocks noGrp="1"/>
              </p:cNvSpPr>
              <p:nvPr>
                <p:ph idx="1"/>
              </p:nvPr>
            </p:nvSpPr>
            <p:spPr/>
            <p:txBody>
              <a:bodyPr/>
              <a:lstStyle/>
              <a:p>
                <a:pPr marL="385763" indent="-385763">
                  <a:buFont typeface="+mj-lt"/>
                  <a:buAutoNum type="arabicPeriod"/>
                </a:pPr>
                <a:r>
                  <a:rPr lang="en-US" dirty="0"/>
                  <a:t>Determine m</a:t>
                </a:r>
              </a:p>
              <a:p>
                <a:pPr marL="685800" lvl="1" indent="-385763"/>
                <a:r>
                  <a:rPr lang="en-US" dirty="0"/>
                  <a:t>Use:   m=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 </m:t>
                        </m:r>
                        <m:r>
                          <a:rPr lang="en-US" i="1">
                            <a:latin typeface="Cambria Math" panose="02040503050406030204" pitchFamily="18" charset="0"/>
                          </a:rPr>
                          <m:t>𝑌</m:t>
                        </m:r>
                      </m:num>
                      <m:den>
                        <m:r>
                          <a:rPr lang="en-US" i="1">
                            <a:latin typeface="Cambria Math" panose="02040503050406030204" pitchFamily="18" charset="0"/>
                          </a:rPr>
                          <m:t>∆</m:t>
                        </m:r>
                        <m:r>
                          <a:rPr lang="en-US" i="1">
                            <a:latin typeface="Cambria Math" panose="02040503050406030204" pitchFamily="18" charset="0"/>
                          </a:rPr>
                          <m:t>𝑋</m:t>
                        </m:r>
                      </m:den>
                    </m:f>
                  </m:oMath>
                </a14:m>
                <a:r>
                  <a:rPr lang="en-US" dirty="0"/>
                  <a:t> =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𝑌</m:t>
                        </m:r>
                        <m:r>
                          <a:rPr lang="en-US" i="1">
                            <a:latin typeface="Cambria Math" panose="02040503050406030204" pitchFamily="18" charset="0"/>
                          </a:rPr>
                          <m:t>₂−</m:t>
                        </m:r>
                        <m:r>
                          <a:rPr lang="en-US" i="1">
                            <a:latin typeface="Cambria Math" panose="02040503050406030204" pitchFamily="18" charset="0"/>
                          </a:rPr>
                          <m:t>𝑌</m:t>
                        </m:r>
                        <m:r>
                          <a:rPr lang="en-US" i="1">
                            <a:latin typeface="Cambria Math" panose="02040503050406030204" pitchFamily="18" charset="0"/>
                          </a:rPr>
                          <m:t>₁</m:t>
                        </m:r>
                      </m:num>
                      <m:den>
                        <m:r>
                          <a:rPr lang="en-US" i="1">
                            <a:latin typeface="Cambria Math" panose="02040503050406030204" pitchFamily="18" charset="0"/>
                          </a:rPr>
                          <m:t>𝑋</m:t>
                        </m:r>
                        <m:r>
                          <a:rPr lang="en-US" i="1">
                            <a:latin typeface="Cambria Math" panose="02040503050406030204" pitchFamily="18" charset="0"/>
                          </a:rPr>
                          <m:t>₂−</m:t>
                        </m:r>
                        <m:r>
                          <a:rPr lang="en-US" i="1">
                            <a:latin typeface="Cambria Math" panose="02040503050406030204" pitchFamily="18" charset="0"/>
                          </a:rPr>
                          <m:t>𝑋</m:t>
                        </m:r>
                        <m:r>
                          <a:rPr lang="en-US" i="1">
                            <a:latin typeface="Cambria Math" panose="02040503050406030204" pitchFamily="18" charset="0"/>
                          </a:rPr>
                          <m:t>₁ </m:t>
                        </m:r>
                      </m:den>
                    </m:f>
                  </m:oMath>
                </a14:m>
                <a:endParaRPr lang="en-US" dirty="0"/>
              </a:p>
              <a:p>
                <a:pPr marL="685800" lvl="1" indent="-385763"/>
                <a:endParaRPr lang="en-US" dirty="0"/>
              </a:p>
              <a:p>
                <a:pPr marL="385763" indent="-385763">
                  <a:buFont typeface="+mj-lt"/>
                  <a:buAutoNum type="arabicPeriod"/>
                </a:pPr>
                <a:r>
                  <a:rPr lang="en-US" dirty="0"/>
                  <a:t>Pick one point and insert the X and Y values</a:t>
                </a:r>
              </a:p>
              <a:p>
                <a:pPr marL="385763" indent="-385763">
                  <a:buFont typeface="+mj-lt"/>
                  <a:buAutoNum type="arabicPeriod"/>
                </a:pPr>
                <a:r>
                  <a:rPr lang="en-US" dirty="0"/>
                  <a:t>Determine b by calculation (algebra)</a:t>
                </a:r>
              </a:p>
              <a:p>
                <a:pPr marL="385763" indent="-385763">
                  <a:buFont typeface="+mj-lt"/>
                  <a:buAutoNum type="arabicPeriod"/>
                </a:pPr>
                <a:r>
                  <a:rPr lang="en-US" dirty="0"/>
                  <a:t>Write Y=mX+b using the calculated values</a:t>
                </a:r>
              </a:p>
            </p:txBody>
          </p:sp>
        </mc:Choice>
        <mc:Fallback xmlns="">
          <p:sp>
            <p:nvSpPr>
              <p:cNvPr id="3" name="Content Placeholder 2">
                <a:extLst>
                  <a:ext uri="{FF2B5EF4-FFF2-40B4-BE49-F238E27FC236}">
                    <a16:creationId xmlns:a16="http://schemas.microsoft.com/office/drawing/2014/main" id="{6346F4D7-7EF6-4CC3-866D-E7154D843849}"/>
                  </a:ext>
                </a:extLst>
              </p:cNvPr>
              <p:cNvSpPr>
                <a:spLocks noGrp="1" noRot="1" noChangeAspect="1" noMove="1" noResize="1" noEditPoints="1" noAdjustHandles="1" noChangeArrowheads="1" noChangeShapeType="1" noTextEdit="1"/>
              </p:cNvSpPr>
              <p:nvPr>
                <p:ph idx="1"/>
              </p:nvPr>
            </p:nvSpPr>
            <p:spPr>
              <a:blipFill>
                <a:blip r:embed="rId2"/>
                <a:stretch>
                  <a:fillRect l="-1926" t="-2156"/>
                </a:stretch>
              </a:blipFill>
            </p:spPr>
            <p:txBody>
              <a:bodyPr/>
              <a:lstStyle/>
              <a:p>
                <a:r>
                  <a:rPr lang="en-US">
                    <a:noFill/>
                  </a:rPr>
                  <a:t> </a:t>
                </a:r>
              </a:p>
            </p:txBody>
          </p:sp>
        </mc:Fallback>
      </mc:AlternateContent>
    </p:spTree>
    <p:extLst>
      <p:ext uri="{BB962C8B-B14F-4D97-AF65-F5344CB8AC3E}">
        <p14:creationId xmlns:p14="http://schemas.microsoft.com/office/powerpoint/2010/main" val="246674543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D93613-4BB1-4FA6-AA4C-1612313064BF}"/>
              </a:ext>
            </a:extLst>
          </p:cNvPr>
          <p:cNvSpPr>
            <a:spLocks noGrp="1"/>
          </p:cNvSpPr>
          <p:nvPr>
            <p:ph type="title"/>
          </p:nvPr>
        </p:nvSpPr>
        <p:spPr/>
        <p:txBody>
          <a:bodyPr/>
          <a:lstStyle/>
          <a:p>
            <a:r>
              <a:rPr lang="en-US" dirty="0"/>
              <a:t>Lag</a:t>
            </a:r>
          </a:p>
        </p:txBody>
      </p:sp>
      <p:sp>
        <p:nvSpPr>
          <p:cNvPr id="3" name="Content Placeholder 2">
            <a:extLst>
              <a:ext uri="{FF2B5EF4-FFF2-40B4-BE49-F238E27FC236}">
                <a16:creationId xmlns="" xmlns:a16="http://schemas.microsoft.com/office/drawing/2014/main" id="{8A36C7B7-B73D-4069-A4ED-32A2D3997EE6}"/>
              </a:ext>
            </a:extLst>
          </p:cNvPr>
          <p:cNvSpPr>
            <a:spLocks noGrp="1"/>
          </p:cNvSpPr>
          <p:nvPr>
            <p:ph idx="1"/>
          </p:nvPr>
        </p:nvSpPr>
        <p:spPr>
          <a:xfrm>
            <a:off x="457200" y="1752601"/>
            <a:ext cx="8229600" cy="1981200"/>
          </a:xfrm>
        </p:spPr>
        <p:txBody>
          <a:bodyPr>
            <a:normAutofit/>
          </a:bodyPr>
          <a:lstStyle/>
          <a:p>
            <a:pPr marL="0" indent="0">
              <a:buNone/>
            </a:pPr>
            <a:r>
              <a:rPr lang="en-US" sz="2800" dirty="0"/>
              <a:t>The amount of delay present in the response of an instrument whenever there is a change in the quantity to be measured is called measuring lag. It is also simply called </a:t>
            </a:r>
            <a:r>
              <a:rPr lang="en-US" sz="2800" b="1" dirty="0"/>
              <a:t>lag</a:t>
            </a:r>
            <a:r>
              <a:rPr lang="en-US" sz="2800" dirty="0"/>
              <a:t>.</a:t>
            </a:r>
          </a:p>
        </p:txBody>
      </p:sp>
    </p:spTree>
    <p:extLst>
      <p:ext uri="{BB962C8B-B14F-4D97-AF65-F5344CB8AC3E}">
        <p14:creationId xmlns:p14="http://schemas.microsoft.com/office/powerpoint/2010/main" val="424571280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Hysteresis Error</a:t>
            </a:r>
          </a:p>
        </p:txBody>
      </p:sp>
      <p:sp>
        <p:nvSpPr>
          <p:cNvPr id="3" name="Content Placeholder 2"/>
          <p:cNvSpPr>
            <a:spLocks noGrp="1"/>
          </p:cNvSpPr>
          <p:nvPr>
            <p:ph idx="1"/>
          </p:nvPr>
        </p:nvSpPr>
        <p:spPr>
          <a:xfrm>
            <a:off x="533400" y="1905000"/>
            <a:ext cx="8229600" cy="2667000"/>
          </a:xfrm>
        </p:spPr>
        <p:txBody>
          <a:bodyPr>
            <a:normAutofit/>
          </a:bodyPr>
          <a:lstStyle/>
          <a:p>
            <a:pPr marL="0" indent="0">
              <a:buNone/>
            </a:pPr>
            <a:r>
              <a:rPr lang="en-US" sz="2800" dirty="0"/>
              <a:t>A hysteresis calibration error occurs when the instrument responds differently to an increasing input compared to a decreasing input. The only way to detect this type of error is to do an up-down calibration test, checking for instrument response at the same calibration points going down as going up.</a:t>
            </a:r>
          </a:p>
          <a:p>
            <a:pPr marL="0" indent="0">
              <a:buNone/>
            </a:pPr>
            <a:endParaRPr lang="en-US" dirty="0"/>
          </a:p>
        </p:txBody>
      </p:sp>
    </p:spTree>
    <p:extLst>
      <p:ext uri="{BB962C8B-B14F-4D97-AF65-F5344CB8AC3E}">
        <p14:creationId xmlns:p14="http://schemas.microsoft.com/office/powerpoint/2010/main" val="409518204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Hysteresis Error</a:t>
            </a:r>
          </a:p>
        </p:txBody>
      </p:sp>
      <p:sp>
        <p:nvSpPr>
          <p:cNvPr id="3" name="Content Placeholder 2"/>
          <p:cNvSpPr>
            <a:spLocks noGrp="1"/>
          </p:cNvSpPr>
          <p:nvPr>
            <p:ph idx="1"/>
          </p:nvPr>
        </p:nvSpPr>
        <p:spPr>
          <a:xfrm>
            <a:off x="609600" y="1524000"/>
            <a:ext cx="8229600" cy="4525963"/>
          </a:xfrm>
        </p:spPr>
        <p:txBody>
          <a:bodyPr>
            <a:normAutofit fontScale="92500" lnSpcReduction="10000"/>
          </a:bodyPr>
          <a:lstStyle/>
          <a:p>
            <a:pPr marL="0" indent="0">
              <a:buNone/>
            </a:pPr>
            <a:r>
              <a:rPr lang="en-US" sz="3000" dirty="0"/>
              <a:t>Hysteresis errors are almost always caused by mechanical friction on some moving element (and/or a loose coupling between mechanical elements) such as bourdon tubes, bellows, diaphragms, pivots, levers, or gear sets. Flexible metal strips called flexures – which are designed to serve as frictionless pivot points in mechanical instruments – may also cause hysteresis errors if cracked or bent.</a:t>
            </a:r>
          </a:p>
          <a:p>
            <a:pPr marL="0" indent="0">
              <a:buNone/>
            </a:pPr>
            <a:endParaRPr lang="en-US" sz="3000" dirty="0"/>
          </a:p>
          <a:p>
            <a:pPr marL="0" indent="0">
              <a:buNone/>
            </a:pPr>
            <a:r>
              <a:rPr lang="en-US" sz="3000" dirty="0"/>
              <a:t>The speed of changing input influences hysteresis</a:t>
            </a:r>
          </a:p>
          <a:p>
            <a:endParaRPr lang="en-US" dirty="0"/>
          </a:p>
        </p:txBody>
      </p:sp>
    </p:spTree>
    <p:extLst>
      <p:ext uri="{BB962C8B-B14F-4D97-AF65-F5344CB8AC3E}">
        <p14:creationId xmlns:p14="http://schemas.microsoft.com/office/powerpoint/2010/main" val="22685730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ee the source image">
            <a:extLst>
              <a:ext uri="{FF2B5EF4-FFF2-40B4-BE49-F238E27FC236}">
                <a16:creationId xmlns="" xmlns:a16="http://schemas.microsoft.com/office/drawing/2014/main" id="{C5F34FE4-F89A-4381-9B89-948D6801920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91431" y="1289625"/>
            <a:ext cx="4466150" cy="4227901"/>
          </a:xfrm>
          <a:prstGeom prst="rect">
            <a:avLst/>
          </a:prstGeom>
          <a:extLst>
            <a:ext uri="{909E8E84-426E-40DD-AFC4-6F175D3DCCD1}">
              <a14:hiddenFill xmlns:a14="http://schemas.microsoft.com/office/drawing/2010/main">
                <a:solidFill>
                  <a:srgbClr val="FFFFFF"/>
                </a:solidFill>
              </a14:hiddenFill>
            </a:ext>
          </a:extLst>
        </p:spPr>
      </p:pic>
      <p:pic>
        <p:nvPicPr>
          <p:cNvPr id="11" name="Picture 4" descr="Image result for hysteresis error">
            <a:extLst>
              <a:ext uri="{FF2B5EF4-FFF2-40B4-BE49-F238E27FC236}">
                <a16:creationId xmlns="" xmlns:a16="http://schemas.microsoft.com/office/drawing/2014/main" id="{B858A5EA-FE1E-4B60-B429-7F07BCC6652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19600" y="1631986"/>
            <a:ext cx="4461272" cy="3445925"/>
          </a:xfrm>
          <a:prstGeom prst="rect">
            <a:avLst/>
          </a:prstGeom>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 xmlns:a16="http://schemas.microsoft.com/office/drawing/2014/main" id="{A85DC255-7BBF-4C44-929F-DF22D5FBB1B5}"/>
              </a:ext>
            </a:extLst>
          </p:cNvPr>
          <p:cNvSpPr>
            <a:spLocks noGrp="1"/>
          </p:cNvSpPr>
          <p:nvPr>
            <p:ph type="title"/>
          </p:nvPr>
        </p:nvSpPr>
        <p:spPr>
          <a:xfrm>
            <a:off x="1614488" y="1361810"/>
            <a:ext cx="5915025" cy="536667"/>
          </a:xfrm>
        </p:spPr>
        <p:txBody>
          <a:bodyPr vert="horz" lIns="68580" tIns="34290" rIns="68580" bIns="34290" rtlCol="0" anchor="ctr">
            <a:normAutofit/>
          </a:bodyPr>
          <a:lstStyle/>
          <a:p>
            <a:pPr>
              <a:lnSpc>
                <a:spcPct val="90000"/>
              </a:lnSpc>
            </a:pPr>
            <a:r>
              <a:rPr lang="en-US" sz="2100">
                <a:solidFill>
                  <a:schemeClr val="bg1"/>
                </a:solidFill>
              </a:rPr>
              <a:t>Hysteresis Error</a:t>
            </a:r>
          </a:p>
        </p:txBody>
      </p:sp>
    </p:spTree>
    <p:extLst>
      <p:ext uri="{BB962C8B-B14F-4D97-AF65-F5344CB8AC3E}">
        <p14:creationId xmlns:p14="http://schemas.microsoft.com/office/powerpoint/2010/main" val="289082900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Non-linearity Error</a:t>
            </a:r>
          </a:p>
        </p:txBody>
      </p:sp>
      <p:sp>
        <p:nvSpPr>
          <p:cNvPr id="3" name="Content Placeholder 2"/>
          <p:cNvSpPr>
            <a:spLocks noGrp="1"/>
          </p:cNvSpPr>
          <p:nvPr>
            <p:ph idx="1"/>
          </p:nvPr>
        </p:nvSpPr>
        <p:spPr>
          <a:xfrm>
            <a:off x="609600" y="1752600"/>
            <a:ext cx="8229600" cy="4038600"/>
          </a:xfrm>
        </p:spPr>
        <p:txBody>
          <a:bodyPr>
            <a:normAutofit/>
          </a:bodyPr>
          <a:lstStyle/>
          <a:p>
            <a:pPr marL="0" indent="0">
              <a:buNone/>
            </a:pPr>
            <a:r>
              <a:rPr lang="en-US" sz="2800" dirty="0"/>
              <a:t>The term non-linearity error is used for the error that occurs as a result of assuming a linear relationship between the input and output over the working range, i.e. a graph of output plotted against input is assumed to give a straight line. Few systems or elements, however, have a truly linear relationship and thus errors occur as a result of the assumption of linearity. Linearity error is usually expressed as a percentage error of full range or full scale output. </a:t>
            </a:r>
          </a:p>
        </p:txBody>
      </p:sp>
    </p:spTree>
    <p:extLst>
      <p:ext uri="{BB962C8B-B14F-4D97-AF65-F5344CB8AC3E}">
        <p14:creationId xmlns:p14="http://schemas.microsoft.com/office/powerpoint/2010/main" val="178209221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5400" y="1447800"/>
            <a:ext cx="6705601" cy="4373218"/>
          </a:xfrm>
          <a:prstGeom prst="rect">
            <a:avLst/>
          </a:prstGeom>
        </p:spPr>
      </p:pic>
    </p:spTree>
    <p:extLst>
      <p:ext uri="{BB962C8B-B14F-4D97-AF65-F5344CB8AC3E}">
        <p14:creationId xmlns:p14="http://schemas.microsoft.com/office/powerpoint/2010/main" val="385713958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Instrumentation Specifications</a:t>
            </a:r>
          </a:p>
        </p:txBody>
      </p:sp>
      <p:sp>
        <p:nvSpPr>
          <p:cNvPr id="3" name="Content Placeholder 2"/>
          <p:cNvSpPr>
            <a:spLocks noGrp="1"/>
          </p:cNvSpPr>
          <p:nvPr>
            <p:ph idx="1"/>
          </p:nvPr>
        </p:nvSpPr>
        <p:spPr/>
        <p:txBody>
          <a:bodyPr>
            <a:normAutofit/>
          </a:bodyPr>
          <a:lstStyle/>
          <a:p>
            <a:pPr marL="0" indent="0">
              <a:buNone/>
            </a:pPr>
            <a:r>
              <a:rPr lang="en-US" sz="2800" dirty="0"/>
              <a:t>As an illustration, the non-linearity error for the OMRON ZX-E displacement sensor is quoted as ±0.5%. </a:t>
            </a:r>
          </a:p>
          <a:p>
            <a:pPr marL="0" indent="0">
              <a:buNone/>
            </a:pPr>
            <a:r>
              <a:rPr lang="en-US" sz="2800" dirty="0"/>
              <a:t>Specifically, the load cell is quoted in its specification as having:</a:t>
            </a:r>
          </a:p>
          <a:p>
            <a:pPr marL="0" indent="0">
              <a:buNone/>
            </a:pPr>
            <a:r>
              <a:rPr lang="en-US" sz="2800" dirty="0"/>
              <a:t>	non-linearity error ±0.03% of full range, 	hysteresis error ±0.02% of full range.</a:t>
            </a:r>
          </a:p>
        </p:txBody>
      </p:sp>
    </p:spTree>
    <p:extLst>
      <p:ext uri="{BB962C8B-B14F-4D97-AF65-F5344CB8AC3E}">
        <p14:creationId xmlns:p14="http://schemas.microsoft.com/office/powerpoint/2010/main" val="120384848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Insertion Error</a:t>
            </a:r>
          </a:p>
        </p:txBody>
      </p:sp>
      <p:sp>
        <p:nvSpPr>
          <p:cNvPr id="3" name="Content Placeholder 2"/>
          <p:cNvSpPr>
            <a:spLocks noGrp="1"/>
          </p:cNvSpPr>
          <p:nvPr>
            <p:ph idx="1"/>
          </p:nvPr>
        </p:nvSpPr>
        <p:spPr/>
        <p:txBody>
          <a:bodyPr>
            <a:normAutofit/>
          </a:bodyPr>
          <a:lstStyle/>
          <a:p>
            <a:pPr marL="0" indent="0">
              <a:buNone/>
            </a:pPr>
            <a:r>
              <a:rPr lang="en-US" sz="2800" dirty="0"/>
              <a:t>When a cold thermometer is put in to a hot liquid to measure its temperature, the presence of the cold thermometer in the hot liquid changes the temperature of the liquid. The liquid cools and so the thermometer ends up measuring a lower temperature than that which existed before the thermometer was introduced. The act of attempting to make the measurement has modified the temperature being measured. This effect is called loading and the consequence as an insertion error. </a:t>
            </a:r>
          </a:p>
        </p:txBody>
      </p:sp>
    </p:spTree>
    <p:extLst>
      <p:ext uri="{BB962C8B-B14F-4D97-AF65-F5344CB8AC3E}">
        <p14:creationId xmlns:p14="http://schemas.microsoft.com/office/powerpoint/2010/main" val="144976378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32498"/>
            <a:ext cx="5915025" cy="994172"/>
          </a:xfrm>
        </p:spPr>
        <p:txBody>
          <a:bodyPr>
            <a:normAutofit fontScale="90000"/>
          </a:bodyPr>
          <a:lstStyle/>
          <a:p>
            <a:r>
              <a:rPr lang="en-US" dirty="0"/>
              <a:t>Transmitter Adjustment - Zero</a:t>
            </a:r>
          </a:p>
        </p:txBody>
      </p:sp>
      <p:sp>
        <p:nvSpPr>
          <p:cNvPr id="8" name="Content Placeholder 7"/>
          <p:cNvSpPr>
            <a:spLocks noGrp="1"/>
          </p:cNvSpPr>
          <p:nvPr>
            <p:ph idx="1"/>
          </p:nvPr>
        </p:nvSpPr>
        <p:spPr>
          <a:xfrm>
            <a:off x="5791200" y="1905000"/>
            <a:ext cx="2819400" cy="3263504"/>
          </a:xfrm>
        </p:spPr>
        <p:txBody>
          <a:bodyPr>
            <a:normAutofit/>
          </a:bodyPr>
          <a:lstStyle/>
          <a:p>
            <a:r>
              <a:rPr lang="en-US" sz="2800" dirty="0"/>
              <a:t>For the lowest reading of the signal range, set to the Zero Point of the transmitter output</a:t>
            </a:r>
          </a:p>
        </p:txBody>
      </p:sp>
      <p:pic>
        <p:nvPicPr>
          <p:cNvPr id="3" name="Picture 2">
            <a:extLst>
              <a:ext uri="{FF2B5EF4-FFF2-40B4-BE49-F238E27FC236}">
                <a16:creationId xmlns="" xmlns:a16="http://schemas.microsoft.com/office/drawing/2014/main" id="{B5B26DC0-7E80-4575-B131-4A29D241244A}"/>
              </a:ext>
            </a:extLst>
          </p:cNvPr>
          <p:cNvPicPr>
            <a:picLocks noChangeAspect="1"/>
          </p:cNvPicPr>
          <p:nvPr/>
        </p:nvPicPr>
        <p:blipFill>
          <a:blip r:embed="rId2"/>
          <a:stretch>
            <a:fillRect/>
          </a:stretch>
        </p:blipFill>
        <p:spPr>
          <a:xfrm>
            <a:off x="219656" y="1759936"/>
            <a:ext cx="5647743" cy="4357318"/>
          </a:xfrm>
          <a:prstGeom prst="rect">
            <a:avLst/>
          </a:prstGeom>
        </p:spPr>
      </p:pic>
    </p:spTree>
    <p:extLst>
      <p:ext uri="{BB962C8B-B14F-4D97-AF65-F5344CB8AC3E}">
        <p14:creationId xmlns:p14="http://schemas.microsoft.com/office/powerpoint/2010/main" val="41789550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95815"/>
            <a:ext cx="5915025" cy="994172"/>
          </a:xfrm>
        </p:spPr>
        <p:txBody>
          <a:bodyPr>
            <a:normAutofit fontScale="90000"/>
          </a:bodyPr>
          <a:lstStyle/>
          <a:p>
            <a:r>
              <a:rPr lang="en-US" dirty="0"/>
              <a:t>Transmitter Adjustment - Span</a:t>
            </a:r>
          </a:p>
        </p:txBody>
      </p:sp>
      <p:sp>
        <p:nvSpPr>
          <p:cNvPr id="8" name="Content Placeholder 7"/>
          <p:cNvSpPr>
            <a:spLocks noGrp="1"/>
          </p:cNvSpPr>
          <p:nvPr>
            <p:ph idx="1"/>
          </p:nvPr>
        </p:nvSpPr>
        <p:spPr>
          <a:xfrm>
            <a:off x="914400" y="2590800"/>
            <a:ext cx="2912556" cy="2480210"/>
          </a:xfrm>
        </p:spPr>
        <p:txBody>
          <a:bodyPr>
            <a:noAutofit/>
          </a:bodyPr>
          <a:lstStyle/>
          <a:p>
            <a:pPr marL="0" indent="0">
              <a:lnSpc>
                <a:spcPct val="90000"/>
              </a:lnSpc>
              <a:buNone/>
            </a:pPr>
            <a:r>
              <a:rPr lang="en-US" sz="2800" dirty="0"/>
              <a:t>For the highest reading of the signal range, set to the Span plus Zero Point of the transmitter output</a:t>
            </a:r>
          </a:p>
        </p:txBody>
      </p:sp>
      <p:pic>
        <p:nvPicPr>
          <p:cNvPr id="6" name="Picture 5">
            <a:extLst>
              <a:ext uri="{FF2B5EF4-FFF2-40B4-BE49-F238E27FC236}">
                <a16:creationId xmlns="" xmlns:a16="http://schemas.microsoft.com/office/drawing/2014/main" id="{F9FF5260-7DEC-4440-B944-B8819817A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2057400"/>
            <a:ext cx="3716846" cy="3935716"/>
          </a:xfrm>
          <a:prstGeom prst="rect">
            <a:avLst/>
          </a:prstGeom>
        </p:spPr>
      </p:pic>
    </p:spTree>
    <p:extLst>
      <p:ext uri="{BB962C8B-B14F-4D97-AF65-F5344CB8AC3E}">
        <p14:creationId xmlns:p14="http://schemas.microsoft.com/office/powerpoint/2010/main" val="34861556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D8754A0F-BD20-4838-9A0D-CEC98B676B2D}"/>
              </a:ext>
            </a:extLst>
          </p:cNvPr>
          <p:cNvSpPr>
            <a:spLocks noGrp="1"/>
          </p:cNvSpPr>
          <p:nvPr>
            <p:ph type="title"/>
          </p:nvPr>
        </p:nvSpPr>
        <p:spPr/>
        <p:txBody>
          <a:bodyPr/>
          <a:lstStyle/>
          <a:p>
            <a:pPr algn="ctr"/>
            <a:r>
              <a:rPr lang="en-US" dirty="0"/>
              <a:t>Instrument example</a:t>
            </a:r>
          </a:p>
        </p:txBody>
      </p:sp>
      <p:sp>
        <p:nvSpPr>
          <p:cNvPr id="5" name="Content Placeholder 4">
            <a:extLst>
              <a:ext uri="{FF2B5EF4-FFF2-40B4-BE49-F238E27FC236}">
                <a16:creationId xmlns="" xmlns:a16="http://schemas.microsoft.com/office/drawing/2014/main" id="{5BB3C39C-6DD3-4ABE-91C0-7B05B67910C8}"/>
              </a:ext>
            </a:extLst>
          </p:cNvPr>
          <p:cNvSpPr>
            <a:spLocks noGrp="1"/>
          </p:cNvSpPr>
          <p:nvPr>
            <p:ph idx="1"/>
          </p:nvPr>
        </p:nvSpPr>
        <p:spPr/>
        <p:txBody>
          <a:bodyPr>
            <a:normAutofit fontScale="85000" lnSpcReduction="10000"/>
          </a:bodyPr>
          <a:lstStyle/>
          <a:p>
            <a:pPr marL="0" indent="0">
              <a:buNone/>
            </a:pPr>
            <a:r>
              <a:rPr lang="en-US" dirty="0"/>
              <a:t>A temperature measuring transmitter has an input range from -40° to 60° C and an output range from 4 to 20 mA.  Assume the transmitter is linear and find the following:</a:t>
            </a:r>
          </a:p>
          <a:p>
            <a:pPr marL="289322" indent="-289322">
              <a:buFont typeface="+mj-lt"/>
              <a:buAutoNum type="alphaLcPeriod"/>
            </a:pPr>
            <a:r>
              <a:rPr lang="en-US" dirty="0"/>
              <a:t>The slope of the gain constant (m)</a:t>
            </a:r>
          </a:p>
          <a:p>
            <a:pPr marL="289322" indent="-289322">
              <a:buFont typeface="+mj-lt"/>
              <a:buAutoNum type="alphaLcPeriod"/>
            </a:pPr>
            <a:r>
              <a:rPr lang="en-US" dirty="0"/>
              <a:t>The y axis intercept (b)</a:t>
            </a:r>
          </a:p>
          <a:p>
            <a:pPr marL="289322" indent="-289322">
              <a:buFont typeface="+mj-lt"/>
              <a:buAutoNum type="alphaLcPeriod"/>
            </a:pPr>
            <a:r>
              <a:rPr lang="en-US" dirty="0"/>
              <a:t>The equation for the line (Y=</a:t>
            </a:r>
            <a:r>
              <a:rPr lang="en-US" dirty="0" err="1"/>
              <a:t>mX+b</a:t>
            </a:r>
            <a:r>
              <a:rPr lang="en-US" dirty="0"/>
              <a:t>)</a:t>
            </a:r>
          </a:p>
          <a:p>
            <a:pPr marL="289322" indent="-289322">
              <a:buFont typeface="+mj-lt"/>
              <a:buAutoNum type="alphaLcPeriod"/>
            </a:pPr>
            <a:r>
              <a:rPr lang="en-US" dirty="0"/>
              <a:t>The output of the transmitter when the input is 22° C</a:t>
            </a:r>
          </a:p>
          <a:p>
            <a:pPr marL="289322" indent="-289322">
              <a:buFont typeface="+mj-lt"/>
              <a:buAutoNum type="alphaLcPeriod"/>
            </a:pPr>
            <a:r>
              <a:rPr lang="en-US" dirty="0"/>
              <a:t>The input to the transmitter when the output is 11 mA</a:t>
            </a:r>
          </a:p>
        </p:txBody>
      </p:sp>
    </p:spTree>
    <p:extLst>
      <p:ext uri="{BB962C8B-B14F-4D97-AF65-F5344CB8AC3E}">
        <p14:creationId xmlns:p14="http://schemas.microsoft.com/office/powerpoint/2010/main" val="241505357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As-found and as-left documentation</a:t>
            </a:r>
          </a:p>
        </p:txBody>
      </p:sp>
      <p:sp>
        <p:nvSpPr>
          <p:cNvPr id="3" name="Content Placeholder 2"/>
          <p:cNvSpPr>
            <a:spLocks noGrp="1"/>
          </p:cNvSpPr>
          <p:nvPr>
            <p:ph idx="1"/>
          </p:nvPr>
        </p:nvSpPr>
        <p:spPr>
          <a:xfrm>
            <a:off x="609600" y="1752600"/>
            <a:ext cx="8229600" cy="4191000"/>
          </a:xfrm>
        </p:spPr>
        <p:txBody>
          <a:bodyPr>
            <a:normAutofit fontScale="85000" lnSpcReduction="20000"/>
          </a:bodyPr>
          <a:lstStyle/>
          <a:p>
            <a:pPr marL="0" indent="0">
              <a:buNone/>
            </a:pPr>
            <a:r>
              <a:rPr lang="en-US" sz="3300" dirty="0"/>
              <a:t>An important principle in calibration practice is to document every instrument’s calibration as it was found and as it was left after adjustments were made. The purpose for documenting both conditions is to make data available for calculating instrument drift over time. If only one of these conditions is documented during each calibration event, it will be difficult to determine how well an instrument is holding its calibration over long periods of time. Excessive drift is often an indicator of impending failure, which is vital for any program of predictive maintenance or quality control. </a:t>
            </a:r>
          </a:p>
          <a:p>
            <a:pPr marL="0" indent="0">
              <a:buNone/>
            </a:pPr>
            <a:endParaRPr lang="en-US" dirty="0"/>
          </a:p>
        </p:txBody>
      </p:sp>
    </p:spTree>
    <p:extLst>
      <p:ext uri="{BB962C8B-B14F-4D97-AF65-F5344CB8AC3E}">
        <p14:creationId xmlns:p14="http://schemas.microsoft.com/office/powerpoint/2010/main" val="317843188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As-found and as-left documentation</a:t>
            </a:r>
          </a:p>
        </p:txBody>
      </p:sp>
      <p:sp>
        <p:nvSpPr>
          <p:cNvPr id="3" name="Content Placeholder 2"/>
          <p:cNvSpPr>
            <a:spLocks noGrp="1"/>
          </p:cNvSpPr>
          <p:nvPr>
            <p:ph idx="1"/>
          </p:nvPr>
        </p:nvSpPr>
        <p:spPr>
          <a:xfrm>
            <a:off x="533400" y="1905000"/>
            <a:ext cx="8229600" cy="3124200"/>
          </a:xfrm>
        </p:spPr>
        <p:txBody>
          <a:bodyPr>
            <a:normAutofit/>
          </a:bodyPr>
          <a:lstStyle/>
          <a:p>
            <a:pPr marL="0" indent="0">
              <a:buNone/>
            </a:pPr>
            <a:r>
              <a:rPr lang="en-US" sz="2800" dirty="0"/>
              <a:t>Typically, the format for documenting both As-Found and As-Left data is a simple table showing the points of calibration, the ideal instrument responses, the actual instrument responses, and the calculated error at each point. The table on the next slide is an example for a pressure transmitter with a range of 0 to 200 PSI over a five-point scale.</a:t>
            </a:r>
          </a:p>
          <a:p>
            <a:pPr marL="0" indent="0">
              <a:buNone/>
            </a:pPr>
            <a:endParaRPr lang="en-US" dirty="0"/>
          </a:p>
        </p:txBody>
      </p:sp>
    </p:spTree>
    <p:extLst>
      <p:ext uri="{BB962C8B-B14F-4D97-AF65-F5344CB8AC3E}">
        <p14:creationId xmlns:p14="http://schemas.microsoft.com/office/powerpoint/2010/main" val="259507190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 and Down Calibration </a:t>
            </a:r>
          </a:p>
        </p:txBody>
      </p:sp>
      <p:sp>
        <p:nvSpPr>
          <p:cNvPr id="3" name="Content Placeholder 2"/>
          <p:cNvSpPr>
            <a:spLocks noGrp="1"/>
          </p:cNvSpPr>
          <p:nvPr>
            <p:ph idx="1"/>
          </p:nvPr>
        </p:nvSpPr>
        <p:spPr>
          <a:xfrm>
            <a:off x="685800" y="1828800"/>
            <a:ext cx="8229600" cy="2285999"/>
          </a:xfrm>
        </p:spPr>
        <p:txBody>
          <a:bodyPr>
            <a:normAutofit/>
          </a:bodyPr>
          <a:lstStyle/>
          <a:p>
            <a:pPr marL="0" indent="0">
              <a:buNone/>
            </a:pPr>
            <a:r>
              <a:rPr lang="en-US" sz="2800" dirty="0"/>
              <a:t>It is not uncommon for calibration tables to show multiple calibration points going up as well as going down, for the purpose of documenting hysteresis and </a:t>
            </a:r>
            <a:r>
              <a:rPr lang="en-US" sz="2800" dirty="0" err="1"/>
              <a:t>deadband</a:t>
            </a:r>
            <a:r>
              <a:rPr lang="en-US" sz="2800" dirty="0"/>
              <a:t> errors. Note the following example, showing a transmitter with a maximum hysteresis of 0.313 %</a:t>
            </a:r>
          </a:p>
        </p:txBody>
      </p:sp>
    </p:spTree>
    <p:extLst>
      <p:ext uri="{BB962C8B-B14F-4D97-AF65-F5344CB8AC3E}">
        <p14:creationId xmlns:p14="http://schemas.microsoft.com/office/powerpoint/2010/main" val="225959734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Calibration Data Sheet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93651259"/>
              </p:ext>
            </p:extLst>
          </p:nvPr>
        </p:nvGraphicFramePr>
        <p:xfrm>
          <a:off x="838200" y="1905000"/>
          <a:ext cx="7543800" cy="3886198"/>
        </p:xfrm>
        <a:graphic>
          <a:graphicData uri="http://schemas.openxmlformats.org/drawingml/2006/table">
            <a:tbl>
              <a:tblPr/>
              <a:tblGrid>
                <a:gridCol w="1508760">
                  <a:extLst>
                    <a:ext uri="{9D8B030D-6E8A-4147-A177-3AD203B41FA5}">
                      <a16:colId xmlns="" xmlns:a16="http://schemas.microsoft.com/office/drawing/2014/main" val="4261637676"/>
                    </a:ext>
                  </a:extLst>
                </a:gridCol>
                <a:gridCol w="1508760">
                  <a:extLst>
                    <a:ext uri="{9D8B030D-6E8A-4147-A177-3AD203B41FA5}">
                      <a16:colId xmlns="" xmlns:a16="http://schemas.microsoft.com/office/drawing/2014/main" val="3312691447"/>
                    </a:ext>
                  </a:extLst>
                </a:gridCol>
                <a:gridCol w="1508760">
                  <a:extLst>
                    <a:ext uri="{9D8B030D-6E8A-4147-A177-3AD203B41FA5}">
                      <a16:colId xmlns="" xmlns:a16="http://schemas.microsoft.com/office/drawing/2014/main" val="2942905853"/>
                    </a:ext>
                  </a:extLst>
                </a:gridCol>
                <a:gridCol w="1508760">
                  <a:extLst>
                    <a:ext uri="{9D8B030D-6E8A-4147-A177-3AD203B41FA5}">
                      <a16:colId xmlns="" xmlns:a16="http://schemas.microsoft.com/office/drawing/2014/main" val="4040534517"/>
                    </a:ext>
                  </a:extLst>
                </a:gridCol>
                <a:gridCol w="1508760">
                  <a:extLst>
                    <a:ext uri="{9D8B030D-6E8A-4147-A177-3AD203B41FA5}">
                      <a16:colId xmlns="" xmlns:a16="http://schemas.microsoft.com/office/drawing/2014/main" val="772536443"/>
                    </a:ext>
                  </a:extLst>
                </a:gridCol>
              </a:tblGrid>
              <a:tr h="857993">
                <a:tc>
                  <a:txBody>
                    <a:bodyPr/>
                    <a:lstStyle/>
                    <a:p>
                      <a:pPr algn="ctr"/>
                      <a:r>
                        <a:rPr lang="en-US" sz="1600" b="1" dirty="0">
                          <a:solidFill>
                            <a:srgbClr val="000000"/>
                          </a:solidFill>
                          <a:effectLst/>
                          <a:latin typeface="+mn-lt"/>
                        </a:rPr>
                        <a:t> Percent of range </a:t>
                      </a:r>
                      <a:r>
                        <a:rPr lang="en-US" sz="1600" b="1" dirty="0">
                          <a:effectLst/>
                          <a:latin typeface="+mn-lt"/>
                        </a:rPr>
                        <a:t> </a:t>
                      </a:r>
                      <a:endParaRPr lang="en-US" sz="1600" dirty="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b="1" dirty="0">
                          <a:solidFill>
                            <a:srgbClr val="000000"/>
                          </a:solidFill>
                          <a:effectLst/>
                          <a:latin typeface="+mn-lt"/>
                        </a:rPr>
                        <a:t> Input pressure </a:t>
                      </a:r>
                      <a:r>
                        <a:rPr lang="en-US" sz="1600" b="1" dirty="0">
                          <a:effectLst/>
                          <a:latin typeface="+mn-lt"/>
                        </a:rPr>
                        <a:t> </a:t>
                      </a:r>
                      <a:endParaRPr lang="en-US" sz="1600" dirty="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b="1" dirty="0">
                          <a:solidFill>
                            <a:srgbClr val="000000"/>
                          </a:solidFill>
                          <a:effectLst/>
                          <a:latin typeface="+mn-lt"/>
                        </a:rPr>
                        <a:t>Output current (ideal) </a:t>
                      </a:r>
                      <a:r>
                        <a:rPr lang="en-US" sz="1600" b="1" dirty="0">
                          <a:effectLst/>
                          <a:latin typeface="+mn-lt"/>
                        </a:rPr>
                        <a:t> </a:t>
                      </a:r>
                      <a:endParaRPr lang="en-US" sz="1600" dirty="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b="1" dirty="0">
                          <a:solidFill>
                            <a:srgbClr val="000000"/>
                          </a:solidFill>
                          <a:effectLst/>
                          <a:latin typeface="+mn-lt"/>
                        </a:rPr>
                        <a:t> Output current (measured) </a:t>
                      </a:r>
                      <a:r>
                        <a:rPr lang="en-US" sz="1600" b="1" dirty="0">
                          <a:effectLst/>
                          <a:latin typeface="+mn-lt"/>
                        </a:rPr>
                        <a:t> </a:t>
                      </a:r>
                      <a:endParaRPr lang="en-US" sz="1600" dirty="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b="1" dirty="0">
                          <a:solidFill>
                            <a:srgbClr val="000000"/>
                          </a:solidFill>
                          <a:effectLst/>
                          <a:latin typeface="+mn-lt"/>
                        </a:rPr>
                        <a:t> Error (percent of span) </a:t>
                      </a:r>
                      <a:r>
                        <a:rPr lang="en-US" sz="1600" b="1" dirty="0">
                          <a:effectLst/>
                          <a:latin typeface="+mn-lt"/>
                        </a:rPr>
                        <a:t> </a:t>
                      </a:r>
                      <a:endParaRPr lang="en-US" sz="1600" dirty="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94222917"/>
                  </a:ext>
                </a:extLst>
              </a:tr>
              <a:tr h="605641">
                <a:tc>
                  <a:txBody>
                    <a:bodyPr/>
                    <a:lstStyle/>
                    <a:p>
                      <a:pPr algn="ctr"/>
                      <a:r>
                        <a:rPr lang="en-US" sz="1600">
                          <a:solidFill>
                            <a:srgbClr val="000000"/>
                          </a:solidFill>
                          <a:effectLst/>
                          <a:latin typeface="+mn-lt"/>
                        </a:rPr>
                        <a:t>0%</a:t>
                      </a:r>
                      <a:endParaRPr lang="en-US" sz="16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a:solidFill>
                            <a:srgbClr val="000000"/>
                          </a:solidFill>
                          <a:effectLst/>
                          <a:latin typeface="+mn-lt"/>
                        </a:rPr>
                        <a:t>0 PSI</a:t>
                      </a:r>
                      <a:endParaRPr lang="en-US" sz="16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a:solidFill>
                            <a:srgbClr val="000000"/>
                          </a:solidFill>
                          <a:effectLst/>
                          <a:latin typeface="+mn-lt"/>
                        </a:rPr>
                        <a:t>4.00 mA</a:t>
                      </a:r>
                      <a:endParaRPr lang="en-US" sz="16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a:effectLst/>
                          <a:latin typeface="+mn-lt"/>
                        </a:rPr>
                        <a:t> </a:t>
                      </a: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dirty="0">
                          <a:effectLst/>
                          <a:latin typeface="+mn-lt"/>
                        </a:rPr>
                        <a:t> </a:t>
                      </a: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14717672"/>
                  </a:ext>
                </a:extLst>
              </a:tr>
              <a:tr h="605641">
                <a:tc>
                  <a:txBody>
                    <a:bodyPr/>
                    <a:lstStyle/>
                    <a:p>
                      <a:pPr algn="ctr"/>
                      <a:r>
                        <a:rPr lang="en-US" sz="1600">
                          <a:solidFill>
                            <a:srgbClr val="000000"/>
                          </a:solidFill>
                          <a:effectLst/>
                          <a:latin typeface="+mn-lt"/>
                        </a:rPr>
                        <a:t>25%</a:t>
                      </a:r>
                      <a:endParaRPr lang="en-US" sz="16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a:solidFill>
                            <a:srgbClr val="000000"/>
                          </a:solidFill>
                          <a:effectLst/>
                          <a:latin typeface="+mn-lt"/>
                        </a:rPr>
                        <a:t>50 PSI</a:t>
                      </a:r>
                      <a:endParaRPr lang="en-US" sz="16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a:solidFill>
                            <a:srgbClr val="000000"/>
                          </a:solidFill>
                          <a:effectLst/>
                          <a:latin typeface="+mn-lt"/>
                        </a:rPr>
                        <a:t>8.00 mA</a:t>
                      </a:r>
                      <a:endParaRPr lang="en-US" sz="16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a:effectLst/>
                          <a:latin typeface="+mn-lt"/>
                        </a:rPr>
                        <a:t> </a:t>
                      </a: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dirty="0">
                          <a:effectLst/>
                          <a:latin typeface="+mn-lt"/>
                        </a:rPr>
                        <a:t> </a:t>
                      </a: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39410111"/>
                  </a:ext>
                </a:extLst>
              </a:tr>
              <a:tr h="605641">
                <a:tc>
                  <a:txBody>
                    <a:bodyPr/>
                    <a:lstStyle/>
                    <a:p>
                      <a:pPr algn="ctr"/>
                      <a:r>
                        <a:rPr lang="en-US" sz="1600">
                          <a:solidFill>
                            <a:srgbClr val="000000"/>
                          </a:solidFill>
                          <a:effectLst/>
                          <a:latin typeface="+mn-lt"/>
                        </a:rPr>
                        <a:t>50%</a:t>
                      </a:r>
                      <a:endParaRPr lang="en-US" sz="16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a:solidFill>
                            <a:srgbClr val="000000"/>
                          </a:solidFill>
                          <a:effectLst/>
                          <a:latin typeface="+mn-lt"/>
                        </a:rPr>
                        <a:t>100 PSI</a:t>
                      </a:r>
                      <a:endParaRPr lang="en-US" sz="16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a:solidFill>
                            <a:srgbClr val="000000"/>
                          </a:solidFill>
                          <a:effectLst/>
                          <a:latin typeface="+mn-lt"/>
                        </a:rPr>
                        <a:t>12.00 mA</a:t>
                      </a:r>
                      <a:endParaRPr lang="en-US" sz="16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a:effectLst/>
                          <a:latin typeface="+mn-lt"/>
                        </a:rPr>
                        <a:t> </a:t>
                      </a: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dirty="0">
                          <a:effectLst/>
                          <a:latin typeface="+mn-lt"/>
                        </a:rPr>
                        <a:t> </a:t>
                      </a: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95274793"/>
                  </a:ext>
                </a:extLst>
              </a:tr>
              <a:tr h="605641">
                <a:tc>
                  <a:txBody>
                    <a:bodyPr/>
                    <a:lstStyle/>
                    <a:p>
                      <a:pPr algn="ctr"/>
                      <a:r>
                        <a:rPr lang="en-US" sz="1600">
                          <a:solidFill>
                            <a:srgbClr val="000000"/>
                          </a:solidFill>
                          <a:effectLst/>
                          <a:latin typeface="+mn-lt"/>
                        </a:rPr>
                        <a:t>75%</a:t>
                      </a:r>
                      <a:endParaRPr lang="en-US" sz="16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a:solidFill>
                            <a:srgbClr val="000000"/>
                          </a:solidFill>
                          <a:effectLst/>
                          <a:latin typeface="+mn-lt"/>
                        </a:rPr>
                        <a:t>150 PSI</a:t>
                      </a:r>
                      <a:endParaRPr lang="en-US" sz="16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a:solidFill>
                            <a:srgbClr val="000000"/>
                          </a:solidFill>
                          <a:effectLst/>
                          <a:latin typeface="+mn-lt"/>
                        </a:rPr>
                        <a:t>16.00 mA</a:t>
                      </a:r>
                      <a:endParaRPr lang="en-US" sz="16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a:effectLst/>
                          <a:latin typeface="+mn-lt"/>
                        </a:rPr>
                        <a:t> </a:t>
                      </a: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dirty="0">
                          <a:effectLst/>
                          <a:latin typeface="+mn-lt"/>
                        </a:rPr>
                        <a:t> </a:t>
                      </a: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83401061"/>
                  </a:ext>
                </a:extLst>
              </a:tr>
              <a:tr h="605641">
                <a:tc>
                  <a:txBody>
                    <a:bodyPr/>
                    <a:lstStyle/>
                    <a:p>
                      <a:pPr algn="ctr"/>
                      <a:r>
                        <a:rPr lang="en-US" sz="1600">
                          <a:solidFill>
                            <a:srgbClr val="000000"/>
                          </a:solidFill>
                          <a:effectLst/>
                          <a:latin typeface="+mn-lt"/>
                        </a:rPr>
                        <a:t>100%</a:t>
                      </a:r>
                      <a:endParaRPr lang="en-US" sz="16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a:solidFill>
                            <a:srgbClr val="000000"/>
                          </a:solidFill>
                          <a:effectLst/>
                          <a:latin typeface="+mn-lt"/>
                        </a:rPr>
                        <a:t>200 PSI</a:t>
                      </a:r>
                      <a:endParaRPr lang="en-US" sz="16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a:solidFill>
                            <a:srgbClr val="000000"/>
                          </a:solidFill>
                          <a:effectLst/>
                          <a:latin typeface="+mn-lt"/>
                        </a:rPr>
                        <a:t>20.00 mA</a:t>
                      </a:r>
                      <a:endParaRPr lang="en-US" sz="16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a:effectLst/>
                          <a:latin typeface="+mn-lt"/>
                        </a:rPr>
                        <a:t> </a:t>
                      </a: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600" dirty="0">
                          <a:effectLst/>
                          <a:latin typeface="+mn-lt"/>
                        </a:rPr>
                        <a:t> </a:t>
                      </a: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21797190"/>
                  </a:ext>
                </a:extLst>
              </a:tr>
            </a:tbl>
          </a:graphicData>
        </a:graphic>
      </p:graphicFrame>
    </p:spTree>
    <p:extLst>
      <p:ext uri="{BB962C8B-B14F-4D97-AF65-F5344CB8AC3E}">
        <p14:creationId xmlns:p14="http://schemas.microsoft.com/office/powerpoint/2010/main" val="65524386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Calibration Data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1564066"/>
              </p:ext>
            </p:extLst>
          </p:nvPr>
        </p:nvGraphicFramePr>
        <p:xfrm>
          <a:off x="1066800" y="1219200"/>
          <a:ext cx="7315200" cy="5364161"/>
        </p:xfrm>
        <a:graphic>
          <a:graphicData uri="http://schemas.openxmlformats.org/drawingml/2006/table">
            <a:tbl>
              <a:tblPr/>
              <a:tblGrid>
                <a:gridCol w="1463040">
                  <a:extLst>
                    <a:ext uri="{9D8B030D-6E8A-4147-A177-3AD203B41FA5}">
                      <a16:colId xmlns="" xmlns:a16="http://schemas.microsoft.com/office/drawing/2014/main" val="2300609355"/>
                    </a:ext>
                  </a:extLst>
                </a:gridCol>
                <a:gridCol w="1463040">
                  <a:extLst>
                    <a:ext uri="{9D8B030D-6E8A-4147-A177-3AD203B41FA5}">
                      <a16:colId xmlns="" xmlns:a16="http://schemas.microsoft.com/office/drawing/2014/main" val="2021885096"/>
                    </a:ext>
                  </a:extLst>
                </a:gridCol>
                <a:gridCol w="1463040">
                  <a:extLst>
                    <a:ext uri="{9D8B030D-6E8A-4147-A177-3AD203B41FA5}">
                      <a16:colId xmlns="" xmlns:a16="http://schemas.microsoft.com/office/drawing/2014/main" val="3222754034"/>
                    </a:ext>
                  </a:extLst>
                </a:gridCol>
                <a:gridCol w="1463040">
                  <a:extLst>
                    <a:ext uri="{9D8B030D-6E8A-4147-A177-3AD203B41FA5}">
                      <a16:colId xmlns="" xmlns:a16="http://schemas.microsoft.com/office/drawing/2014/main" val="393007847"/>
                    </a:ext>
                  </a:extLst>
                </a:gridCol>
                <a:gridCol w="1463040">
                  <a:extLst>
                    <a:ext uri="{9D8B030D-6E8A-4147-A177-3AD203B41FA5}">
                      <a16:colId xmlns="" xmlns:a16="http://schemas.microsoft.com/office/drawing/2014/main" val="3459032529"/>
                    </a:ext>
                  </a:extLst>
                </a:gridCol>
              </a:tblGrid>
              <a:tr h="1228202">
                <a:tc>
                  <a:txBody>
                    <a:bodyPr/>
                    <a:lstStyle/>
                    <a:p>
                      <a:pPr algn="ctr"/>
                      <a:r>
                        <a:rPr lang="en-US" sz="1400" b="1" dirty="0">
                          <a:solidFill>
                            <a:srgbClr val="000000"/>
                          </a:solidFill>
                          <a:effectLst/>
                          <a:latin typeface="+mn-lt"/>
                        </a:rPr>
                        <a:t> Percent of range </a:t>
                      </a:r>
                      <a:r>
                        <a:rPr lang="en-US" sz="1400" b="1" dirty="0">
                          <a:effectLst/>
                          <a:latin typeface="+mn-lt"/>
                        </a:rPr>
                        <a:t> </a:t>
                      </a:r>
                      <a:endParaRPr lang="en-US" sz="1400" dirty="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b="1">
                          <a:solidFill>
                            <a:srgbClr val="000000"/>
                          </a:solidFill>
                          <a:effectLst/>
                          <a:latin typeface="+mn-lt"/>
                        </a:rPr>
                        <a:t> Input pressure  </a:t>
                      </a:r>
                      <a:br>
                        <a:rPr lang="en-US" sz="1400" b="1">
                          <a:solidFill>
                            <a:srgbClr val="000000"/>
                          </a:solidFill>
                          <a:effectLst/>
                          <a:latin typeface="+mn-lt"/>
                        </a:rPr>
                      </a:b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b="1">
                          <a:solidFill>
                            <a:srgbClr val="000000"/>
                          </a:solidFill>
                          <a:effectLst/>
                          <a:latin typeface="+mn-lt"/>
                        </a:rPr>
                        <a:t> Output current (ideal) </a:t>
                      </a:r>
                      <a:r>
                        <a:rPr lang="en-US" sz="1400" b="1">
                          <a:effectLst/>
                          <a:latin typeface="+mn-lt"/>
                        </a:rPr>
                        <a:t> </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b="1">
                          <a:solidFill>
                            <a:srgbClr val="000000"/>
                          </a:solidFill>
                          <a:effectLst/>
                          <a:latin typeface="+mn-lt"/>
                        </a:rPr>
                        <a:t> Output current</a:t>
                      </a:r>
                      <a:r>
                        <a:rPr lang="en-US" sz="1400" b="1">
                          <a:effectLst/>
                          <a:latin typeface="+mn-lt"/>
                        </a:rPr>
                        <a:t> </a:t>
                      </a:r>
                      <a:r>
                        <a:rPr lang="en-US" sz="1400" b="1">
                          <a:solidFill>
                            <a:srgbClr val="000000"/>
                          </a:solidFill>
                          <a:effectLst/>
                          <a:latin typeface="+mn-lt"/>
                        </a:rPr>
                        <a:t>(measured) </a:t>
                      </a:r>
                      <a:r>
                        <a:rPr lang="en-US" sz="1400" b="1">
                          <a:effectLst/>
                          <a:latin typeface="+mn-lt"/>
                        </a:rPr>
                        <a:t> </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b="1">
                          <a:solidFill>
                            <a:srgbClr val="000000"/>
                          </a:solidFill>
                          <a:effectLst/>
                          <a:latin typeface="+mn-lt"/>
                        </a:rPr>
                        <a:t> Error (percent of span) </a:t>
                      </a:r>
                      <a:br>
                        <a:rPr lang="en-US" sz="1400" b="1">
                          <a:solidFill>
                            <a:srgbClr val="000000"/>
                          </a:solidFill>
                          <a:effectLst/>
                          <a:latin typeface="+mn-lt"/>
                        </a:rPr>
                      </a:b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52112964"/>
                  </a:ext>
                </a:extLst>
              </a:tr>
              <a:tr h="459551">
                <a:tc>
                  <a:txBody>
                    <a:bodyPr/>
                    <a:lstStyle/>
                    <a:p>
                      <a:pPr algn="ctr"/>
                      <a:r>
                        <a:rPr lang="en-US" sz="1400">
                          <a:effectLst/>
                          <a:latin typeface="+mn-lt"/>
                        </a:rPr>
                        <a:t> </a:t>
                      </a:r>
                      <a:r>
                        <a:rPr lang="en-US" sz="1400">
                          <a:solidFill>
                            <a:srgbClr val="000000"/>
                          </a:solidFill>
                          <a:effectLst/>
                          <a:latin typeface="+mn-lt"/>
                        </a:rPr>
                        <a:t>0%</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rgbClr val="000000"/>
                          </a:solidFill>
                          <a:effectLst/>
                          <a:latin typeface="+mn-lt"/>
                        </a:rPr>
                        <a:t>0 PSI</a:t>
                      </a:r>
                      <a:endParaRPr lang="en-US" sz="1400" dirty="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4.00 mA</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3.99 mA</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-0.0625 %</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99327260"/>
                  </a:ext>
                </a:extLst>
              </a:tr>
              <a:tr h="459551">
                <a:tc>
                  <a:txBody>
                    <a:bodyPr/>
                    <a:lstStyle/>
                    <a:p>
                      <a:pPr algn="ctr"/>
                      <a:r>
                        <a:rPr lang="en-US" sz="1400">
                          <a:effectLst/>
                          <a:latin typeface="+mn-lt"/>
                        </a:rPr>
                        <a:t> </a:t>
                      </a:r>
                      <a:r>
                        <a:rPr lang="en-US" sz="1400">
                          <a:solidFill>
                            <a:srgbClr val="000000"/>
                          </a:solidFill>
                          <a:effectLst/>
                          <a:latin typeface="+mn-lt"/>
                        </a:rPr>
                        <a:t>25% ↑</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50 PSI</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rgbClr val="000000"/>
                          </a:solidFill>
                          <a:effectLst/>
                          <a:latin typeface="+mn-lt"/>
                        </a:rPr>
                        <a:t>8.00 mA</a:t>
                      </a:r>
                      <a:endParaRPr lang="en-US" sz="1400" dirty="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7.98 mA</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-0.125 %</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79753075"/>
                  </a:ext>
                </a:extLst>
              </a:tr>
              <a:tr h="459551">
                <a:tc>
                  <a:txBody>
                    <a:bodyPr/>
                    <a:lstStyle/>
                    <a:p>
                      <a:pPr algn="ctr"/>
                      <a:r>
                        <a:rPr lang="en-US" sz="1400">
                          <a:effectLst/>
                          <a:latin typeface="+mn-lt"/>
                        </a:rPr>
                        <a:t> </a:t>
                      </a:r>
                      <a:r>
                        <a:rPr lang="en-US" sz="1400">
                          <a:solidFill>
                            <a:srgbClr val="000000"/>
                          </a:solidFill>
                          <a:effectLst/>
                          <a:latin typeface="+mn-lt"/>
                        </a:rPr>
                        <a:t>50% ↑</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100 PSI</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rgbClr val="000000"/>
                          </a:solidFill>
                          <a:effectLst/>
                          <a:latin typeface="+mn-lt"/>
                        </a:rPr>
                        <a:t>12.00 mA</a:t>
                      </a:r>
                      <a:endParaRPr lang="en-US" sz="1400" dirty="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11.99 mA</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-0.0625 %</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17985877"/>
                  </a:ext>
                </a:extLst>
              </a:tr>
              <a:tr h="459551">
                <a:tc>
                  <a:txBody>
                    <a:bodyPr/>
                    <a:lstStyle/>
                    <a:p>
                      <a:pPr algn="ctr"/>
                      <a:r>
                        <a:rPr lang="en-US" sz="1400">
                          <a:effectLst/>
                          <a:latin typeface="+mn-lt"/>
                        </a:rPr>
                        <a:t> </a:t>
                      </a:r>
                      <a:r>
                        <a:rPr lang="en-US" sz="1400">
                          <a:solidFill>
                            <a:srgbClr val="000000"/>
                          </a:solidFill>
                          <a:effectLst/>
                          <a:latin typeface="+mn-lt"/>
                        </a:rPr>
                        <a:t>75% ↑</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150 PSI</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16.00 mA</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rgbClr val="000000"/>
                          </a:solidFill>
                          <a:effectLst/>
                          <a:latin typeface="+mn-lt"/>
                        </a:rPr>
                        <a:t>15.99 mA</a:t>
                      </a:r>
                      <a:endParaRPr lang="en-US" sz="1400" dirty="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-0.0625 %</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91632900"/>
                  </a:ext>
                </a:extLst>
              </a:tr>
              <a:tr h="459551">
                <a:tc>
                  <a:txBody>
                    <a:bodyPr/>
                    <a:lstStyle/>
                    <a:p>
                      <a:pPr algn="ctr"/>
                      <a:r>
                        <a:rPr lang="en-US" sz="1400">
                          <a:effectLst/>
                          <a:latin typeface="+mn-lt"/>
                        </a:rPr>
                        <a:t> </a:t>
                      </a:r>
                      <a:r>
                        <a:rPr lang="en-US" sz="1400">
                          <a:solidFill>
                            <a:srgbClr val="000000"/>
                          </a:solidFill>
                          <a:effectLst/>
                          <a:latin typeface="+mn-lt"/>
                        </a:rPr>
                        <a:t>100% ↑</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200 PSI</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rgbClr val="000000"/>
                          </a:solidFill>
                          <a:effectLst/>
                          <a:latin typeface="+mn-lt"/>
                        </a:rPr>
                        <a:t>20.00 mA</a:t>
                      </a:r>
                      <a:endParaRPr lang="en-US" sz="1400" dirty="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rgbClr val="000000"/>
                          </a:solidFill>
                          <a:effectLst/>
                          <a:latin typeface="+mn-lt"/>
                        </a:rPr>
                        <a:t>20.00 mA</a:t>
                      </a:r>
                      <a:endParaRPr lang="en-US" sz="1400" dirty="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0 %</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94478183"/>
                  </a:ext>
                </a:extLst>
              </a:tr>
              <a:tr h="459551">
                <a:tc>
                  <a:txBody>
                    <a:bodyPr/>
                    <a:lstStyle/>
                    <a:p>
                      <a:pPr algn="ctr"/>
                      <a:r>
                        <a:rPr lang="en-US" sz="1400">
                          <a:effectLst/>
                          <a:latin typeface="+mn-lt"/>
                        </a:rPr>
                        <a:t> </a:t>
                      </a:r>
                      <a:r>
                        <a:rPr lang="en-US" sz="1400">
                          <a:solidFill>
                            <a:srgbClr val="000000"/>
                          </a:solidFill>
                          <a:effectLst/>
                          <a:latin typeface="+mn-lt"/>
                        </a:rPr>
                        <a:t>75% ↓</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150 PSI</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16.00 mA</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rgbClr val="000000"/>
                          </a:solidFill>
                          <a:effectLst/>
                          <a:latin typeface="+mn-lt"/>
                        </a:rPr>
                        <a:t>16.01 mA</a:t>
                      </a:r>
                      <a:endParaRPr lang="en-US" sz="1400" dirty="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+0.0625 %</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54911906"/>
                  </a:ext>
                </a:extLst>
              </a:tr>
              <a:tr h="459551">
                <a:tc>
                  <a:txBody>
                    <a:bodyPr/>
                    <a:lstStyle/>
                    <a:p>
                      <a:pPr algn="ctr"/>
                      <a:r>
                        <a:rPr lang="en-US" sz="1400">
                          <a:effectLst/>
                          <a:latin typeface="+mn-lt"/>
                        </a:rPr>
                        <a:t> </a:t>
                      </a:r>
                      <a:r>
                        <a:rPr lang="en-US" sz="1400">
                          <a:solidFill>
                            <a:srgbClr val="000000"/>
                          </a:solidFill>
                          <a:effectLst/>
                          <a:latin typeface="+mn-lt"/>
                        </a:rPr>
                        <a:t>50% ↓</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100 PSI</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12.00 mA</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12.02 mA</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rgbClr val="000000"/>
                          </a:solidFill>
                          <a:effectLst/>
                          <a:latin typeface="+mn-lt"/>
                        </a:rPr>
                        <a:t>+0.125 %</a:t>
                      </a:r>
                      <a:endParaRPr lang="en-US" sz="1400" dirty="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77029061"/>
                  </a:ext>
                </a:extLst>
              </a:tr>
              <a:tr h="459551">
                <a:tc>
                  <a:txBody>
                    <a:bodyPr/>
                    <a:lstStyle/>
                    <a:p>
                      <a:pPr algn="ctr"/>
                      <a:r>
                        <a:rPr lang="en-US" sz="1400">
                          <a:effectLst/>
                          <a:latin typeface="+mn-lt"/>
                        </a:rPr>
                        <a:t> </a:t>
                      </a:r>
                      <a:r>
                        <a:rPr lang="en-US" sz="1400">
                          <a:solidFill>
                            <a:srgbClr val="000000"/>
                          </a:solidFill>
                          <a:effectLst/>
                          <a:latin typeface="+mn-lt"/>
                        </a:rPr>
                        <a:t>25% ↓</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50 PSI</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8.00 mA</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8.03 mA</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rgbClr val="000000"/>
                          </a:solidFill>
                          <a:effectLst/>
                          <a:latin typeface="+mn-lt"/>
                        </a:rPr>
                        <a:t>+0.188 %</a:t>
                      </a:r>
                      <a:endParaRPr lang="en-US" sz="1400" dirty="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40828749"/>
                  </a:ext>
                </a:extLst>
              </a:tr>
              <a:tr h="459551">
                <a:tc>
                  <a:txBody>
                    <a:bodyPr/>
                    <a:lstStyle/>
                    <a:p>
                      <a:pPr algn="ctr"/>
                      <a:r>
                        <a:rPr lang="en-US" sz="1400">
                          <a:effectLst/>
                          <a:latin typeface="+mn-lt"/>
                        </a:rPr>
                        <a:t> </a:t>
                      </a:r>
                      <a:r>
                        <a:rPr lang="en-US" sz="1400">
                          <a:solidFill>
                            <a:srgbClr val="000000"/>
                          </a:solidFill>
                          <a:effectLst/>
                          <a:latin typeface="+mn-lt"/>
                        </a:rPr>
                        <a:t>0% ↓</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0 PSI</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4.00 mA</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mn-lt"/>
                        </a:rPr>
                        <a:t>4.01 mA</a:t>
                      </a:r>
                      <a:endParaRPr lang="en-US" sz="140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rgbClr val="000000"/>
                          </a:solidFill>
                          <a:effectLst/>
                          <a:latin typeface="+mn-lt"/>
                        </a:rPr>
                        <a:t>+0.0625 %</a:t>
                      </a:r>
                      <a:endParaRPr lang="en-US" sz="1400" dirty="0">
                        <a:effectLst/>
                        <a:latin typeface="+mn-l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56816616"/>
                  </a:ext>
                </a:extLst>
              </a:tr>
            </a:tbl>
          </a:graphicData>
        </a:graphic>
      </p:graphicFrame>
    </p:spTree>
    <p:extLst>
      <p:ext uri="{BB962C8B-B14F-4D97-AF65-F5344CB8AC3E}">
        <p14:creationId xmlns:p14="http://schemas.microsoft.com/office/powerpoint/2010/main" val="352518056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Environmental Sensitivity</a:t>
            </a:r>
          </a:p>
        </p:txBody>
      </p:sp>
      <p:sp>
        <p:nvSpPr>
          <p:cNvPr id="3" name="Content Placeholder 2"/>
          <p:cNvSpPr>
            <a:spLocks noGrp="1"/>
          </p:cNvSpPr>
          <p:nvPr>
            <p:ph idx="1"/>
          </p:nvPr>
        </p:nvSpPr>
        <p:spPr>
          <a:xfrm>
            <a:off x="685800" y="1752600"/>
            <a:ext cx="8229600" cy="3581400"/>
          </a:xfrm>
        </p:spPr>
        <p:txBody>
          <a:bodyPr>
            <a:normAutofit/>
          </a:bodyPr>
          <a:lstStyle/>
          <a:p>
            <a:pPr marL="0" indent="0">
              <a:buNone/>
            </a:pPr>
            <a:r>
              <a:rPr lang="en-US" sz="2800" dirty="0"/>
              <a:t>This term is also used to indicate the sensitivity to inputs other than that being measured, i.e. environmental changes. For example, the sensitivity of a system or element might be quoted to changes in temperature or perhaps fluctuations in the power supply. Thus a pressure measurement sensor might be quoted as having a temperature sensitivity of ±0.1% of the reading per °C change in temperature.</a:t>
            </a:r>
          </a:p>
        </p:txBody>
      </p:sp>
    </p:spTree>
    <p:extLst>
      <p:ext uri="{BB962C8B-B14F-4D97-AF65-F5344CB8AC3E}">
        <p14:creationId xmlns:p14="http://schemas.microsoft.com/office/powerpoint/2010/main" val="130348663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 Specification Sheet</a:t>
            </a:r>
          </a:p>
        </p:txBody>
      </p:sp>
      <p:sp>
        <p:nvSpPr>
          <p:cNvPr id="3" name="Content Placeholder 2"/>
          <p:cNvSpPr>
            <a:spLocks noGrp="1"/>
          </p:cNvSpPr>
          <p:nvPr>
            <p:ph idx="1"/>
          </p:nvPr>
        </p:nvSpPr>
        <p:spPr/>
        <p:txBody>
          <a:bodyPr>
            <a:noAutofit/>
          </a:bodyPr>
          <a:lstStyle/>
          <a:p>
            <a:r>
              <a:rPr lang="en-US" sz="2800" dirty="0"/>
              <a:t>Range 0 to 10 kPa</a:t>
            </a:r>
          </a:p>
          <a:p>
            <a:r>
              <a:rPr lang="en-US" sz="2800" dirty="0"/>
              <a:t>Supply Voltage ±15 V dc</a:t>
            </a:r>
          </a:p>
          <a:p>
            <a:r>
              <a:rPr lang="en-US" sz="2800" dirty="0"/>
              <a:t>Linearity error ±0.5% FS</a:t>
            </a:r>
          </a:p>
          <a:p>
            <a:r>
              <a:rPr lang="en-US" sz="2800" dirty="0"/>
              <a:t>Hysteresis error ±0.15% FS</a:t>
            </a:r>
          </a:p>
          <a:p>
            <a:r>
              <a:rPr lang="en-US" sz="2800" dirty="0"/>
              <a:t>Sensitivity 5 V dc for full range</a:t>
            </a:r>
          </a:p>
          <a:p>
            <a:r>
              <a:rPr lang="en-US" sz="2800" dirty="0"/>
              <a:t>Thermal sensitivity ±0.02%/°C</a:t>
            </a:r>
          </a:p>
          <a:p>
            <a:r>
              <a:rPr lang="en-US" sz="2800" dirty="0"/>
              <a:t>Thermal zero drift 0.02%/°C FS</a:t>
            </a:r>
          </a:p>
          <a:p>
            <a:r>
              <a:rPr lang="en-US" sz="2800" dirty="0"/>
              <a:t>Temperature range 0 to 50°C</a:t>
            </a:r>
          </a:p>
        </p:txBody>
      </p:sp>
    </p:spTree>
    <p:extLst>
      <p:ext uri="{BB962C8B-B14F-4D97-AF65-F5344CB8AC3E}">
        <p14:creationId xmlns:p14="http://schemas.microsoft.com/office/powerpoint/2010/main" val="159654410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You - Reliability Considerations</a:t>
            </a:r>
          </a:p>
        </p:txBody>
      </p:sp>
      <p:sp>
        <p:nvSpPr>
          <p:cNvPr id="3" name="Content Placeholder 2"/>
          <p:cNvSpPr>
            <a:spLocks noGrp="1"/>
          </p:cNvSpPr>
          <p:nvPr>
            <p:ph idx="1"/>
          </p:nvPr>
        </p:nvSpPr>
        <p:spPr/>
        <p:txBody>
          <a:bodyPr>
            <a:normAutofit/>
          </a:bodyPr>
          <a:lstStyle/>
          <a:p>
            <a:r>
              <a:rPr lang="en-US" sz="2800" dirty="0"/>
              <a:t>Applies to a system or component of a system</a:t>
            </a:r>
          </a:p>
          <a:p>
            <a:r>
              <a:rPr lang="en-US" sz="2800" dirty="0"/>
              <a:t>The probability it will operate:</a:t>
            </a:r>
          </a:p>
          <a:p>
            <a:pPr lvl="1"/>
            <a:r>
              <a:rPr lang="en-US" dirty="0"/>
              <a:t>To an agreed level of performance</a:t>
            </a:r>
          </a:p>
          <a:p>
            <a:pPr lvl="1"/>
            <a:r>
              <a:rPr lang="en-US" dirty="0"/>
              <a:t>For a specified period</a:t>
            </a:r>
          </a:p>
          <a:p>
            <a:pPr lvl="1"/>
            <a:r>
              <a:rPr lang="en-US" dirty="0"/>
              <a:t>Inside specific environmental conditions</a:t>
            </a:r>
          </a:p>
          <a:p>
            <a:pPr lvl="1"/>
            <a:r>
              <a:rPr lang="en-US" dirty="0"/>
              <a:t>Likely to change over time</a:t>
            </a:r>
          </a:p>
          <a:p>
            <a:r>
              <a:rPr lang="en-US" sz="2800" dirty="0"/>
              <a:t>Failure Rate</a:t>
            </a:r>
          </a:p>
          <a:p>
            <a:r>
              <a:rPr lang="en-US" sz="2800" dirty="0"/>
              <a:t>Mean Time Between Failures (MTBF)</a:t>
            </a:r>
          </a:p>
        </p:txBody>
      </p:sp>
    </p:spTree>
    <p:extLst>
      <p:ext uri="{BB962C8B-B14F-4D97-AF65-F5344CB8AC3E}">
        <p14:creationId xmlns:p14="http://schemas.microsoft.com/office/powerpoint/2010/main" val="15439358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 You - Requirements</a:t>
            </a:r>
          </a:p>
        </p:txBody>
      </p:sp>
      <p:sp>
        <p:nvSpPr>
          <p:cNvPr id="3" name="Content Placeholder 2"/>
          <p:cNvSpPr>
            <a:spLocks noGrp="1"/>
          </p:cNvSpPr>
          <p:nvPr>
            <p:ph idx="1"/>
          </p:nvPr>
        </p:nvSpPr>
        <p:spPr/>
        <p:txBody>
          <a:bodyPr>
            <a:noAutofit/>
          </a:bodyPr>
          <a:lstStyle/>
          <a:p>
            <a:r>
              <a:rPr lang="en-US" sz="2800" dirty="0"/>
              <a:t>Calibration</a:t>
            </a:r>
          </a:p>
          <a:p>
            <a:pPr lvl="1"/>
            <a:r>
              <a:rPr lang="en-US" dirty="0"/>
              <a:t>Is it worth it?</a:t>
            </a:r>
          </a:p>
          <a:p>
            <a:pPr lvl="1"/>
            <a:r>
              <a:rPr lang="en-US" dirty="0"/>
              <a:t>Traceable back to national standards</a:t>
            </a:r>
          </a:p>
          <a:p>
            <a:pPr lvl="1"/>
            <a:r>
              <a:rPr lang="en-US" dirty="0"/>
              <a:t>Just-in-time</a:t>
            </a:r>
          </a:p>
          <a:p>
            <a:r>
              <a:rPr lang="en-US" sz="2800" dirty="0"/>
              <a:t>Safety systems</a:t>
            </a:r>
          </a:p>
          <a:p>
            <a:pPr lvl="1"/>
            <a:r>
              <a:rPr lang="en-US" dirty="0"/>
              <a:t>Single component failure proof</a:t>
            </a:r>
          </a:p>
          <a:p>
            <a:pPr lvl="1"/>
            <a:r>
              <a:rPr lang="en-US" dirty="0"/>
              <a:t>Cable faults</a:t>
            </a:r>
          </a:p>
          <a:p>
            <a:pPr lvl="1"/>
            <a:r>
              <a:rPr lang="en-US" dirty="0"/>
              <a:t>Failure Modes and Effects Analysis</a:t>
            </a:r>
          </a:p>
          <a:p>
            <a:pPr lvl="1"/>
            <a:r>
              <a:rPr lang="en-US" dirty="0"/>
              <a:t>Ability to do maintenance / calibration</a:t>
            </a:r>
          </a:p>
        </p:txBody>
      </p:sp>
    </p:spTree>
    <p:extLst>
      <p:ext uri="{BB962C8B-B14F-4D97-AF65-F5344CB8AC3E}">
        <p14:creationId xmlns:p14="http://schemas.microsoft.com/office/powerpoint/2010/main" val="304303527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1C01E4A-DBD8-43F8-AFDA-38298C2A06EF}"/>
              </a:ext>
            </a:extLst>
          </p:cNvPr>
          <p:cNvSpPr>
            <a:spLocks noGrp="1"/>
          </p:cNvSpPr>
          <p:nvPr>
            <p:ph idx="1"/>
          </p:nvPr>
        </p:nvSpPr>
        <p:spPr>
          <a:xfrm>
            <a:off x="425972" y="152400"/>
            <a:ext cx="8292056" cy="5006182"/>
          </a:xfrm>
        </p:spPr>
        <p:txBody>
          <a:bodyPr>
            <a:normAutofit fontScale="25000" lnSpcReduction="20000"/>
          </a:bodyPr>
          <a:lstStyle/>
          <a:p>
            <a:pPr marL="0" indent="0">
              <a:buNone/>
            </a:pPr>
            <a:r>
              <a:rPr lang="en-US" sz="11200" dirty="0"/>
              <a:t>Questions about the measured variable</a:t>
            </a:r>
          </a:p>
          <a:p>
            <a:pPr marL="0" lvl="0" indent="0">
              <a:buNone/>
            </a:pPr>
            <a:r>
              <a:rPr lang="en-US" sz="11200" dirty="0"/>
              <a:t>      1.	What is the measured variable?</a:t>
            </a:r>
          </a:p>
          <a:p>
            <a:pPr marL="0" lvl="0" indent="0">
              <a:buNone/>
            </a:pPr>
            <a:r>
              <a:rPr lang="en-US" sz="11200" dirty="0"/>
              <a:t>      2.	What accuracy is required?</a:t>
            </a:r>
          </a:p>
          <a:p>
            <a:pPr marL="0" lvl="0" indent="0">
              <a:buNone/>
            </a:pPr>
            <a:r>
              <a:rPr lang="en-US" sz="11200" dirty="0"/>
              <a:t>	a.  at 100% of the input range</a:t>
            </a:r>
          </a:p>
          <a:p>
            <a:pPr marL="0" lvl="0" indent="0">
              <a:buNone/>
            </a:pPr>
            <a:r>
              <a:rPr lang="en-US" sz="11200" dirty="0"/>
              <a:t>	b.  at 75% of the input range</a:t>
            </a:r>
          </a:p>
          <a:p>
            <a:pPr marL="0" lvl="0" indent="0">
              <a:buNone/>
            </a:pPr>
            <a:r>
              <a:rPr lang="en-US" sz="11200" dirty="0"/>
              <a:t>	c.  at 50% of the input range</a:t>
            </a:r>
          </a:p>
          <a:p>
            <a:pPr marL="0" lvl="0" indent="0">
              <a:buNone/>
            </a:pPr>
            <a:r>
              <a:rPr lang="en-US" sz="11200" dirty="0"/>
              <a:t>	d.  at 25% of the input range</a:t>
            </a:r>
          </a:p>
          <a:p>
            <a:pPr marL="0" lvl="0" indent="0">
              <a:buNone/>
            </a:pPr>
            <a:r>
              <a:rPr lang="en-US" sz="11200" dirty="0"/>
              <a:t>      3.	What fluid or solid is being measured</a:t>
            </a:r>
          </a:p>
          <a:p>
            <a:pPr marL="0" lvl="0" indent="0">
              <a:buNone/>
            </a:pPr>
            <a:r>
              <a:rPr lang="en-US" sz="11200" dirty="0"/>
              <a:t>      4.	What are the upper and lower range limits</a:t>
            </a:r>
          </a:p>
          <a:p>
            <a:pPr marL="0" lvl="0" indent="0">
              <a:buNone/>
            </a:pPr>
            <a:r>
              <a:rPr lang="en-US" sz="11200" dirty="0"/>
              <a:t>      5.	What over-range might occur</a:t>
            </a:r>
          </a:p>
          <a:p>
            <a:pPr marL="0" lvl="0" indent="0">
              <a:buNone/>
            </a:pPr>
            <a:r>
              <a:rPr lang="en-US" sz="11200" dirty="0"/>
              <a:t>      6.	What type of dynamic changes might occur in the 	measured variable</a:t>
            </a:r>
          </a:p>
          <a:p>
            <a:pPr marL="0" lvl="0" indent="0">
              <a:buNone/>
            </a:pPr>
            <a:r>
              <a:rPr lang="en-US" sz="11200" dirty="0"/>
              <a:t>	a.  what is the maximum rate of change</a:t>
            </a:r>
          </a:p>
          <a:p>
            <a:pPr marL="0" lvl="0" indent="0">
              <a:buNone/>
            </a:pPr>
            <a:r>
              <a:rPr lang="en-US" sz="11200" dirty="0"/>
              <a:t>	b.  what is the maximum frequency at which 	     changes occur</a:t>
            </a:r>
          </a:p>
          <a:p>
            <a:endParaRPr lang="en-US" dirty="0"/>
          </a:p>
        </p:txBody>
      </p:sp>
    </p:spTree>
    <p:extLst>
      <p:ext uri="{BB962C8B-B14F-4D97-AF65-F5344CB8AC3E}">
        <p14:creationId xmlns:p14="http://schemas.microsoft.com/office/powerpoint/2010/main" val="40795618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else?</a:t>
            </a:r>
          </a:p>
        </p:txBody>
      </p:sp>
      <p:pic>
        <p:nvPicPr>
          <p:cNvPr id="4" name="Picture 3" descr="Lynx Hare copy.jpg"/>
          <p:cNvPicPr>
            <a:picLocks noChangeAspect="1"/>
          </p:cNvPicPr>
          <p:nvPr/>
        </p:nvPicPr>
        <p:blipFill>
          <a:blip r:embed="rId2" cstate="print"/>
          <a:stretch>
            <a:fillRect/>
          </a:stretch>
        </p:blipFill>
        <p:spPr>
          <a:xfrm>
            <a:off x="112846" y="1905000"/>
            <a:ext cx="8421554" cy="4343400"/>
          </a:xfrm>
          <a:prstGeom prst="rect">
            <a:avLst/>
          </a:prstGeom>
        </p:spPr>
      </p:pic>
    </p:spTree>
    <p:extLst>
      <p:ext uri="{BB962C8B-B14F-4D97-AF65-F5344CB8AC3E}">
        <p14:creationId xmlns:p14="http://schemas.microsoft.com/office/powerpoint/2010/main" val="1680850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D8754A0F-BD20-4838-9A0D-CEC98B676B2D}"/>
              </a:ext>
            </a:extLst>
          </p:cNvPr>
          <p:cNvSpPr>
            <a:spLocks noGrp="1"/>
          </p:cNvSpPr>
          <p:nvPr>
            <p:ph type="title"/>
          </p:nvPr>
        </p:nvSpPr>
        <p:spPr/>
        <p:txBody>
          <a:bodyPr/>
          <a:lstStyle/>
          <a:p>
            <a:pPr algn="ctr"/>
            <a:r>
              <a:rPr lang="en-US" dirty="0"/>
              <a:t>Instrument example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 xmlns:a16="http://schemas.microsoft.com/office/drawing/2014/main" id="{5BB3C39C-6DD3-4ABE-91C0-7B05B67910C8}"/>
                  </a:ext>
                </a:extLst>
              </p:cNvPr>
              <p:cNvSpPr>
                <a:spLocks noGrp="1"/>
              </p:cNvSpPr>
              <p:nvPr>
                <p:ph idx="1"/>
              </p:nvPr>
            </p:nvSpPr>
            <p:spPr/>
            <p:txBody>
              <a:bodyPr>
                <a:normAutofit lnSpcReduction="10000"/>
              </a:bodyPr>
              <a:lstStyle/>
              <a:p>
                <a:pPr marL="289322" indent="-289322">
                  <a:buFont typeface="+mj-lt"/>
                  <a:buAutoNum type="alphaLcPeriod"/>
                </a:pPr>
                <a:r>
                  <a:rPr lang="en-US" dirty="0"/>
                  <a:t>M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𝑜𝑢𝑡𝑝𝑢𝑡</m:t>
                        </m:r>
                        <m:r>
                          <a:rPr lang="en-US" b="0" i="1" smtClean="0">
                            <a:latin typeface="Cambria Math" panose="02040503050406030204" pitchFamily="18" charset="0"/>
                          </a:rPr>
                          <m:t> </m:t>
                        </m:r>
                        <m:r>
                          <a:rPr lang="en-US" b="0" i="1" smtClean="0">
                            <a:latin typeface="Cambria Math" panose="02040503050406030204" pitchFamily="18" charset="0"/>
                          </a:rPr>
                          <m:t>𝑟𝑎𝑛𝑔𝑒</m:t>
                        </m:r>
                      </m:num>
                      <m:den>
                        <m:r>
                          <a:rPr lang="en-US" b="0" i="1" smtClean="0">
                            <a:latin typeface="Cambria Math" panose="02040503050406030204" pitchFamily="18" charset="0"/>
                          </a:rPr>
                          <m:t>𝑖𝑛𝑝𝑢𝑡</m:t>
                        </m:r>
                        <m:r>
                          <a:rPr lang="en-US" b="0" i="1" smtClean="0">
                            <a:latin typeface="Cambria Math" panose="02040503050406030204" pitchFamily="18" charset="0"/>
                          </a:rPr>
                          <m:t> </m:t>
                        </m:r>
                        <m:r>
                          <a:rPr lang="en-US" b="0" i="1" smtClean="0">
                            <a:latin typeface="Cambria Math" panose="02040503050406030204" pitchFamily="18" charset="0"/>
                          </a:rPr>
                          <m:t>𝑟𝑎𝑛𝑔𝑒</m:t>
                        </m:r>
                      </m:den>
                    </m:f>
                  </m:oMath>
                </a14:m>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20 </m:t>
                        </m:r>
                        <m:r>
                          <a:rPr lang="en-US" b="0" i="1" smtClean="0">
                            <a:latin typeface="Cambria Math" panose="02040503050406030204" pitchFamily="18" charset="0"/>
                          </a:rPr>
                          <m:t>𝑚𝐴</m:t>
                        </m:r>
                        <m:r>
                          <a:rPr lang="en-US" b="0" i="1" smtClean="0">
                            <a:latin typeface="Cambria Math" panose="02040503050406030204" pitchFamily="18" charset="0"/>
                          </a:rPr>
                          <m:t> −4 </m:t>
                        </m:r>
                        <m:r>
                          <a:rPr lang="en-US" b="0" i="1" smtClean="0">
                            <a:latin typeface="Cambria Math" panose="02040503050406030204" pitchFamily="18" charset="0"/>
                          </a:rPr>
                          <m:t>𝑚𝐴</m:t>
                        </m:r>
                      </m:num>
                      <m:den>
                        <m:r>
                          <a:rPr lang="en-US" b="0" i="1" smtClean="0">
                            <a:latin typeface="Cambria Math" panose="02040503050406030204" pitchFamily="18" charset="0"/>
                          </a:rPr>
                          <m:t>60° </m:t>
                        </m:r>
                        <m:r>
                          <a:rPr lang="en-US" b="0" i="1" smtClean="0">
                            <a:latin typeface="Cambria Math" panose="02040503050406030204" pitchFamily="18" charset="0"/>
                          </a:rPr>
                          <m:t>𝐶</m:t>
                        </m:r>
                        <m:r>
                          <a:rPr lang="en-US" b="0" i="1" smtClean="0">
                            <a:latin typeface="Cambria Math" panose="02040503050406030204" pitchFamily="18" charset="0"/>
                          </a:rPr>
                          <m:t> −(−40° </m:t>
                        </m:r>
                        <m:r>
                          <a:rPr lang="en-US" b="0" i="1" smtClean="0">
                            <a:latin typeface="Cambria Math" panose="02040503050406030204" pitchFamily="18" charset="0"/>
                          </a:rPr>
                          <m:t>𝐶</m:t>
                        </m:r>
                        <m:r>
                          <a:rPr lang="en-US" b="0" i="1" smtClean="0">
                            <a:latin typeface="Cambria Math" panose="02040503050406030204" pitchFamily="18" charset="0"/>
                          </a:rPr>
                          <m:t>)</m:t>
                        </m:r>
                      </m:den>
                    </m:f>
                  </m:oMath>
                </a14:m>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16 </m:t>
                        </m:r>
                        <m:r>
                          <a:rPr lang="en-US" b="0" i="1" smtClean="0">
                            <a:latin typeface="Cambria Math" panose="02040503050406030204" pitchFamily="18" charset="0"/>
                          </a:rPr>
                          <m:t>𝑚𝐴</m:t>
                        </m:r>
                      </m:num>
                      <m:den>
                        <m:r>
                          <a:rPr lang="en-US" b="0" i="1" smtClean="0">
                            <a:latin typeface="Cambria Math" panose="02040503050406030204" pitchFamily="18" charset="0"/>
                          </a:rPr>
                          <m:t>100° </m:t>
                        </m:r>
                        <m:r>
                          <a:rPr lang="en-US" b="0" i="1" smtClean="0">
                            <a:latin typeface="Cambria Math" panose="02040503050406030204" pitchFamily="18" charset="0"/>
                          </a:rPr>
                          <m:t>𝐶</m:t>
                        </m:r>
                      </m:den>
                    </m:f>
                  </m:oMath>
                </a14:m>
                <a:r>
                  <a:rPr lang="en-US" dirty="0"/>
                  <a:t> = 0.16 mA/°C</a:t>
                </a:r>
              </a:p>
              <a:p>
                <a:pPr marL="289322" indent="-289322">
                  <a:buFont typeface="+mj-lt"/>
                  <a:buAutoNum type="alphaLcPeriod"/>
                </a:pPr>
                <a:r>
                  <a:rPr lang="en-US" dirty="0"/>
                  <a:t>Substituting into Y=</a:t>
                </a:r>
                <a:r>
                  <a:rPr lang="en-US" dirty="0" err="1"/>
                  <a:t>mX+b</a:t>
                </a:r>
                <a:r>
                  <a:rPr lang="en-US" dirty="0"/>
                  <a:t>:</a:t>
                </a:r>
              </a:p>
              <a:p>
                <a:pPr marL="257175" lvl="1" indent="0">
                  <a:buNone/>
                </a:pPr>
                <a:r>
                  <a:rPr lang="en-US" dirty="0"/>
                  <a:t>Y=(0.16mA/°C)x +b</a:t>
                </a:r>
              </a:p>
              <a:p>
                <a:pPr marL="257175" lvl="1" indent="0">
                  <a:buNone/>
                </a:pPr>
                <a:r>
                  <a:rPr lang="en-US" dirty="0"/>
                  <a:t>Pick either end point of the line and calculate b:</a:t>
                </a:r>
              </a:p>
              <a:p>
                <a:pPr marL="257175" lvl="1" indent="0">
                  <a:buNone/>
                </a:pPr>
                <a:r>
                  <a:rPr lang="en-US" dirty="0"/>
                  <a:t>20 mA = (0.16mA/°C) 60°C + b therefore b= 10.4 mA</a:t>
                </a:r>
              </a:p>
              <a:p>
                <a:pPr marL="257175" lvl="1" indent="0">
                  <a:buNone/>
                </a:pPr>
                <a:endParaRPr lang="en-US" dirty="0"/>
              </a:p>
              <a:p>
                <a:pPr marL="289322" indent="-289322">
                  <a:buFont typeface="+mj-lt"/>
                  <a:buAutoNum type="alphaLcPeriod"/>
                </a:pPr>
                <a:r>
                  <a:rPr lang="en-US" dirty="0"/>
                  <a:t>Y = (0.16mA/°C) x +10.4 mA</a:t>
                </a:r>
              </a:p>
            </p:txBody>
          </p:sp>
        </mc:Choice>
        <mc:Fallback xmlns="">
          <p:sp>
            <p:nvSpPr>
              <p:cNvPr id="5" name="Content Placeholder 4">
                <a:extLst>
                  <a:ext uri="{FF2B5EF4-FFF2-40B4-BE49-F238E27FC236}">
                    <a16:creationId xmlns:a16="http://schemas.microsoft.com/office/drawing/2014/main" id="{5BB3C39C-6DD3-4ABE-91C0-7B05B67910C8}"/>
                  </a:ext>
                </a:extLst>
              </p:cNvPr>
              <p:cNvSpPr>
                <a:spLocks noGrp="1" noRot="1" noChangeAspect="1" noMove="1" noResize="1" noEditPoints="1" noAdjustHandles="1" noChangeArrowheads="1" noChangeShapeType="1" noTextEdit="1"/>
              </p:cNvSpPr>
              <p:nvPr>
                <p:ph idx="1"/>
              </p:nvPr>
            </p:nvSpPr>
            <p:spPr>
              <a:blipFill>
                <a:blip r:embed="rId2"/>
                <a:stretch>
                  <a:fillRect l="-1926" t="-943" r="-1852"/>
                </a:stretch>
              </a:blipFill>
            </p:spPr>
            <p:txBody>
              <a:bodyPr/>
              <a:lstStyle/>
              <a:p>
                <a:r>
                  <a:rPr lang="en-US">
                    <a:noFill/>
                  </a:rPr>
                  <a:t> </a:t>
                </a:r>
              </a:p>
            </p:txBody>
          </p:sp>
        </mc:Fallback>
      </mc:AlternateContent>
    </p:spTree>
    <p:extLst>
      <p:ext uri="{BB962C8B-B14F-4D97-AF65-F5344CB8AC3E}">
        <p14:creationId xmlns:p14="http://schemas.microsoft.com/office/powerpoint/2010/main" val="299728707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1A7A0C3-AD5F-404F-8994-99AC30A6AF5F}"/>
              </a:ext>
            </a:extLst>
          </p:cNvPr>
          <p:cNvSpPr>
            <a:spLocks noGrp="1"/>
          </p:cNvSpPr>
          <p:nvPr>
            <p:ph idx="1"/>
          </p:nvPr>
        </p:nvSpPr>
        <p:spPr>
          <a:xfrm>
            <a:off x="533400" y="914401"/>
            <a:ext cx="8229600" cy="4678362"/>
          </a:xfrm>
        </p:spPr>
        <p:txBody>
          <a:bodyPr>
            <a:normAutofit/>
          </a:bodyPr>
          <a:lstStyle/>
          <a:p>
            <a:pPr marL="0" indent="0">
              <a:buNone/>
            </a:pPr>
            <a:r>
              <a:rPr lang="en-US" sz="2800" dirty="0"/>
              <a:t>Questions about the measuring instrument</a:t>
            </a:r>
          </a:p>
          <a:p>
            <a:pPr marL="0" indent="0">
              <a:buNone/>
            </a:pPr>
            <a:r>
              <a:rPr lang="en-US" sz="2800" dirty="0"/>
              <a:t>      1.	What is the primary sensor?</a:t>
            </a:r>
          </a:p>
          <a:p>
            <a:pPr marL="0" indent="0">
              <a:buNone/>
            </a:pPr>
            <a:r>
              <a:rPr lang="en-US" sz="2800" dirty="0"/>
              <a:t>       2.	What effect will the primary sensor have on</a:t>
            </a:r>
          </a:p>
          <a:p>
            <a:pPr marL="0" indent="0">
              <a:buNone/>
            </a:pPr>
            <a:r>
              <a:rPr lang="en-US" sz="2800" dirty="0"/>
              <a:t>          	the measured variable?</a:t>
            </a:r>
          </a:p>
          <a:p>
            <a:pPr marL="0" indent="0">
              <a:buNone/>
            </a:pPr>
            <a:r>
              <a:rPr lang="en-US" sz="2800" dirty="0"/>
              <a:t>      3.	What is the purpose of the output:  indicate,</a:t>
            </a:r>
          </a:p>
          <a:p>
            <a:pPr marL="0" indent="0">
              <a:buNone/>
            </a:pPr>
            <a:r>
              <a:rPr lang="en-US" sz="2800" dirty="0"/>
              <a:t>         	 transmit, record, totalize, other</a:t>
            </a:r>
          </a:p>
          <a:p>
            <a:pPr marL="0" indent="0">
              <a:buNone/>
            </a:pPr>
            <a:r>
              <a:rPr lang="en-US" sz="2800" dirty="0"/>
              <a:t>      4.	Is the output signal analog or digital?</a:t>
            </a:r>
          </a:p>
          <a:p>
            <a:pPr marL="0" indent="0">
              <a:buNone/>
            </a:pPr>
            <a:r>
              <a:rPr lang="en-US" sz="2800" dirty="0"/>
              <a:t>      5.	What is the output signal:  3-15 psi, 4-20 mA,</a:t>
            </a:r>
          </a:p>
          <a:p>
            <a:pPr marL="0" indent="0">
              <a:buNone/>
            </a:pPr>
            <a:r>
              <a:rPr lang="en-US" sz="2800" dirty="0"/>
              <a:t>          	0-5 V, 8-bit TTL digital, other?</a:t>
            </a:r>
          </a:p>
          <a:p>
            <a:endParaRPr lang="en-US" dirty="0"/>
          </a:p>
        </p:txBody>
      </p:sp>
    </p:spTree>
    <p:extLst>
      <p:ext uri="{BB962C8B-B14F-4D97-AF65-F5344CB8AC3E}">
        <p14:creationId xmlns:p14="http://schemas.microsoft.com/office/powerpoint/2010/main" val="364847589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04800"/>
            <a:ext cx="8458200" cy="5693866"/>
          </a:xfrm>
          <a:prstGeom prst="rect">
            <a:avLst/>
          </a:prstGeom>
        </p:spPr>
        <p:txBody>
          <a:bodyPr wrap="square">
            <a:spAutoFit/>
          </a:bodyPr>
          <a:lstStyle/>
          <a:p>
            <a:r>
              <a:rPr lang="en-US" sz="2800" dirty="0"/>
              <a:t>Questions about the measuring instrument cont.</a:t>
            </a:r>
          </a:p>
          <a:p>
            <a:pPr marL="342900" indent="-342900">
              <a:buAutoNum type="arabicPeriod" startAt="6"/>
            </a:pPr>
            <a:endParaRPr lang="en-US" sz="2800" dirty="0"/>
          </a:p>
          <a:p>
            <a:pPr marL="342900" indent="-342900">
              <a:buAutoNum type="arabicPeriod" startAt="6"/>
            </a:pPr>
            <a:r>
              <a:rPr lang="en-US" sz="2800" dirty="0"/>
              <a:t>What type of signal conditioning is provided?</a:t>
            </a:r>
          </a:p>
          <a:p>
            <a:pPr lvl="0"/>
            <a:r>
              <a:rPr lang="en-US" sz="2800" dirty="0"/>
              <a:t>	a.  Amplification or attenuation</a:t>
            </a:r>
          </a:p>
          <a:p>
            <a:pPr marL="914400" lvl="0" indent="-914400"/>
            <a:r>
              <a:rPr lang="en-US" sz="2800" dirty="0"/>
              <a:t>	b.  Signal conversion:  resistance to current, millivolt to current, analog to digital, digital to analog, </a:t>
            </a:r>
            <a:r>
              <a:rPr lang="en-US" sz="2800" dirty="0" err="1"/>
              <a:t>etc</a:t>
            </a:r>
            <a:r>
              <a:rPr lang="en-US" sz="2800" dirty="0"/>
              <a:t>?</a:t>
            </a:r>
          </a:p>
          <a:p>
            <a:pPr lvl="0"/>
            <a:r>
              <a:rPr lang="en-US" sz="2800" dirty="0"/>
              <a:t>	c.  Filters:  low pass, high pass, band pass?</a:t>
            </a:r>
          </a:p>
          <a:p>
            <a:pPr lvl="0"/>
            <a:r>
              <a:rPr lang="en-US" sz="2800" dirty="0"/>
              <a:t>	d.  Linearization of the signal</a:t>
            </a:r>
          </a:p>
          <a:p>
            <a:pPr lvl="0"/>
            <a:r>
              <a:rPr lang="en-US" sz="2800" dirty="0"/>
              <a:t>	e.  Square-root function</a:t>
            </a:r>
          </a:p>
          <a:p>
            <a:pPr lvl="0"/>
            <a:r>
              <a:rPr lang="en-US" sz="2800" dirty="0"/>
              <a:t>	f.   Other special functions</a:t>
            </a:r>
          </a:p>
          <a:p>
            <a:pPr lvl="0"/>
            <a:r>
              <a:rPr lang="en-US" sz="2800" dirty="0"/>
              <a:t>	g.  Conversion to engineering units</a:t>
            </a:r>
          </a:p>
          <a:p>
            <a:pPr marL="342900" indent="-342900">
              <a:buAutoNum type="arabicPeriod" startAt="7"/>
            </a:pPr>
            <a:r>
              <a:rPr lang="en-US" sz="2800" dirty="0"/>
              <a:t>What is the operating principle of the transmitter</a:t>
            </a:r>
          </a:p>
        </p:txBody>
      </p:sp>
    </p:spTree>
    <p:extLst>
      <p:ext uri="{BB962C8B-B14F-4D97-AF65-F5344CB8AC3E}">
        <p14:creationId xmlns:p14="http://schemas.microsoft.com/office/powerpoint/2010/main" val="187215079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838200"/>
            <a:ext cx="8458200" cy="4401205"/>
          </a:xfrm>
          <a:prstGeom prst="rect">
            <a:avLst/>
          </a:prstGeom>
        </p:spPr>
        <p:txBody>
          <a:bodyPr wrap="square">
            <a:spAutoFit/>
          </a:bodyPr>
          <a:lstStyle/>
          <a:p>
            <a:r>
              <a:rPr lang="en-US" sz="2800" dirty="0"/>
              <a:t>Questions about the measuring instrument cont.</a:t>
            </a:r>
          </a:p>
          <a:p>
            <a:pPr marL="342900" indent="-342900">
              <a:buAutoNum type="arabicPeriod" startAt="8"/>
            </a:pPr>
            <a:endParaRPr lang="en-US" sz="2800" dirty="0"/>
          </a:p>
          <a:p>
            <a:pPr marL="342900" indent="-342900">
              <a:buAutoNum type="arabicPeriod" startAt="8"/>
            </a:pPr>
            <a:r>
              <a:rPr lang="en-US" sz="2800" dirty="0"/>
              <a:t>What environmental conditions will the instrument encounter</a:t>
            </a:r>
          </a:p>
          <a:p>
            <a:pPr marL="342900" indent="-342900">
              <a:buAutoNum type="arabicPeriod" startAt="8"/>
            </a:pPr>
            <a:r>
              <a:rPr lang="en-US" sz="2800" dirty="0"/>
              <a:t>What are the thermal zero drift and thermal sensitivity drift ratings</a:t>
            </a:r>
          </a:p>
          <a:p>
            <a:pPr marL="342900" indent="-342900">
              <a:buAutoNum type="arabicPeriod" startAt="8"/>
            </a:pPr>
            <a:r>
              <a:rPr lang="en-US" sz="2800" dirty="0"/>
              <a:t>What are the long-term drift and sensitivity drift ratings</a:t>
            </a:r>
          </a:p>
          <a:p>
            <a:pPr marL="342900" indent="-342900">
              <a:buAutoNum type="arabicPeriod" startAt="8"/>
            </a:pPr>
            <a:r>
              <a:rPr lang="en-US" sz="2800" dirty="0"/>
              <a:t>What are the dead-band, hysteresis, and linearity ratings</a:t>
            </a:r>
          </a:p>
        </p:txBody>
      </p:sp>
    </p:spTree>
    <p:extLst>
      <p:ext uri="{BB962C8B-B14F-4D97-AF65-F5344CB8AC3E}">
        <p14:creationId xmlns:p14="http://schemas.microsoft.com/office/powerpoint/2010/main" val="59211586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502E76-B146-43A3-8156-F4E81D8F3E9F}"/>
              </a:ext>
            </a:extLst>
          </p:cNvPr>
          <p:cNvSpPr>
            <a:spLocks noGrp="1"/>
          </p:cNvSpPr>
          <p:nvPr>
            <p:ph type="title"/>
          </p:nvPr>
        </p:nvSpPr>
        <p:spPr/>
        <p:txBody>
          <a:bodyPr/>
          <a:lstStyle/>
          <a:p>
            <a:r>
              <a:rPr lang="en-US" dirty="0"/>
              <a:t>For You</a:t>
            </a:r>
          </a:p>
        </p:txBody>
      </p:sp>
      <p:sp>
        <p:nvSpPr>
          <p:cNvPr id="3" name="Content Placeholder 2">
            <a:extLst>
              <a:ext uri="{FF2B5EF4-FFF2-40B4-BE49-F238E27FC236}">
                <a16:creationId xmlns="" xmlns:a16="http://schemas.microsoft.com/office/drawing/2014/main" id="{BE351E0F-B546-4F75-8DB4-5BAA56117943}"/>
              </a:ext>
            </a:extLst>
          </p:cNvPr>
          <p:cNvSpPr>
            <a:spLocks noGrp="1"/>
          </p:cNvSpPr>
          <p:nvPr>
            <p:ph idx="1"/>
          </p:nvPr>
        </p:nvSpPr>
        <p:spPr/>
        <p:txBody>
          <a:bodyPr>
            <a:normAutofit/>
          </a:bodyPr>
          <a:lstStyle/>
          <a:p>
            <a:pPr marL="0" indent="0">
              <a:buNone/>
            </a:pPr>
            <a:r>
              <a:rPr lang="en-US" sz="3000" dirty="0"/>
              <a:t>Questions about economics</a:t>
            </a:r>
          </a:p>
          <a:p>
            <a:pPr marL="0" indent="0">
              <a:buNone/>
            </a:pPr>
            <a:r>
              <a:rPr lang="en-US" sz="3000" dirty="0"/>
              <a:t>	1.  What is the initial cost of the instrument</a:t>
            </a:r>
          </a:p>
          <a:p>
            <a:pPr marL="0" indent="0">
              <a:buNone/>
            </a:pPr>
            <a:r>
              <a:rPr lang="en-US" sz="3000" dirty="0"/>
              <a:t>	2.  What is the installation cost</a:t>
            </a:r>
          </a:p>
          <a:p>
            <a:pPr marL="0" indent="0">
              <a:buNone/>
            </a:pPr>
            <a:r>
              <a:rPr lang="en-US" sz="3000" dirty="0"/>
              <a:t>	3.  What is the maintenance cost</a:t>
            </a:r>
          </a:p>
          <a:p>
            <a:pPr marL="0" indent="0">
              <a:buNone/>
            </a:pPr>
            <a:r>
              <a:rPr lang="en-US" sz="3000" dirty="0"/>
              <a:t>	4.  What is the expected life of the instrument</a:t>
            </a:r>
          </a:p>
          <a:p>
            <a:pPr marL="0" indent="0">
              <a:buNone/>
            </a:pPr>
            <a:r>
              <a:rPr lang="en-US" sz="3000" dirty="0"/>
              <a:t>	5.  What is the anticipated replacement cost</a:t>
            </a:r>
          </a:p>
          <a:p>
            <a:pPr marL="0" indent="0">
              <a:buNone/>
            </a:pPr>
            <a:endParaRPr lang="en-US" dirty="0"/>
          </a:p>
        </p:txBody>
      </p:sp>
      <p:sp>
        <p:nvSpPr>
          <p:cNvPr id="4" name="Title 1">
            <a:extLst>
              <a:ext uri="{FF2B5EF4-FFF2-40B4-BE49-F238E27FC236}">
                <a16:creationId xmlns="" xmlns:a16="http://schemas.microsoft.com/office/drawing/2014/main" id="{407961D5-CFB9-C0DB-B656-B20D32FC6A36}"/>
              </a:ext>
            </a:extLst>
          </p:cNvPr>
          <p:cNvSpPr txBox="1">
            <a:spLocks/>
          </p:cNvSpPr>
          <p:nvPr/>
        </p:nvSpPr>
        <p:spPr>
          <a:xfrm>
            <a:off x="76200" y="5562600"/>
            <a:ext cx="89154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Calibrating Pressure Transmitters.pdf from Examples Folder</a:t>
            </a:r>
          </a:p>
        </p:txBody>
      </p:sp>
    </p:spTree>
    <p:extLst>
      <p:ext uri="{BB962C8B-B14F-4D97-AF65-F5344CB8AC3E}">
        <p14:creationId xmlns:p14="http://schemas.microsoft.com/office/powerpoint/2010/main" val="275457563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520F03-249F-4B85-C9A2-AB114099866D}"/>
              </a:ext>
            </a:extLst>
          </p:cNvPr>
          <p:cNvSpPr>
            <a:spLocks noGrp="1"/>
          </p:cNvSpPr>
          <p:nvPr>
            <p:ph type="ctrTitle"/>
          </p:nvPr>
        </p:nvSpPr>
        <p:spPr/>
        <p:txBody>
          <a:bodyPr/>
          <a:lstStyle/>
          <a:p>
            <a:r>
              <a:rPr lang="en-US" dirty="0"/>
              <a:t>Sensors</a:t>
            </a:r>
          </a:p>
        </p:txBody>
      </p:sp>
    </p:spTree>
    <p:extLst>
      <p:ext uri="{BB962C8B-B14F-4D97-AF65-F5344CB8AC3E}">
        <p14:creationId xmlns:p14="http://schemas.microsoft.com/office/powerpoint/2010/main" val="122596591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77" y="1600200"/>
            <a:ext cx="7912100" cy="469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38400" y="914400"/>
            <a:ext cx="3429000" cy="954107"/>
          </a:xfrm>
          <a:prstGeom prst="rect">
            <a:avLst/>
          </a:prstGeom>
          <a:noFill/>
        </p:spPr>
        <p:txBody>
          <a:bodyPr wrap="square" rtlCol="0">
            <a:spAutoFit/>
          </a:bodyPr>
          <a:lstStyle/>
          <a:p>
            <a:r>
              <a:rPr lang="en-US" sz="2800" dirty="0" smtClean="0"/>
              <a:t>First and Simplest – Limit Switches</a:t>
            </a:r>
            <a:endParaRPr lang="en-US" sz="2800" dirty="0"/>
          </a:p>
        </p:txBody>
      </p:sp>
    </p:spTree>
    <p:extLst>
      <p:ext uri="{BB962C8B-B14F-4D97-AF65-F5344CB8AC3E}">
        <p14:creationId xmlns:p14="http://schemas.microsoft.com/office/powerpoint/2010/main" val="370798813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23" y="2057400"/>
            <a:ext cx="8220075" cy="3987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62820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752600"/>
            <a:ext cx="8888611"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628204"/>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828800"/>
            <a:ext cx="8909050" cy="3689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628204"/>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422457"/>
            <a:ext cx="6781800" cy="4435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38400" y="914400"/>
            <a:ext cx="3429000" cy="954107"/>
          </a:xfrm>
          <a:prstGeom prst="rect">
            <a:avLst/>
          </a:prstGeom>
          <a:noFill/>
        </p:spPr>
        <p:txBody>
          <a:bodyPr wrap="square" rtlCol="0">
            <a:spAutoFit/>
          </a:bodyPr>
          <a:lstStyle/>
          <a:p>
            <a:r>
              <a:rPr lang="en-US" sz="2800" dirty="0" smtClean="0"/>
              <a:t>Limit Switches –</a:t>
            </a:r>
          </a:p>
          <a:p>
            <a:r>
              <a:rPr lang="en-US" sz="2800" dirty="0" smtClean="0"/>
              <a:t>Miniatures</a:t>
            </a:r>
            <a:endParaRPr lang="en-US" sz="2800" dirty="0"/>
          </a:p>
        </p:txBody>
      </p:sp>
    </p:spTree>
    <p:extLst>
      <p:ext uri="{BB962C8B-B14F-4D97-AF65-F5344CB8AC3E}">
        <p14:creationId xmlns:p14="http://schemas.microsoft.com/office/powerpoint/2010/main" val="2383628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D8754A0F-BD20-4838-9A0D-CEC98B676B2D}"/>
              </a:ext>
            </a:extLst>
          </p:cNvPr>
          <p:cNvSpPr>
            <a:spLocks noGrp="1"/>
          </p:cNvSpPr>
          <p:nvPr>
            <p:ph type="title"/>
          </p:nvPr>
        </p:nvSpPr>
        <p:spPr/>
        <p:txBody>
          <a:bodyPr/>
          <a:lstStyle/>
          <a:p>
            <a:pPr algn="ctr"/>
            <a:r>
              <a:rPr lang="en-US" dirty="0"/>
              <a:t>Instrument example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 xmlns:a16="http://schemas.microsoft.com/office/drawing/2014/main" id="{5BB3C39C-6DD3-4ABE-91C0-7B05B67910C8}"/>
                  </a:ext>
                </a:extLst>
              </p:cNvPr>
              <p:cNvSpPr>
                <a:spLocks noGrp="1"/>
              </p:cNvSpPr>
              <p:nvPr>
                <p:ph idx="1"/>
              </p:nvPr>
            </p:nvSpPr>
            <p:spPr/>
            <p:txBody>
              <a:bodyPr/>
              <a:lstStyle/>
              <a:p>
                <a:pPr marL="289322" indent="-289322">
                  <a:buFont typeface="+mj-lt"/>
                  <a:buAutoNum type="alphaLcPeriod" startAt="4"/>
                </a:pPr>
                <a:r>
                  <a:rPr lang="en-US" dirty="0"/>
                  <a:t>At 22°C:</a:t>
                </a:r>
              </a:p>
              <a:p>
                <a:pPr marL="257175" lvl="1" indent="0">
                  <a:buNone/>
                </a:pPr>
                <a:r>
                  <a:rPr lang="en-US" dirty="0"/>
                  <a:t>Y = (0.16mA/°C) 22 °C +10.4 mA</a:t>
                </a:r>
              </a:p>
              <a:p>
                <a:pPr marL="257175" lvl="1" indent="0">
                  <a:buNone/>
                </a:pPr>
                <a:r>
                  <a:rPr lang="en-US" dirty="0"/>
                  <a:t>Y = 13.92 mA</a:t>
                </a:r>
              </a:p>
              <a:p>
                <a:pPr lvl="1" indent="-257175">
                  <a:buFont typeface="+mj-lt"/>
                  <a:buAutoNum type="alphaLcPeriod" startAt="4"/>
                </a:pPr>
                <a:endParaRPr lang="en-US" dirty="0"/>
              </a:p>
              <a:p>
                <a:pPr marL="289322" indent="-289322">
                  <a:buFont typeface="+mj-lt"/>
                  <a:buAutoNum type="alphaLcPeriod" startAt="4"/>
                </a:pPr>
                <a:r>
                  <a:rPr lang="en-US" dirty="0"/>
                  <a:t>When the output is 11 mA:</a:t>
                </a:r>
              </a:p>
              <a:p>
                <a:pPr marL="257175" lvl="1" indent="0">
                  <a:buNone/>
                </a:pPr>
                <a:r>
                  <a:rPr lang="en-US" dirty="0"/>
                  <a:t> 11 mA = (0.16mA/°C) x +10.4 mA</a:t>
                </a:r>
              </a:p>
              <a:p>
                <a:pPr marL="257175" lvl="1" indent="0">
                  <a:buNone/>
                </a:pPr>
                <a:r>
                  <a:rPr lang="en-US" dirty="0"/>
                  <a:t>X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11 </m:t>
                        </m:r>
                        <m:r>
                          <a:rPr lang="en-US" b="0" i="1" smtClean="0">
                            <a:latin typeface="Cambria Math" panose="02040503050406030204" pitchFamily="18" charset="0"/>
                          </a:rPr>
                          <m:t>𝑚𝐴</m:t>
                        </m:r>
                        <m:r>
                          <a:rPr lang="en-US" b="0" i="1" smtClean="0">
                            <a:latin typeface="Cambria Math" panose="02040503050406030204" pitchFamily="18" charset="0"/>
                          </a:rPr>
                          <m:t> −10.4 </m:t>
                        </m:r>
                        <m:r>
                          <a:rPr lang="en-US" b="0" i="1" smtClean="0">
                            <a:latin typeface="Cambria Math" panose="02040503050406030204" pitchFamily="18" charset="0"/>
                          </a:rPr>
                          <m:t>𝑚𝐴</m:t>
                        </m:r>
                      </m:num>
                      <m:den>
                        <m:r>
                          <a:rPr lang="en-US" b="0" i="1" smtClean="0">
                            <a:latin typeface="Cambria Math" panose="02040503050406030204" pitchFamily="18" charset="0"/>
                          </a:rPr>
                          <m:t>0.16 </m:t>
                        </m:r>
                        <m:r>
                          <a:rPr lang="en-US" b="0" i="1" smtClean="0">
                            <a:latin typeface="Cambria Math" panose="02040503050406030204" pitchFamily="18" charset="0"/>
                          </a:rPr>
                          <m:t>𝑚𝐴</m:t>
                        </m:r>
                        <m:r>
                          <a:rPr lang="en-US" b="0" i="1" smtClean="0">
                            <a:latin typeface="Cambria Math" panose="02040503050406030204" pitchFamily="18" charset="0"/>
                          </a:rPr>
                          <m:t>/</m:t>
                        </m:r>
                        <m:r>
                          <m:rPr>
                            <m:nor/>
                          </m:rPr>
                          <a:rPr lang="en-US" dirty="0" smtClean="0"/>
                          <m:t>°</m:t>
                        </m:r>
                        <m:r>
                          <m:rPr>
                            <m:nor/>
                          </m:rPr>
                          <a:rPr lang="en-US" dirty="0" smtClean="0"/>
                          <m:t>C</m:t>
                        </m:r>
                      </m:den>
                    </m:f>
                  </m:oMath>
                </a14:m>
                <a:r>
                  <a:rPr lang="en-US" dirty="0"/>
                  <a:t> = 3.75 °C</a:t>
                </a:r>
              </a:p>
              <a:p>
                <a:pPr marL="257175" lvl="1" indent="0">
                  <a:buNone/>
                </a:pPr>
                <a:endParaRPr lang="en-US" dirty="0"/>
              </a:p>
              <a:p>
                <a:pPr marL="289322" indent="-289322">
                  <a:buFont typeface="+mj-lt"/>
                  <a:buAutoNum type="alphaLcPeriod" startAt="4"/>
                </a:pPr>
                <a:endParaRPr lang="en-US" dirty="0"/>
              </a:p>
            </p:txBody>
          </p:sp>
        </mc:Choice>
        <mc:Fallback xmlns="">
          <p:sp>
            <p:nvSpPr>
              <p:cNvPr id="5" name="Content Placeholder 4">
                <a:extLst>
                  <a:ext uri="{FF2B5EF4-FFF2-40B4-BE49-F238E27FC236}">
                    <a16:creationId xmlns:a16="http://schemas.microsoft.com/office/drawing/2014/main" id="{5BB3C39C-6DD3-4ABE-91C0-7B05B67910C8}"/>
                  </a:ext>
                </a:extLst>
              </p:cNvPr>
              <p:cNvSpPr>
                <a:spLocks noGrp="1" noRot="1" noChangeAspect="1" noMove="1" noResize="1" noEditPoints="1" noAdjustHandles="1" noChangeArrowheads="1" noChangeShapeType="1" noTextEdit="1"/>
              </p:cNvSpPr>
              <p:nvPr>
                <p:ph idx="1"/>
              </p:nvPr>
            </p:nvSpPr>
            <p:spPr>
              <a:blipFill>
                <a:blip r:embed="rId2"/>
                <a:stretch>
                  <a:fillRect l="-1926" t="-2156"/>
                </a:stretch>
              </a:blipFill>
            </p:spPr>
            <p:txBody>
              <a:bodyPr/>
              <a:lstStyle/>
              <a:p>
                <a:r>
                  <a:rPr lang="en-US">
                    <a:noFill/>
                  </a:rPr>
                  <a:t> </a:t>
                </a:r>
              </a:p>
            </p:txBody>
          </p:sp>
        </mc:Fallback>
      </mc:AlternateContent>
    </p:spTree>
    <p:extLst>
      <p:ext uri="{BB962C8B-B14F-4D97-AF65-F5344CB8AC3E}">
        <p14:creationId xmlns:p14="http://schemas.microsoft.com/office/powerpoint/2010/main" val="211388580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01" y="1905000"/>
            <a:ext cx="8839200" cy="3860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62820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993415"/>
            <a:ext cx="2181321" cy="568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90600" y="327458"/>
            <a:ext cx="3429000" cy="954107"/>
          </a:xfrm>
          <a:prstGeom prst="rect">
            <a:avLst/>
          </a:prstGeom>
          <a:noFill/>
        </p:spPr>
        <p:txBody>
          <a:bodyPr wrap="square" rtlCol="0">
            <a:spAutoFit/>
          </a:bodyPr>
          <a:lstStyle/>
          <a:p>
            <a:r>
              <a:rPr lang="en-US" sz="2800" dirty="0" smtClean="0"/>
              <a:t>Limit Switch –</a:t>
            </a:r>
          </a:p>
          <a:p>
            <a:r>
              <a:rPr lang="en-US" sz="2800" dirty="0" smtClean="0"/>
              <a:t>Symbols on Drawings</a:t>
            </a:r>
            <a:endParaRPr lang="en-US" sz="2800" dirty="0"/>
          </a:p>
        </p:txBody>
      </p:sp>
      <p:sp>
        <p:nvSpPr>
          <p:cNvPr id="5" name="TextBox 4"/>
          <p:cNvSpPr txBox="1"/>
          <p:nvPr/>
        </p:nvSpPr>
        <p:spPr>
          <a:xfrm>
            <a:off x="4938760" y="382570"/>
            <a:ext cx="3429000" cy="523220"/>
          </a:xfrm>
          <a:prstGeom prst="rect">
            <a:avLst/>
          </a:prstGeom>
          <a:noFill/>
        </p:spPr>
        <p:txBody>
          <a:bodyPr wrap="square" rtlCol="0">
            <a:spAutoFit/>
          </a:bodyPr>
          <a:lstStyle/>
          <a:p>
            <a:r>
              <a:rPr lang="en-US" sz="2800" dirty="0" smtClean="0"/>
              <a:t>European Symbols</a:t>
            </a:r>
            <a:endParaRPr lang="en-US" sz="2800"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861" y="1275950"/>
            <a:ext cx="1730943" cy="546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8980" y="1600200"/>
            <a:ext cx="1663165" cy="416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62820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a:t>Electromechanical Systems 1</a:t>
            </a:r>
            <a:r>
              <a:rPr lang="en-US" baseline="30000" dirty="0"/>
              <a:t>st</a:t>
            </a:r>
            <a:r>
              <a:rPr lang="en-US" dirty="0"/>
              <a:t> Ed</a:t>
            </a:r>
          </a:p>
        </p:txBody>
      </p:sp>
      <p:pic>
        <p:nvPicPr>
          <p:cNvPr id="7" name="Content Placeholder 6">
            <a:extLst>
              <a:ext uri="{FF2B5EF4-FFF2-40B4-BE49-F238E27FC236}">
                <a16:creationId xmlns="" xmlns:a16="http://schemas.microsoft.com/office/drawing/2014/main" id="{0BE040DC-A872-3AE3-6EB6-F459DE844723}"/>
              </a:ext>
            </a:extLst>
          </p:cNvPr>
          <p:cNvPicPr>
            <a:picLocks noGrp="1" noChangeAspect="1"/>
          </p:cNvPicPr>
          <p:nvPr>
            <p:ph idx="1"/>
          </p:nvPr>
        </p:nvPicPr>
        <p:blipFill>
          <a:blip r:embed="rId2"/>
          <a:stretch>
            <a:fillRect/>
          </a:stretch>
        </p:blipFill>
        <p:spPr>
          <a:xfrm>
            <a:off x="533400" y="838200"/>
            <a:ext cx="8229600" cy="4502988"/>
          </a:xfrm>
        </p:spPr>
      </p:pic>
      <p:pic>
        <p:nvPicPr>
          <p:cNvPr id="9" name="Picture 8">
            <a:extLst>
              <a:ext uri="{FF2B5EF4-FFF2-40B4-BE49-F238E27FC236}">
                <a16:creationId xmlns="" xmlns:a16="http://schemas.microsoft.com/office/drawing/2014/main" id="{0302EC49-74D5-2A43-BAF6-286FE80DE786}"/>
              </a:ext>
            </a:extLst>
          </p:cNvPr>
          <p:cNvPicPr>
            <a:picLocks noChangeAspect="1"/>
          </p:cNvPicPr>
          <p:nvPr/>
        </p:nvPicPr>
        <p:blipFill>
          <a:blip r:embed="rId3"/>
          <a:stretch>
            <a:fillRect/>
          </a:stretch>
        </p:blipFill>
        <p:spPr>
          <a:xfrm>
            <a:off x="838200" y="5366878"/>
            <a:ext cx="7772400" cy="1458279"/>
          </a:xfrm>
          <a:prstGeom prst="rect">
            <a:avLst/>
          </a:prstGeom>
        </p:spPr>
      </p:pic>
    </p:spTree>
    <p:extLst>
      <p:ext uri="{BB962C8B-B14F-4D97-AF65-F5344CB8AC3E}">
        <p14:creationId xmlns:p14="http://schemas.microsoft.com/office/powerpoint/2010/main" val="210783438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38199"/>
            <a:ext cx="1600200" cy="5555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309" y="987141"/>
            <a:ext cx="2016091" cy="525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760" y="967889"/>
            <a:ext cx="1844040" cy="572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987140"/>
            <a:ext cx="1752600"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46384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7915222"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 xmlns:a16="http://schemas.microsoft.com/office/drawing/2014/main" id="{79B200FB-47D7-B8D9-EDBD-E56B2112B143}"/>
              </a:ext>
            </a:extLst>
          </p:cNvPr>
          <p:cNvSpPr>
            <a:spLocks noGrp="1"/>
          </p:cNvSpPr>
          <p:nvPr>
            <p:ph type="title"/>
          </p:nvPr>
        </p:nvSpPr>
        <p:spPr>
          <a:xfrm>
            <a:off x="457200" y="457200"/>
            <a:ext cx="8229600" cy="1020762"/>
          </a:xfrm>
        </p:spPr>
        <p:txBody>
          <a:bodyPr>
            <a:normAutofit/>
          </a:bodyPr>
          <a:lstStyle/>
          <a:p>
            <a:r>
              <a:rPr lang="en-US" sz="3200" dirty="0"/>
              <a:t>LVDT Linear Voltage Differential Transformer</a:t>
            </a:r>
          </a:p>
        </p:txBody>
      </p:sp>
    </p:spTree>
    <p:extLst>
      <p:ext uri="{BB962C8B-B14F-4D97-AF65-F5344CB8AC3E}">
        <p14:creationId xmlns:p14="http://schemas.microsoft.com/office/powerpoint/2010/main" val="268534096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81000"/>
            <a:ext cx="1689835" cy="6305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066799"/>
            <a:ext cx="1524000" cy="281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81000"/>
            <a:ext cx="1447800" cy="620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698008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1524000"/>
            <a:ext cx="7524750"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 xmlns:a16="http://schemas.microsoft.com/office/drawing/2014/main" id="{2663D462-0490-18B5-B4CC-7168044CAE7F}"/>
              </a:ext>
            </a:extLst>
          </p:cNvPr>
          <p:cNvSpPr>
            <a:spLocks noGrp="1"/>
          </p:cNvSpPr>
          <p:nvPr>
            <p:ph type="title"/>
          </p:nvPr>
        </p:nvSpPr>
        <p:spPr>
          <a:xfrm>
            <a:off x="457200" y="485775"/>
            <a:ext cx="8229600" cy="792162"/>
          </a:xfrm>
        </p:spPr>
        <p:txBody>
          <a:bodyPr>
            <a:normAutofit/>
          </a:bodyPr>
          <a:lstStyle/>
          <a:p>
            <a:r>
              <a:rPr lang="en-US" sz="3200" dirty="0"/>
              <a:t>Resolver</a:t>
            </a:r>
          </a:p>
        </p:txBody>
      </p:sp>
    </p:spTree>
    <p:extLst>
      <p:ext uri="{BB962C8B-B14F-4D97-AF65-F5344CB8AC3E}">
        <p14:creationId xmlns:p14="http://schemas.microsoft.com/office/powerpoint/2010/main" val="108756494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2" y="620755"/>
            <a:ext cx="5667375" cy="6248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 xmlns:a16="http://schemas.microsoft.com/office/drawing/2014/main" id="{773D9848-1CF3-B816-0813-5A820E601C21}"/>
              </a:ext>
            </a:extLst>
          </p:cNvPr>
          <p:cNvSpPr>
            <a:spLocks noGrp="1"/>
          </p:cNvSpPr>
          <p:nvPr>
            <p:ph type="title"/>
          </p:nvPr>
        </p:nvSpPr>
        <p:spPr>
          <a:xfrm>
            <a:off x="533400" y="228600"/>
            <a:ext cx="8229600" cy="457200"/>
          </a:xfrm>
        </p:spPr>
        <p:txBody>
          <a:bodyPr>
            <a:normAutofit fontScale="90000"/>
          </a:bodyPr>
          <a:lstStyle/>
          <a:p>
            <a:r>
              <a:rPr lang="en-US" sz="3200" dirty="0"/>
              <a:t>Relative (Incremental) Encoder</a:t>
            </a:r>
          </a:p>
        </p:txBody>
      </p:sp>
    </p:spTree>
    <p:extLst>
      <p:ext uri="{BB962C8B-B14F-4D97-AF65-F5344CB8AC3E}">
        <p14:creationId xmlns:p14="http://schemas.microsoft.com/office/powerpoint/2010/main" val="4260119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8" y="914400"/>
            <a:ext cx="782002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 xmlns:a16="http://schemas.microsoft.com/office/drawing/2014/main" id="{0FF9B441-B345-8E54-93C2-3A9CF6500ABE}"/>
              </a:ext>
            </a:extLst>
          </p:cNvPr>
          <p:cNvSpPr>
            <a:spLocks noGrp="1"/>
          </p:cNvSpPr>
          <p:nvPr>
            <p:ph type="title"/>
          </p:nvPr>
        </p:nvSpPr>
        <p:spPr>
          <a:xfrm>
            <a:off x="533400" y="381000"/>
            <a:ext cx="8229600" cy="457200"/>
          </a:xfrm>
        </p:spPr>
        <p:txBody>
          <a:bodyPr>
            <a:normAutofit fontScale="90000"/>
          </a:bodyPr>
          <a:lstStyle/>
          <a:p>
            <a:r>
              <a:rPr lang="en-US" sz="3200" dirty="0"/>
              <a:t>Absolute Encoder</a:t>
            </a:r>
          </a:p>
        </p:txBody>
      </p:sp>
    </p:spTree>
    <p:extLst>
      <p:ext uri="{BB962C8B-B14F-4D97-AF65-F5344CB8AC3E}">
        <p14:creationId xmlns:p14="http://schemas.microsoft.com/office/powerpoint/2010/main" val="31351811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Tachometer Calculations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 = </a:t>
                </a:r>
                <a14:m>
                  <m:oMath xmlns:m="http://schemas.openxmlformats.org/officeDocument/2006/math">
                    <m:f>
                      <m:fPr>
                        <m:ctrlPr>
                          <a:rPr lang="en-US" i="1" smtClean="0">
                            <a:latin typeface="Cambria Math" panose="02040503050406030204" pitchFamily="18" charset="0"/>
                          </a:rPr>
                        </m:ctrlPr>
                      </m:fPr>
                      <m:num>
                        <m:r>
                          <a:rPr lang="en-US" b="0" i="0" smtClean="0">
                            <a:latin typeface="Cambria Math" panose="02040503050406030204" pitchFamily="18" charset="0"/>
                          </a:rPr>
                          <m:t>60</m:t>
                        </m:r>
                        <m:r>
                          <m:rPr>
                            <m:sty m:val="p"/>
                          </m:rPr>
                          <a:rPr lang="en-US" b="0" i="0" smtClean="0">
                            <a:latin typeface="Cambria Math" panose="02040503050406030204" pitchFamily="18" charset="0"/>
                          </a:rPr>
                          <m:t>C</m:t>
                        </m:r>
                      </m:num>
                      <m:den>
                        <m:r>
                          <m:rPr>
                            <m:sty m:val="p"/>
                          </m:rPr>
                          <a:rPr lang="en-US" b="0" i="0" smtClean="0">
                            <a:latin typeface="Cambria Math" panose="02040503050406030204" pitchFamily="18" charset="0"/>
                          </a:rPr>
                          <m:t>N</m:t>
                        </m:r>
                        <m:r>
                          <m:rPr>
                            <m:nor/>
                          </m:rPr>
                          <a:rPr lang="en-US"/>
                          <m:t>T</m:t>
                        </m:r>
                        <m:r>
                          <m:rPr>
                            <m:nor/>
                          </m:rPr>
                          <a:rPr lang="en-US" baseline="-25000"/>
                          <m:t>c</m:t>
                        </m:r>
                      </m:den>
                    </m:f>
                  </m:oMath>
                </a14:m>
                <a:endParaRPr lang="en-US" dirty="0"/>
              </a:p>
              <a:p>
                <a:r>
                  <a:rPr lang="en-US" dirty="0"/>
                  <a:t>C = </a:t>
                </a:r>
                <a14:m>
                  <m:oMath xmlns:m="http://schemas.openxmlformats.org/officeDocument/2006/math">
                    <m:f>
                      <m:fPr>
                        <m:ctrlPr>
                          <a:rPr lang="en-US" i="1" smtClean="0">
                            <a:latin typeface="Cambria Math" panose="02040503050406030204" pitchFamily="18" charset="0"/>
                          </a:rPr>
                        </m:ctrlPr>
                      </m:fPr>
                      <m:num>
                        <m:r>
                          <m:rPr>
                            <m:sty m:val="p"/>
                          </m:rPr>
                          <a:rPr lang="en-US" b="0" i="0" smtClean="0">
                            <a:latin typeface="Cambria Math" panose="02040503050406030204" pitchFamily="18" charset="0"/>
                          </a:rPr>
                          <m:t>SN</m:t>
                        </m:r>
                        <m:r>
                          <m:rPr>
                            <m:nor/>
                          </m:rPr>
                          <a:rPr lang="en-US"/>
                          <m:t>T</m:t>
                        </m:r>
                        <m:r>
                          <m:rPr>
                            <m:nor/>
                          </m:rPr>
                          <a:rPr lang="en-US" baseline="-25000"/>
                          <m:t>c</m:t>
                        </m:r>
                      </m:num>
                      <m:den>
                        <m:r>
                          <a:rPr lang="en-US" b="0" i="0" smtClean="0">
                            <a:latin typeface="Cambria Math" panose="02040503050406030204" pitchFamily="18" charset="0"/>
                          </a:rPr>
                          <m:t>60</m:t>
                        </m:r>
                      </m:den>
                    </m:f>
                  </m:oMath>
                </a14:m>
                <a:endParaRPr lang="en-US" dirty="0"/>
              </a:p>
              <a:p>
                <a:r>
                  <a:rPr lang="en-US" dirty="0"/>
                  <a:t>S = Shaft speed rpm</a:t>
                </a:r>
              </a:p>
              <a:p>
                <a:r>
                  <a:rPr lang="en-US" dirty="0"/>
                  <a:t>N = Number of pulses per shaft revolution</a:t>
                </a:r>
              </a:p>
              <a:p>
                <a:r>
                  <a:rPr lang="en-US" dirty="0"/>
                  <a:t>C = Total count during time interval T</a:t>
                </a:r>
                <a:r>
                  <a:rPr lang="en-US" baseline="-25000" dirty="0"/>
                  <a:t>c </a:t>
                </a:r>
              </a:p>
              <a:p>
                <a:r>
                  <a:rPr lang="en-US" dirty="0"/>
                  <a:t>T</a:t>
                </a:r>
                <a:r>
                  <a:rPr lang="en-US" baseline="-25000" dirty="0"/>
                  <a:t>c</a:t>
                </a:r>
                <a:r>
                  <a:rPr lang="en-US" dirty="0"/>
                  <a:t> = Counter time interval seconds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704"/>
                </a:stretch>
              </a:blipFill>
            </p:spPr>
            <p:txBody>
              <a:bodyPr/>
              <a:lstStyle/>
              <a:p>
                <a:r>
                  <a:rPr lang="en-US">
                    <a:noFill/>
                  </a:rPr>
                  <a:t> </a:t>
                </a:r>
              </a:p>
            </p:txBody>
          </p:sp>
        </mc:Fallback>
      </mc:AlternateContent>
    </p:spTree>
    <p:extLst>
      <p:ext uri="{BB962C8B-B14F-4D97-AF65-F5344CB8AC3E}">
        <p14:creationId xmlns:p14="http://schemas.microsoft.com/office/powerpoint/2010/main" val="27361735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4EE8E8-E8B6-495B-AC12-B6DF4A7D1234}"/>
              </a:ext>
            </a:extLst>
          </p:cNvPr>
          <p:cNvSpPr>
            <a:spLocks noGrp="1"/>
          </p:cNvSpPr>
          <p:nvPr>
            <p:ph type="title"/>
          </p:nvPr>
        </p:nvSpPr>
        <p:spPr/>
        <p:txBody>
          <a:bodyPr/>
          <a:lstStyle/>
          <a:p>
            <a:r>
              <a:rPr lang="en-US" dirty="0"/>
              <a:t>Y=</a:t>
            </a:r>
            <a:r>
              <a:rPr lang="en-US" dirty="0" err="1"/>
              <a:t>mX+b</a:t>
            </a:r>
            <a:endParaRPr lang="en-US" dirty="0"/>
          </a:p>
        </p:txBody>
      </p:sp>
      <p:sp>
        <p:nvSpPr>
          <p:cNvPr id="3" name="Content Placeholder 2">
            <a:extLst>
              <a:ext uri="{FF2B5EF4-FFF2-40B4-BE49-F238E27FC236}">
                <a16:creationId xmlns="" xmlns:a16="http://schemas.microsoft.com/office/drawing/2014/main" id="{52AD672A-54DD-4B31-8A58-23F149535B6F}"/>
              </a:ext>
            </a:extLst>
          </p:cNvPr>
          <p:cNvSpPr>
            <a:spLocks noGrp="1"/>
          </p:cNvSpPr>
          <p:nvPr>
            <p:ph idx="1"/>
          </p:nvPr>
        </p:nvSpPr>
        <p:spPr/>
        <p:txBody>
          <a:bodyPr/>
          <a:lstStyle/>
          <a:p>
            <a:r>
              <a:rPr lang="en-US" dirty="0"/>
              <a:t>A level measuring transmitter has a linear input/output.   The input range is 5.0 to 10.0 meters, and the output range is 3 to 15 psi.</a:t>
            </a:r>
          </a:p>
          <a:p>
            <a:r>
              <a:rPr lang="en-US" dirty="0"/>
              <a:t>What is the output  when the input is 6.3 m?</a:t>
            </a:r>
          </a:p>
          <a:p>
            <a:r>
              <a:rPr lang="en-US" dirty="0"/>
              <a:t>What is the input when the output is 9.1 psi?</a:t>
            </a:r>
          </a:p>
        </p:txBody>
      </p:sp>
    </p:spTree>
    <p:extLst>
      <p:ext uri="{BB962C8B-B14F-4D97-AF65-F5344CB8AC3E}">
        <p14:creationId xmlns:p14="http://schemas.microsoft.com/office/powerpoint/2010/main" val="93156639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DC Tachometer Generator</a:t>
            </a:r>
          </a:p>
        </p:txBody>
      </p:sp>
      <p:pic>
        <p:nvPicPr>
          <p:cNvPr id="5" name="Content Placeholder 4">
            <a:extLst>
              <a:ext uri="{FF2B5EF4-FFF2-40B4-BE49-F238E27FC236}">
                <a16:creationId xmlns="" xmlns:a16="http://schemas.microsoft.com/office/drawing/2014/main" id="{4F1E45E6-4B19-433F-968A-BC803EBBA361}"/>
              </a:ext>
            </a:extLst>
          </p:cNvPr>
          <p:cNvPicPr>
            <a:picLocks noGrp="1" noChangeAspect="1"/>
          </p:cNvPicPr>
          <p:nvPr>
            <p:ph idx="1"/>
          </p:nvPr>
        </p:nvPicPr>
        <p:blipFill>
          <a:blip r:embed="rId3"/>
          <a:stretch>
            <a:fillRect/>
          </a:stretch>
        </p:blipFill>
        <p:spPr>
          <a:xfrm>
            <a:off x="685799" y="1905000"/>
            <a:ext cx="7826375" cy="4419600"/>
          </a:xfrm>
          <a:prstGeom prst="rect">
            <a:avLst/>
          </a:prstGeom>
        </p:spPr>
      </p:pic>
    </p:spTree>
    <p:extLst>
      <p:ext uri="{BB962C8B-B14F-4D97-AF65-F5344CB8AC3E}">
        <p14:creationId xmlns:p14="http://schemas.microsoft.com/office/powerpoint/2010/main" val="527123386"/>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Acceleration Measurement</a:t>
            </a:r>
          </a:p>
        </p:txBody>
      </p:sp>
      <p:sp>
        <p:nvSpPr>
          <p:cNvPr id="3" name="Content Placeholder 2"/>
          <p:cNvSpPr>
            <a:spLocks noGrp="1"/>
          </p:cNvSpPr>
          <p:nvPr>
            <p:ph idx="1"/>
          </p:nvPr>
        </p:nvSpPr>
        <p:spPr/>
        <p:txBody>
          <a:bodyPr/>
          <a:lstStyle/>
          <a:p>
            <a:r>
              <a:rPr lang="en-US" dirty="0"/>
              <a:t>Acceleration is a measure of how fast velocity changes. Acceleration includes both a size and a direction</a:t>
            </a:r>
          </a:p>
          <a:p>
            <a:r>
              <a:rPr lang="en-US" dirty="0"/>
              <a:t>Spring-Mass-Dampening system</a:t>
            </a:r>
          </a:p>
          <a:p>
            <a:r>
              <a:rPr lang="en-US" dirty="0"/>
              <a:t>Peak acceleration encoder (Scratch awl)</a:t>
            </a:r>
          </a:p>
          <a:p>
            <a:r>
              <a:rPr lang="en-US" dirty="0"/>
              <a:t>Watch out for resonant frequency</a:t>
            </a:r>
          </a:p>
        </p:txBody>
      </p:sp>
    </p:spTree>
    <p:extLst>
      <p:ext uri="{BB962C8B-B14F-4D97-AF65-F5344CB8AC3E}">
        <p14:creationId xmlns:p14="http://schemas.microsoft.com/office/powerpoint/2010/main" val="143476024"/>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36" y="1066800"/>
            <a:ext cx="7523763" cy="4422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 xmlns:a16="http://schemas.microsoft.com/office/drawing/2014/main" id="{E366098A-2AB5-7B20-709B-B0C326777B69}"/>
              </a:ext>
            </a:extLst>
          </p:cNvPr>
          <p:cNvSpPr>
            <a:spLocks noGrp="1"/>
          </p:cNvSpPr>
          <p:nvPr>
            <p:ph type="title"/>
          </p:nvPr>
        </p:nvSpPr>
        <p:spPr>
          <a:xfrm>
            <a:off x="203130" y="304800"/>
            <a:ext cx="8737739" cy="762000"/>
          </a:xfrm>
        </p:spPr>
        <p:txBody>
          <a:bodyPr>
            <a:normAutofit fontScale="90000"/>
          </a:bodyPr>
          <a:lstStyle/>
          <a:p>
            <a:r>
              <a:rPr lang="en-US" sz="3200" dirty="0"/>
              <a:t>Opposed Mode and Retroreflective Photoelectric sensor</a:t>
            </a:r>
          </a:p>
        </p:txBody>
      </p:sp>
    </p:spTree>
    <p:extLst>
      <p:ext uri="{BB962C8B-B14F-4D97-AF65-F5344CB8AC3E}">
        <p14:creationId xmlns:p14="http://schemas.microsoft.com/office/powerpoint/2010/main" val="3212999948"/>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143000"/>
            <a:ext cx="5591175" cy="514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 xmlns:a16="http://schemas.microsoft.com/office/drawing/2014/main" id="{8F5A46A2-4767-3F6A-3F46-548B03D19D0E}"/>
              </a:ext>
            </a:extLst>
          </p:cNvPr>
          <p:cNvSpPr>
            <a:spLocks noGrp="1"/>
          </p:cNvSpPr>
          <p:nvPr>
            <p:ph type="title"/>
          </p:nvPr>
        </p:nvSpPr>
        <p:spPr>
          <a:xfrm>
            <a:off x="457200" y="457200"/>
            <a:ext cx="8229600" cy="609600"/>
          </a:xfrm>
        </p:spPr>
        <p:txBody>
          <a:bodyPr>
            <a:normAutofit/>
          </a:bodyPr>
          <a:lstStyle/>
          <a:p>
            <a:r>
              <a:rPr lang="en-US" sz="3200" dirty="0"/>
              <a:t>Other photoelectric sensor types</a:t>
            </a:r>
          </a:p>
        </p:txBody>
      </p:sp>
    </p:spTree>
    <p:extLst>
      <p:ext uri="{BB962C8B-B14F-4D97-AF65-F5344CB8AC3E}">
        <p14:creationId xmlns:p14="http://schemas.microsoft.com/office/powerpoint/2010/main" val="409161679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7A1596-8DEF-4708-830A-8E3BB34E6CE6}"/>
              </a:ext>
            </a:extLst>
          </p:cNvPr>
          <p:cNvSpPr>
            <a:spLocks noGrp="1"/>
          </p:cNvSpPr>
          <p:nvPr>
            <p:ph type="title"/>
          </p:nvPr>
        </p:nvSpPr>
        <p:spPr/>
        <p:txBody>
          <a:bodyPr/>
          <a:lstStyle/>
          <a:p>
            <a:r>
              <a:rPr lang="en-US" dirty="0"/>
              <a:t>Strain Gage</a:t>
            </a:r>
          </a:p>
        </p:txBody>
      </p:sp>
      <p:sp>
        <p:nvSpPr>
          <p:cNvPr id="3" name="Content Placeholder 2">
            <a:extLst>
              <a:ext uri="{FF2B5EF4-FFF2-40B4-BE49-F238E27FC236}">
                <a16:creationId xmlns="" xmlns:a16="http://schemas.microsoft.com/office/drawing/2014/main" id="{E7EEAC5F-735B-43E5-982A-F1670D045693}"/>
              </a:ext>
            </a:extLst>
          </p:cNvPr>
          <p:cNvSpPr>
            <a:spLocks noGrp="1"/>
          </p:cNvSpPr>
          <p:nvPr>
            <p:ph idx="1"/>
          </p:nvPr>
        </p:nvSpPr>
        <p:spPr/>
        <p:txBody>
          <a:bodyPr/>
          <a:lstStyle/>
          <a:p>
            <a:r>
              <a:rPr lang="en-US" dirty="0"/>
              <a:t>Tension</a:t>
            </a:r>
          </a:p>
          <a:p>
            <a:r>
              <a:rPr lang="en-US" dirty="0"/>
              <a:t>Compression</a:t>
            </a:r>
          </a:p>
          <a:p>
            <a:endParaRPr lang="en-US" dirty="0"/>
          </a:p>
        </p:txBody>
      </p:sp>
      <p:pic>
        <p:nvPicPr>
          <p:cNvPr id="8" name="Picture 7">
            <a:extLst>
              <a:ext uri="{FF2B5EF4-FFF2-40B4-BE49-F238E27FC236}">
                <a16:creationId xmlns="" xmlns:a16="http://schemas.microsoft.com/office/drawing/2014/main" id="{2018C81A-831E-4E64-A3F4-0095F5BA3503}"/>
              </a:ext>
            </a:extLst>
          </p:cNvPr>
          <p:cNvPicPr>
            <a:picLocks noChangeAspect="1"/>
          </p:cNvPicPr>
          <p:nvPr/>
        </p:nvPicPr>
        <p:blipFill>
          <a:blip r:embed="rId2"/>
          <a:stretch>
            <a:fillRect/>
          </a:stretch>
        </p:blipFill>
        <p:spPr>
          <a:xfrm>
            <a:off x="2800350" y="2971800"/>
            <a:ext cx="3429000" cy="2171700"/>
          </a:xfrm>
          <a:prstGeom prst="rect">
            <a:avLst/>
          </a:prstGeom>
        </p:spPr>
      </p:pic>
    </p:spTree>
    <p:extLst>
      <p:ext uri="{BB962C8B-B14F-4D97-AF65-F5344CB8AC3E}">
        <p14:creationId xmlns:p14="http://schemas.microsoft.com/office/powerpoint/2010/main" val="376887592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58220"/>
            <a:ext cx="7391400" cy="6151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2507378"/>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Gage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         </a:t>
                </a: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num>
                      <m:den>
                        <m:r>
                          <a:rPr lang="en-US" b="0" i="1" smtClean="0">
                            <a:latin typeface="Cambria Math" panose="02040503050406030204" pitchFamily="18" charset="0"/>
                          </a:rPr>
                          <m:t>𝑅</m:t>
                        </m:r>
                      </m:den>
                    </m:f>
                  </m:oMath>
                </a14:m>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6</m:t>
                        </m:r>
                        <m:r>
                          <a:rPr lang="en-US" b="0" i="1" smtClean="0">
                            <a:latin typeface="Cambria Math" panose="02040503050406030204" pitchFamily="18" charset="0"/>
                          </a:rPr>
                          <m:t>𝐺𝐿</m:t>
                        </m:r>
                      </m:num>
                      <m:den>
                        <m:r>
                          <a:rPr lang="en-US" b="0" i="1" smtClean="0">
                            <a:latin typeface="Cambria Math" panose="02040503050406030204" pitchFamily="18" charset="0"/>
                          </a:rPr>
                          <m:t>𝐸𝑏</m:t>
                        </m:r>
                        <m:sSup>
                          <m:sSupPr>
                            <m:ctrlPr>
                              <a:rPr lang="en-US" b="0" i="1" smtClean="0">
                                <a:latin typeface="Cambria Math" panose="02040503050406030204" pitchFamily="18" charset="0"/>
                              </a:rPr>
                            </m:ctrlPr>
                          </m:sSupPr>
                          <m:e>
                            <m:r>
                              <a:rPr lang="en-US" b="0" i="1" smtClean="0">
                                <a:latin typeface="Cambria Math" panose="02040503050406030204" pitchFamily="18" charset="0"/>
                              </a:rPr>
                              <m:t>h</m:t>
                            </m:r>
                          </m:e>
                          <m:sup>
                            <m:r>
                              <a:rPr lang="en-US" b="0" i="1" smtClean="0">
                                <a:latin typeface="Cambria Math" panose="02040503050406030204" pitchFamily="18" charset="0"/>
                              </a:rPr>
                              <m:t>2</m:t>
                            </m:r>
                          </m:sup>
                        </m:sSup>
                      </m:den>
                    </m:f>
                    <m:d>
                      <m:dPr>
                        <m:ctrlPr>
                          <a:rPr lang="en-US" b="0" i="1" smtClean="0">
                            <a:latin typeface="Cambria Math" panose="02040503050406030204" pitchFamily="18" charset="0"/>
                          </a:rPr>
                        </m:ctrlPr>
                      </m:dPr>
                      <m:e>
                        <m:r>
                          <a:rPr lang="en-US" b="0" i="1" smtClean="0">
                            <a:latin typeface="Cambria Math" panose="02040503050406030204" pitchFamily="18" charset="0"/>
                          </a:rPr>
                          <m:t>𝑓</m:t>
                        </m:r>
                      </m:e>
                    </m:d>
                  </m:oMath>
                </a14:m>
                <a:endParaRPr lang="en-US" b="0" dirty="0"/>
              </a:p>
              <a:p>
                <a:r>
                  <a:rPr lang="en-US" dirty="0"/>
                  <a:t>ΔR = Change in resistance of the strain gage </a:t>
                </a:r>
                <a:r>
                  <a:rPr lang="el-GR" dirty="0"/>
                  <a:t>Ω</a:t>
                </a:r>
                <a:endParaRPr lang="en-US" dirty="0"/>
              </a:p>
              <a:p>
                <a:r>
                  <a:rPr lang="en-US" dirty="0"/>
                  <a:t>R = Unstrained resistance of the strain gage </a:t>
                </a:r>
                <a:r>
                  <a:rPr lang="el-GR" dirty="0"/>
                  <a:t>Ω</a:t>
                </a:r>
                <a:endParaRPr lang="en-US" dirty="0"/>
              </a:p>
              <a:p>
                <a:r>
                  <a:rPr lang="en-US" dirty="0"/>
                  <a:t>G = Gage Factor of the strain gage</a:t>
                </a:r>
              </a:p>
              <a:p>
                <a:r>
                  <a:rPr lang="en-US" dirty="0"/>
                  <a:t>L = Distance from the tied end of the beam m</a:t>
                </a:r>
              </a:p>
              <a:p>
                <a:r>
                  <a:rPr lang="en-US" dirty="0"/>
                  <a:t>E = Modulus of elasticity of beam material N/m</a:t>
                </a:r>
                <a:r>
                  <a:rPr lang="en-US" baseline="30000" dirty="0"/>
                  <a:t>2</a:t>
                </a:r>
                <a:endParaRPr lang="en-US" dirty="0"/>
              </a:p>
              <a:p>
                <a:r>
                  <a:rPr lang="en-US" dirty="0"/>
                  <a:t>b = Width of the beam m</a:t>
                </a:r>
              </a:p>
              <a:p>
                <a:r>
                  <a:rPr lang="en-US" dirty="0"/>
                  <a:t>h = Thickness of the beam m</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481" t="-404"/>
                </a:stretch>
              </a:blipFill>
            </p:spPr>
            <p:txBody>
              <a:bodyPr/>
              <a:lstStyle/>
              <a:p>
                <a:r>
                  <a:rPr lang="en-US">
                    <a:noFill/>
                  </a:rPr>
                  <a:t> </a:t>
                </a:r>
              </a:p>
            </p:txBody>
          </p:sp>
        </mc:Fallback>
      </mc:AlternateContent>
    </p:spTree>
    <p:extLst>
      <p:ext uri="{BB962C8B-B14F-4D97-AF65-F5344CB8AC3E}">
        <p14:creationId xmlns:p14="http://schemas.microsoft.com/office/powerpoint/2010/main" val="276538626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a strain gage as a Load Cell</a:t>
            </a:r>
          </a:p>
        </p:txBody>
      </p:sp>
      <p:pic>
        <p:nvPicPr>
          <p:cNvPr id="4" name="Content Placeholder 3"/>
          <p:cNvPicPr>
            <a:picLocks noGrp="1" noChangeAspect="1"/>
          </p:cNvPicPr>
          <p:nvPr>
            <p:ph idx="1"/>
          </p:nvPr>
        </p:nvPicPr>
        <p:blipFill>
          <a:blip r:embed="rId3"/>
          <a:stretch>
            <a:fillRect/>
          </a:stretch>
        </p:blipFill>
        <p:spPr>
          <a:xfrm>
            <a:off x="2138688" y="2057401"/>
            <a:ext cx="4866626" cy="3394472"/>
          </a:xfrm>
          <a:prstGeom prst="rect">
            <a:avLst/>
          </a:prstGeom>
        </p:spPr>
      </p:pic>
      <p:sp>
        <p:nvSpPr>
          <p:cNvPr id="5" name="TextBox 4">
            <a:extLst>
              <a:ext uri="{FF2B5EF4-FFF2-40B4-BE49-F238E27FC236}">
                <a16:creationId xmlns="" xmlns:a16="http://schemas.microsoft.com/office/drawing/2014/main" id="{8B7078FE-BA8D-B6B6-D8C4-6C257A766A21}"/>
              </a:ext>
            </a:extLst>
          </p:cNvPr>
          <p:cNvSpPr txBox="1"/>
          <p:nvPr/>
        </p:nvSpPr>
        <p:spPr>
          <a:xfrm>
            <a:off x="1676400" y="5867400"/>
            <a:ext cx="5638800" cy="523220"/>
          </a:xfrm>
          <a:prstGeom prst="rect">
            <a:avLst/>
          </a:prstGeom>
          <a:noFill/>
        </p:spPr>
        <p:txBody>
          <a:bodyPr wrap="square">
            <a:spAutoFit/>
          </a:bodyPr>
          <a:lstStyle/>
          <a:p>
            <a:r>
              <a:rPr lang="en-US" sz="2800" dirty="0"/>
              <a:t>Electromechanical Systems Sec. 4.4</a:t>
            </a:r>
          </a:p>
        </p:txBody>
      </p:sp>
    </p:spTree>
    <p:extLst>
      <p:ext uri="{BB962C8B-B14F-4D97-AF65-F5344CB8AC3E}">
        <p14:creationId xmlns:p14="http://schemas.microsoft.com/office/powerpoint/2010/main" val="3584882757"/>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606028"/>
            <a:ext cx="6172200" cy="994172"/>
          </a:xfrm>
        </p:spPr>
        <p:txBody>
          <a:bodyPr>
            <a:normAutofit fontScale="90000"/>
          </a:bodyPr>
          <a:lstStyle/>
          <a:p>
            <a:r>
              <a:rPr lang="en-US" dirty="0"/>
              <a:t>Proximity sensor detects the presence of objects without physical contact.</a:t>
            </a:r>
          </a:p>
        </p:txBody>
      </p:sp>
      <p:sp>
        <p:nvSpPr>
          <p:cNvPr id="3" name="Content Placeholder 2"/>
          <p:cNvSpPr>
            <a:spLocks noGrp="1"/>
          </p:cNvSpPr>
          <p:nvPr>
            <p:ph idx="1"/>
          </p:nvPr>
        </p:nvSpPr>
        <p:spPr>
          <a:xfrm>
            <a:off x="381000" y="2133600"/>
            <a:ext cx="8229600" cy="4525963"/>
          </a:xfrm>
        </p:spPr>
        <p:txBody>
          <a:bodyPr/>
          <a:lstStyle/>
          <a:p>
            <a:r>
              <a:rPr lang="en-US" dirty="0" smtClean="0"/>
              <a:t>Inductive</a:t>
            </a:r>
            <a:endParaRPr lang="en-US" dirty="0"/>
          </a:p>
          <a:p>
            <a:pPr lvl="1"/>
            <a:r>
              <a:rPr lang="en-US" dirty="0"/>
              <a:t>Detects metal materials</a:t>
            </a:r>
          </a:p>
          <a:p>
            <a:pPr lvl="1"/>
            <a:r>
              <a:rPr lang="en-US" dirty="0"/>
              <a:t>Detects position and motion</a:t>
            </a:r>
          </a:p>
          <a:p>
            <a:pPr lvl="1"/>
            <a:r>
              <a:rPr lang="en-US" dirty="0"/>
              <a:t>Oscillating magnetic field</a:t>
            </a:r>
          </a:p>
          <a:p>
            <a:r>
              <a:rPr lang="en-US" dirty="0"/>
              <a:t>Capacitive</a:t>
            </a:r>
          </a:p>
          <a:p>
            <a:pPr lvl="1"/>
            <a:r>
              <a:rPr lang="en-US" dirty="0"/>
              <a:t>Can be used for nonmetallic materials</a:t>
            </a:r>
          </a:p>
          <a:p>
            <a:pPr lvl="1"/>
            <a:r>
              <a:rPr lang="en-US" dirty="0"/>
              <a:t>Dielectric constant</a:t>
            </a:r>
          </a:p>
        </p:txBody>
      </p:sp>
    </p:spTree>
    <p:extLst>
      <p:ext uri="{BB962C8B-B14F-4D97-AF65-F5344CB8AC3E}">
        <p14:creationId xmlns:p14="http://schemas.microsoft.com/office/powerpoint/2010/main" val="2901706538"/>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CD46CD6-580C-F9A2-6756-42B00C76E920}"/>
              </a:ext>
            </a:extLst>
          </p:cNvPr>
          <p:cNvPicPr>
            <a:picLocks noChangeAspect="1"/>
          </p:cNvPicPr>
          <p:nvPr/>
        </p:nvPicPr>
        <p:blipFill>
          <a:blip r:embed="rId2"/>
          <a:stretch>
            <a:fillRect/>
          </a:stretch>
        </p:blipFill>
        <p:spPr>
          <a:xfrm>
            <a:off x="685799" y="609600"/>
            <a:ext cx="7953535" cy="5962650"/>
          </a:xfrm>
          <a:prstGeom prst="rect">
            <a:avLst/>
          </a:prstGeom>
        </p:spPr>
      </p:pic>
    </p:spTree>
    <p:extLst>
      <p:ext uri="{BB962C8B-B14F-4D97-AF65-F5344CB8AC3E}">
        <p14:creationId xmlns:p14="http://schemas.microsoft.com/office/powerpoint/2010/main" val="13315890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4EFDC70D-7D47-4D30-8D97-A85D0545A0DD}"/>
              </a:ext>
            </a:extLst>
          </p:cNvPr>
          <p:cNvSpPr>
            <a:spLocks noGrp="1"/>
          </p:cNvSpPr>
          <p:nvPr>
            <p:ph type="title"/>
          </p:nvPr>
        </p:nvSpPr>
        <p:spPr/>
        <p:txBody>
          <a:bodyPr/>
          <a:lstStyle/>
          <a:p>
            <a:r>
              <a:rPr lang="en-US" dirty="0"/>
              <a:t>Level Transmitter</a:t>
            </a:r>
          </a:p>
        </p:txBody>
      </p:sp>
      <p:sp>
        <p:nvSpPr>
          <p:cNvPr id="5" name="Content Placeholder 4">
            <a:extLst>
              <a:ext uri="{FF2B5EF4-FFF2-40B4-BE49-F238E27FC236}">
                <a16:creationId xmlns="" xmlns:a16="http://schemas.microsoft.com/office/drawing/2014/main" id="{723EA793-8FF0-4F70-B824-BC82B6243CCA}"/>
              </a:ext>
            </a:extLst>
          </p:cNvPr>
          <p:cNvSpPr>
            <a:spLocks noGrp="1"/>
          </p:cNvSpPr>
          <p:nvPr>
            <p:ph idx="1"/>
          </p:nvPr>
        </p:nvSpPr>
        <p:spPr/>
        <p:txBody>
          <a:bodyPr/>
          <a:lstStyle/>
          <a:p>
            <a:r>
              <a:rPr lang="en-US" dirty="0"/>
              <a:t>m = 12/5 = 2.4 psi/m</a:t>
            </a:r>
          </a:p>
          <a:p>
            <a:r>
              <a:rPr lang="en-US" dirty="0"/>
              <a:t>b = -9 psi</a:t>
            </a:r>
          </a:p>
          <a:p>
            <a:r>
              <a:rPr lang="en-US" dirty="0"/>
              <a:t>When input = 6.3 m, find the output</a:t>
            </a:r>
          </a:p>
          <a:p>
            <a:r>
              <a:rPr lang="en-US" dirty="0"/>
              <a:t>When the output is 9.1 psi, find the input</a:t>
            </a:r>
          </a:p>
        </p:txBody>
      </p:sp>
    </p:spTree>
    <p:extLst>
      <p:ext uri="{BB962C8B-B14F-4D97-AF65-F5344CB8AC3E}">
        <p14:creationId xmlns:p14="http://schemas.microsoft.com/office/powerpoint/2010/main" val="179262207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3A8D303-911C-B5CC-75C2-EFBCE8224563}"/>
              </a:ext>
            </a:extLst>
          </p:cNvPr>
          <p:cNvPicPr>
            <a:picLocks noChangeAspect="1"/>
          </p:cNvPicPr>
          <p:nvPr/>
        </p:nvPicPr>
        <p:blipFill>
          <a:blip r:embed="rId2"/>
          <a:stretch>
            <a:fillRect/>
          </a:stretch>
        </p:blipFill>
        <p:spPr>
          <a:xfrm>
            <a:off x="838199" y="228600"/>
            <a:ext cx="7497233" cy="5867400"/>
          </a:xfrm>
          <a:prstGeom prst="rect">
            <a:avLst/>
          </a:prstGeom>
        </p:spPr>
      </p:pic>
    </p:spTree>
    <p:extLst>
      <p:ext uri="{BB962C8B-B14F-4D97-AF65-F5344CB8AC3E}">
        <p14:creationId xmlns:p14="http://schemas.microsoft.com/office/powerpoint/2010/main" val="390272628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EE6882E-9F22-7FBF-EB2A-595C340497A4}"/>
              </a:ext>
            </a:extLst>
          </p:cNvPr>
          <p:cNvPicPr>
            <a:picLocks noChangeAspect="1"/>
          </p:cNvPicPr>
          <p:nvPr/>
        </p:nvPicPr>
        <p:blipFill>
          <a:blip r:embed="rId2"/>
          <a:stretch>
            <a:fillRect/>
          </a:stretch>
        </p:blipFill>
        <p:spPr>
          <a:xfrm>
            <a:off x="835610" y="752475"/>
            <a:ext cx="7472780" cy="5353050"/>
          </a:xfrm>
          <a:prstGeom prst="rect">
            <a:avLst/>
          </a:prstGeom>
        </p:spPr>
      </p:pic>
    </p:spTree>
    <p:extLst>
      <p:ext uri="{BB962C8B-B14F-4D97-AF65-F5344CB8AC3E}">
        <p14:creationId xmlns:p14="http://schemas.microsoft.com/office/powerpoint/2010/main" val="4075147936"/>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D1088B6-6BCA-B020-4181-534C53063F34}"/>
              </a:ext>
            </a:extLst>
          </p:cNvPr>
          <p:cNvPicPr>
            <a:picLocks noChangeAspect="1"/>
          </p:cNvPicPr>
          <p:nvPr/>
        </p:nvPicPr>
        <p:blipFill>
          <a:blip r:embed="rId2"/>
          <a:stretch>
            <a:fillRect/>
          </a:stretch>
        </p:blipFill>
        <p:spPr>
          <a:xfrm>
            <a:off x="838199" y="914400"/>
            <a:ext cx="7331685" cy="4724400"/>
          </a:xfrm>
          <a:prstGeom prst="rect">
            <a:avLst/>
          </a:prstGeom>
        </p:spPr>
      </p:pic>
    </p:spTree>
    <p:extLst>
      <p:ext uri="{BB962C8B-B14F-4D97-AF65-F5344CB8AC3E}">
        <p14:creationId xmlns:p14="http://schemas.microsoft.com/office/powerpoint/2010/main" val="480393231"/>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1EF9E2D-7F8A-A2B6-A3B2-DE1BAC5CE6FA}"/>
              </a:ext>
            </a:extLst>
          </p:cNvPr>
          <p:cNvPicPr>
            <a:picLocks noChangeAspect="1"/>
          </p:cNvPicPr>
          <p:nvPr/>
        </p:nvPicPr>
        <p:blipFill>
          <a:blip r:embed="rId2"/>
          <a:stretch>
            <a:fillRect/>
          </a:stretch>
        </p:blipFill>
        <p:spPr>
          <a:xfrm>
            <a:off x="685800" y="609600"/>
            <a:ext cx="7467600" cy="1870288"/>
          </a:xfrm>
          <a:prstGeom prst="rect">
            <a:avLst/>
          </a:prstGeom>
        </p:spPr>
      </p:pic>
      <p:pic>
        <p:nvPicPr>
          <p:cNvPr id="49" name="Picture 48">
            <a:extLst>
              <a:ext uri="{FF2B5EF4-FFF2-40B4-BE49-F238E27FC236}">
                <a16:creationId xmlns="" xmlns:a16="http://schemas.microsoft.com/office/drawing/2014/main" id="{F2539E47-C785-6629-BAF6-1FF56228628A}"/>
              </a:ext>
            </a:extLst>
          </p:cNvPr>
          <p:cNvPicPr>
            <a:picLocks noChangeAspect="1"/>
          </p:cNvPicPr>
          <p:nvPr/>
        </p:nvPicPr>
        <p:blipFill>
          <a:blip r:embed="rId3"/>
          <a:stretch>
            <a:fillRect/>
          </a:stretch>
        </p:blipFill>
        <p:spPr>
          <a:xfrm>
            <a:off x="261570" y="3200400"/>
            <a:ext cx="8882430" cy="1955820"/>
          </a:xfrm>
          <a:prstGeom prst="rect">
            <a:avLst/>
          </a:prstGeom>
        </p:spPr>
      </p:pic>
    </p:spTree>
    <p:extLst>
      <p:ext uri="{BB962C8B-B14F-4D97-AF65-F5344CB8AC3E}">
        <p14:creationId xmlns:p14="http://schemas.microsoft.com/office/powerpoint/2010/main" val="2321088557"/>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 Rate Sensors</a:t>
            </a:r>
          </a:p>
        </p:txBody>
      </p:sp>
      <p:sp>
        <p:nvSpPr>
          <p:cNvPr id="3" name="Content Placeholder 2"/>
          <p:cNvSpPr>
            <a:spLocks noGrp="1"/>
          </p:cNvSpPr>
          <p:nvPr>
            <p:ph idx="1"/>
          </p:nvPr>
        </p:nvSpPr>
        <p:spPr/>
        <p:txBody>
          <a:bodyPr/>
          <a:lstStyle/>
          <a:p>
            <a:r>
              <a:rPr lang="en-US" dirty="0"/>
              <a:t>Differential Pressure</a:t>
            </a:r>
          </a:p>
          <a:p>
            <a:r>
              <a:rPr lang="en-US" dirty="0"/>
              <a:t>Turbine</a:t>
            </a:r>
          </a:p>
          <a:p>
            <a:r>
              <a:rPr lang="en-US" dirty="0"/>
              <a:t>Vortex Shedding</a:t>
            </a:r>
          </a:p>
          <a:p>
            <a:r>
              <a:rPr lang="en-US" dirty="0"/>
              <a:t>Magnetic</a:t>
            </a:r>
          </a:p>
          <a:p>
            <a:r>
              <a:rPr lang="en-US" dirty="0"/>
              <a:t>Positive Displacement </a:t>
            </a:r>
          </a:p>
        </p:txBody>
      </p:sp>
      <p:sp>
        <p:nvSpPr>
          <p:cNvPr id="4" name="TextBox 3">
            <a:extLst>
              <a:ext uri="{FF2B5EF4-FFF2-40B4-BE49-F238E27FC236}">
                <a16:creationId xmlns="" xmlns:a16="http://schemas.microsoft.com/office/drawing/2014/main" id="{9A3C23B6-527F-F481-D784-D0EB4332DCCC}"/>
              </a:ext>
            </a:extLst>
          </p:cNvPr>
          <p:cNvSpPr txBox="1"/>
          <p:nvPr/>
        </p:nvSpPr>
        <p:spPr>
          <a:xfrm>
            <a:off x="685800" y="5257800"/>
            <a:ext cx="1981200" cy="523220"/>
          </a:xfrm>
          <a:prstGeom prst="rect">
            <a:avLst/>
          </a:prstGeom>
          <a:noFill/>
        </p:spPr>
        <p:txBody>
          <a:bodyPr wrap="square" rtlCol="0">
            <a:spAutoFit/>
          </a:bodyPr>
          <a:lstStyle/>
          <a:p>
            <a:r>
              <a:rPr lang="en-US" sz="2800" dirty="0"/>
              <a:t>Flow.pdf</a:t>
            </a:r>
          </a:p>
        </p:txBody>
      </p:sp>
    </p:spTree>
    <p:extLst>
      <p:ext uri="{BB962C8B-B14F-4D97-AF65-F5344CB8AC3E}">
        <p14:creationId xmlns:p14="http://schemas.microsoft.com/office/powerpoint/2010/main" val="3697043741"/>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4858036-9996-2E92-AE1A-734419B2DF91}"/>
              </a:ext>
            </a:extLst>
          </p:cNvPr>
          <p:cNvPicPr>
            <a:picLocks noChangeAspect="1"/>
          </p:cNvPicPr>
          <p:nvPr/>
        </p:nvPicPr>
        <p:blipFill>
          <a:blip r:embed="rId2"/>
          <a:stretch>
            <a:fillRect/>
          </a:stretch>
        </p:blipFill>
        <p:spPr>
          <a:xfrm>
            <a:off x="381000" y="152400"/>
            <a:ext cx="6705600" cy="6358604"/>
          </a:xfrm>
          <a:prstGeom prst="rect">
            <a:avLst/>
          </a:prstGeom>
        </p:spPr>
      </p:pic>
      <p:sp>
        <p:nvSpPr>
          <p:cNvPr id="4" name="TextBox 3">
            <a:extLst>
              <a:ext uri="{FF2B5EF4-FFF2-40B4-BE49-F238E27FC236}">
                <a16:creationId xmlns="" xmlns:a16="http://schemas.microsoft.com/office/drawing/2014/main" id="{43DED779-7A2F-1CFB-2B15-75BA382D7CD2}"/>
              </a:ext>
            </a:extLst>
          </p:cNvPr>
          <p:cNvSpPr txBox="1"/>
          <p:nvPr/>
        </p:nvSpPr>
        <p:spPr>
          <a:xfrm>
            <a:off x="7315200" y="1371600"/>
            <a:ext cx="1371600" cy="1384995"/>
          </a:xfrm>
          <a:prstGeom prst="rect">
            <a:avLst/>
          </a:prstGeom>
          <a:noFill/>
        </p:spPr>
        <p:txBody>
          <a:bodyPr wrap="square" rtlCol="0">
            <a:spAutoFit/>
          </a:bodyPr>
          <a:lstStyle/>
          <a:p>
            <a:r>
              <a:rPr lang="en-US" sz="2800" dirty="0"/>
              <a:t>Beware of Spiders</a:t>
            </a:r>
          </a:p>
        </p:txBody>
      </p:sp>
      <p:cxnSp>
        <p:nvCxnSpPr>
          <p:cNvPr id="6" name="Straight Arrow Connector 5">
            <a:extLst>
              <a:ext uri="{FF2B5EF4-FFF2-40B4-BE49-F238E27FC236}">
                <a16:creationId xmlns="" xmlns:a16="http://schemas.microsoft.com/office/drawing/2014/main" id="{1431F538-9B40-60E5-8868-8D2AC5FA95FB}"/>
              </a:ext>
            </a:extLst>
          </p:cNvPr>
          <p:cNvCxnSpPr>
            <a:cxnSpLocks/>
          </p:cNvCxnSpPr>
          <p:nvPr/>
        </p:nvCxnSpPr>
        <p:spPr>
          <a:xfrm flipH="1">
            <a:off x="4038600" y="2133600"/>
            <a:ext cx="3048000" cy="107792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 xmlns:a16="http://schemas.microsoft.com/office/drawing/2014/main" id="{54C2309D-7CC7-3488-53CE-40A1B6E05540}"/>
              </a:ext>
            </a:extLst>
          </p:cNvPr>
          <p:cNvCxnSpPr>
            <a:cxnSpLocks/>
          </p:cNvCxnSpPr>
          <p:nvPr/>
        </p:nvCxnSpPr>
        <p:spPr>
          <a:xfrm flipH="1" flipV="1">
            <a:off x="3733800" y="1376390"/>
            <a:ext cx="3352800" cy="52861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63058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0770" name="Rectangle 2"/>
          <p:cNvSpPr>
            <a:spLocks noGrp="1" noChangeArrowheads="1"/>
          </p:cNvSpPr>
          <p:nvPr>
            <p:ph type="title"/>
          </p:nvPr>
        </p:nvSpPr>
        <p:spPr/>
        <p:txBody>
          <a:bodyPr>
            <a:normAutofit/>
          </a:bodyPr>
          <a:lstStyle/>
          <a:p>
            <a:r>
              <a:rPr lang="en-US" dirty="0"/>
              <a:t>Flow Process Do’s and Don’ts</a:t>
            </a:r>
            <a:endParaRPr lang="en-US" b="0" dirty="0"/>
          </a:p>
        </p:txBody>
      </p:sp>
      <p:sp>
        <p:nvSpPr>
          <p:cNvPr id="3" name="Rectangle 2">
            <a:extLst>
              <a:ext uri="{FF2B5EF4-FFF2-40B4-BE49-F238E27FC236}">
                <a16:creationId xmlns="" xmlns:a16="http://schemas.microsoft.com/office/drawing/2014/main" id="{DDEC3123-8A71-40D5-764E-4E8CB5FF3455}"/>
              </a:ext>
            </a:extLst>
          </p:cNvPr>
          <p:cNvSpPr/>
          <p:nvPr/>
        </p:nvSpPr>
        <p:spPr>
          <a:xfrm>
            <a:off x="1219200" y="2590800"/>
            <a:ext cx="6934200"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F1EB18F2-9C71-D715-33F9-9341F238771E}"/>
              </a:ext>
            </a:extLst>
          </p:cNvPr>
          <p:cNvSpPr txBox="1"/>
          <p:nvPr/>
        </p:nvSpPr>
        <p:spPr>
          <a:xfrm>
            <a:off x="3733800" y="1752600"/>
            <a:ext cx="914400" cy="523220"/>
          </a:xfrm>
          <a:prstGeom prst="rect">
            <a:avLst/>
          </a:prstGeom>
          <a:noFill/>
        </p:spPr>
        <p:txBody>
          <a:bodyPr wrap="square" rtlCol="0">
            <a:spAutoFit/>
          </a:bodyPr>
          <a:lstStyle/>
          <a:p>
            <a:r>
              <a:rPr lang="en-US" sz="2800" dirty="0"/>
              <a:t>Flow</a:t>
            </a:r>
          </a:p>
        </p:txBody>
      </p:sp>
      <p:cxnSp>
        <p:nvCxnSpPr>
          <p:cNvPr id="7" name="Straight Arrow Connector 6">
            <a:extLst>
              <a:ext uri="{FF2B5EF4-FFF2-40B4-BE49-F238E27FC236}">
                <a16:creationId xmlns="" xmlns:a16="http://schemas.microsoft.com/office/drawing/2014/main" id="{65A0D0FC-B96D-42C6-E034-4AF54DC82A6F}"/>
              </a:ext>
            </a:extLst>
          </p:cNvPr>
          <p:cNvCxnSpPr>
            <a:cxnSpLocks/>
          </p:cNvCxnSpPr>
          <p:nvPr/>
        </p:nvCxnSpPr>
        <p:spPr>
          <a:xfrm>
            <a:off x="4572000" y="2057400"/>
            <a:ext cx="914400"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A883CBE4-2910-D226-632F-32DFA48AC36D}"/>
              </a:ext>
            </a:extLst>
          </p:cNvPr>
          <p:cNvSpPr txBox="1"/>
          <p:nvPr/>
        </p:nvSpPr>
        <p:spPr>
          <a:xfrm>
            <a:off x="1143000" y="3331629"/>
            <a:ext cx="4038600" cy="2677656"/>
          </a:xfrm>
          <a:prstGeom prst="rect">
            <a:avLst/>
          </a:prstGeom>
          <a:noFill/>
        </p:spPr>
        <p:txBody>
          <a:bodyPr wrap="square" rtlCol="0">
            <a:spAutoFit/>
          </a:bodyPr>
          <a:lstStyle/>
          <a:p>
            <a:r>
              <a:rPr lang="en-US" sz="2800" dirty="0"/>
              <a:t>For gas flow, mount XMTR above so liquid will run back into process</a:t>
            </a:r>
          </a:p>
          <a:p>
            <a:r>
              <a:rPr lang="en-US" sz="2800" dirty="0"/>
              <a:t>For liquid flow, mount XFMR below so bubbles will return to process</a:t>
            </a:r>
          </a:p>
        </p:txBody>
      </p:sp>
      <p:sp>
        <p:nvSpPr>
          <p:cNvPr id="13" name="TextBox 12">
            <a:extLst>
              <a:ext uri="{FF2B5EF4-FFF2-40B4-BE49-F238E27FC236}">
                <a16:creationId xmlns="" xmlns:a16="http://schemas.microsoft.com/office/drawing/2014/main" id="{15E8C83E-EE4F-149F-2517-6AC4A34EAB07}"/>
              </a:ext>
            </a:extLst>
          </p:cNvPr>
          <p:cNvSpPr txBox="1"/>
          <p:nvPr/>
        </p:nvSpPr>
        <p:spPr>
          <a:xfrm>
            <a:off x="5791200" y="3362980"/>
            <a:ext cx="3276600" cy="954107"/>
          </a:xfrm>
          <a:prstGeom prst="rect">
            <a:avLst/>
          </a:prstGeom>
          <a:noFill/>
        </p:spPr>
        <p:txBody>
          <a:bodyPr wrap="square" rtlCol="0">
            <a:spAutoFit/>
          </a:bodyPr>
          <a:lstStyle/>
          <a:p>
            <a:r>
              <a:rPr lang="en-US" sz="2800" dirty="0"/>
              <a:t>Mount flow XMTR upstream of Valve </a:t>
            </a:r>
          </a:p>
        </p:txBody>
      </p:sp>
    </p:spTree>
    <p:extLst>
      <p:ext uri="{BB962C8B-B14F-4D97-AF65-F5344CB8AC3E}">
        <p14:creationId xmlns:p14="http://schemas.microsoft.com/office/powerpoint/2010/main" val="3972572072"/>
      </p:ext>
    </p:extLst>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Zero Reference</a:t>
            </a:r>
            <a:r>
              <a:rPr lang="en-US" b="1" dirty="0"/>
              <a:t/>
            </a:r>
            <a:br>
              <a:rPr lang="en-US" b="1" dirty="0"/>
            </a:br>
            <a:endParaRPr lang="en-US" dirty="0"/>
          </a:p>
        </p:txBody>
      </p:sp>
      <p:sp>
        <p:nvSpPr>
          <p:cNvPr id="3" name="Content Placeholder 2"/>
          <p:cNvSpPr>
            <a:spLocks noGrp="1"/>
          </p:cNvSpPr>
          <p:nvPr>
            <p:ph idx="1"/>
          </p:nvPr>
        </p:nvSpPr>
        <p:spPr>
          <a:xfrm>
            <a:off x="762000" y="1143000"/>
            <a:ext cx="7467600" cy="5181600"/>
          </a:xfrm>
        </p:spPr>
        <p:txBody>
          <a:bodyPr>
            <a:normAutofit fontScale="70000" lnSpcReduction="20000"/>
          </a:bodyPr>
          <a:lstStyle/>
          <a:p>
            <a:r>
              <a:rPr lang="en-US" dirty="0"/>
              <a:t>Everyday pressure measurements, such as for tire pressure, are usually made relative to ambient air pressure. In other cases measurements are made relative to a vacuum or to some other specific reference. When distinguishing between these zero references, the following terms are used:</a:t>
            </a:r>
          </a:p>
          <a:p>
            <a:r>
              <a:rPr lang="en-US" b="1" dirty="0"/>
              <a:t>Absolute pressure</a:t>
            </a:r>
            <a:r>
              <a:rPr lang="en-US" dirty="0"/>
              <a:t> is zero-referenced against a perfect vacuum, using an absolute scale, so it is equal to gauge pressure plus atmospheric pressure.</a:t>
            </a:r>
          </a:p>
          <a:p>
            <a:r>
              <a:rPr lang="en-US" b="1" dirty="0"/>
              <a:t>Gauge pressure</a:t>
            </a:r>
            <a:r>
              <a:rPr lang="en-US" dirty="0"/>
              <a:t> is zero-referenced against ambient air pressure, so it is equal to absolute pressure minus atmospheric pressure. Negative signs are usually omitted. To distinguish a negative pressure, the value may be appended with the word "vacuum" or the gauge may be labeled a "vacuum gauge."</a:t>
            </a:r>
          </a:p>
          <a:p>
            <a:r>
              <a:rPr lang="en-US" b="1" dirty="0"/>
              <a:t>Differential pressure</a:t>
            </a:r>
            <a:r>
              <a:rPr lang="en-US" dirty="0"/>
              <a:t> is the difference in pressure between two points.</a:t>
            </a:r>
          </a:p>
          <a:p>
            <a:endParaRPr lang="en-US" dirty="0"/>
          </a:p>
        </p:txBody>
      </p:sp>
    </p:spTree>
    <p:extLst>
      <p:ext uri="{BB962C8B-B14F-4D97-AF65-F5344CB8AC3E}">
        <p14:creationId xmlns:p14="http://schemas.microsoft.com/office/powerpoint/2010/main" val="1363806845"/>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Converting Pressure to Physical Motion</a:t>
            </a:r>
          </a:p>
        </p:txBody>
      </p:sp>
      <p:pic>
        <p:nvPicPr>
          <p:cNvPr id="7" name="Content Placeholder 6"/>
          <p:cNvPicPr>
            <a:picLocks noGrp="1" noChangeAspect="1"/>
          </p:cNvPicPr>
          <p:nvPr>
            <p:ph idx="1"/>
          </p:nvPr>
        </p:nvPicPr>
        <p:blipFill>
          <a:blip r:embed="rId3"/>
          <a:stretch>
            <a:fillRect/>
          </a:stretch>
        </p:blipFill>
        <p:spPr>
          <a:xfrm>
            <a:off x="1714500" y="2286000"/>
            <a:ext cx="5715000" cy="2286000"/>
          </a:xfrm>
          <a:prstGeom prst="rect">
            <a:avLst/>
          </a:prstGeom>
        </p:spPr>
      </p:pic>
    </p:spTree>
    <p:extLst>
      <p:ext uri="{BB962C8B-B14F-4D97-AF65-F5344CB8AC3E}">
        <p14:creationId xmlns:p14="http://schemas.microsoft.com/office/powerpoint/2010/main" val="1540959361"/>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33400" y="888087"/>
            <a:ext cx="8382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eaLnBrk="0" fontAlgn="base" hangingPunct="0">
              <a:spcBef>
                <a:spcPct val="0"/>
              </a:spcBef>
              <a:spcAft>
                <a:spcPct val="0"/>
              </a:spcAft>
            </a:pPr>
            <a:r>
              <a:rPr lang="en-US" altLang="en-US" sz="2400" dirty="0">
                <a:latin typeface="Arial" panose="020B0604020202020204" pitchFamily="34" charset="0"/>
              </a:rPr>
              <a:t>The membrane deflection can be measured in any number of ways. For example, it can be detected via a mechanically-coupled indicating needle, an attached strain gage, a linear variable differential transformer (LVDT; see the schematic below), or with many other displacement/velocity sensors.</a:t>
            </a:r>
          </a:p>
          <a:p>
            <a:pPr eaLnBrk="0" fontAlgn="base" hangingPunct="0">
              <a:spcBef>
                <a:spcPct val="0"/>
              </a:spcBef>
              <a:spcAft>
                <a:spcPct val="0"/>
              </a:spcAft>
            </a:pPr>
            <a:r>
              <a:rPr lang="en-US" altLang="en-US" sz="2400" dirty="0">
                <a:latin typeface="Arial" panose="020B0604020202020204" pitchFamily="34" charset="0"/>
              </a:rPr>
              <a:t>Once known, the deflection can be converted to a pressure loading. </a:t>
            </a:r>
          </a:p>
          <a:p>
            <a:pPr algn="ctr" eaLnBrk="0" fontAlgn="base" hangingPunct="0">
              <a:spcBef>
                <a:spcPct val="0"/>
              </a:spcBef>
              <a:spcAft>
                <a:spcPct val="0"/>
              </a:spcAft>
            </a:pPr>
            <a:r>
              <a:rPr lang="en-US" altLang="en-US" sz="1350" dirty="0">
                <a:latin typeface="Arial" panose="020B0604020202020204" pitchFamily="34" charset="0"/>
              </a:rPr>
              <a:t>  </a:t>
            </a:r>
            <a:endParaRPr lang="en-US" altLang="en-US" sz="6675" dirty="0">
              <a:latin typeface="Arial" panose="020B0604020202020204" pitchFamily="34" charset="0"/>
            </a:endParaRPr>
          </a:p>
        </p:txBody>
      </p:sp>
      <p:pic>
        <p:nvPicPr>
          <p:cNvPr id="2050" name="Picture 2" descr="http://www.efunda.com/designstandards/sensors/lvdt/images/lvdt_app_pressur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4267200"/>
            <a:ext cx="537210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282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382600"/>
            <a:ext cx="6705600" cy="6397600"/>
          </a:xfrm>
          <a:prstGeom prst="rect">
            <a:avLst/>
          </a:prstGeom>
        </p:spPr>
      </p:pic>
      <p:sp>
        <p:nvSpPr>
          <p:cNvPr id="3" name="TextBox 2"/>
          <p:cNvSpPr txBox="1"/>
          <p:nvPr/>
        </p:nvSpPr>
        <p:spPr>
          <a:xfrm>
            <a:off x="6629400" y="3581400"/>
            <a:ext cx="2286000" cy="1815882"/>
          </a:xfrm>
          <a:prstGeom prst="rect">
            <a:avLst/>
          </a:prstGeom>
          <a:noFill/>
        </p:spPr>
        <p:txBody>
          <a:bodyPr wrap="square" rtlCol="0">
            <a:spAutoFit/>
          </a:bodyPr>
          <a:lstStyle/>
          <a:p>
            <a:r>
              <a:rPr lang="en-US" sz="2800" dirty="0" smtClean="0"/>
              <a:t>Old A-B</a:t>
            </a:r>
          </a:p>
          <a:p>
            <a:r>
              <a:rPr lang="en-US" sz="2800" dirty="0" smtClean="0"/>
              <a:t>Other Approaches to linearization</a:t>
            </a:r>
            <a:endParaRPr lang="en-US" sz="2800" dirty="0"/>
          </a:p>
        </p:txBody>
      </p:sp>
    </p:spTree>
    <p:extLst>
      <p:ext uri="{BB962C8B-B14F-4D97-AF65-F5344CB8AC3E}">
        <p14:creationId xmlns:p14="http://schemas.microsoft.com/office/powerpoint/2010/main" val="208327617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Every Diaphragm and Bellow measurement is a Pressure Difference</a:t>
            </a:r>
          </a:p>
        </p:txBody>
      </p:sp>
      <p:pic>
        <p:nvPicPr>
          <p:cNvPr id="4" name="Content Placeholder 3"/>
          <p:cNvPicPr>
            <a:picLocks noGrp="1" noChangeAspect="1"/>
          </p:cNvPicPr>
          <p:nvPr>
            <p:ph idx="1"/>
          </p:nvPr>
        </p:nvPicPr>
        <p:blipFill>
          <a:blip r:embed="rId3"/>
          <a:stretch>
            <a:fillRect/>
          </a:stretch>
        </p:blipFill>
        <p:spPr>
          <a:xfrm>
            <a:off x="1371600" y="1738833"/>
            <a:ext cx="6172200" cy="4590249"/>
          </a:xfrm>
          <a:prstGeom prst="rect">
            <a:avLst/>
          </a:prstGeom>
        </p:spPr>
      </p:pic>
    </p:spTree>
    <p:extLst>
      <p:ext uri="{BB962C8B-B14F-4D97-AF65-F5344CB8AC3E}">
        <p14:creationId xmlns:p14="http://schemas.microsoft.com/office/powerpoint/2010/main" val="240409133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Bellows Pressure Detector</a:t>
            </a:r>
          </a:p>
        </p:txBody>
      </p:sp>
      <p:pic>
        <p:nvPicPr>
          <p:cNvPr id="5122" name="Picture 2" descr="http://engineersedge.com/instrumentation/images/bellow9.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28901" y="2286000"/>
            <a:ext cx="3714749"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05950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Bellows Pressure Detector</a:t>
            </a:r>
          </a:p>
        </p:txBody>
      </p:sp>
      <p:sp>
        <p:nvSpPr>
          <p:cNvPr id="3" name="Content Placeholder 2"/>
          <p:cNvSpPr>
            <a:spLocks noGrp="1"/>
          </p:cNvSpPr>
          <p:nvPr>
            <p:ph idx="1"/>
          </p:nvPr>
        </p:nvSpPr>
        <p:spPr>
          <a:xfrm>
            <a:off x="609600" y="914400"/>
            <a:ext cx="8229600" cy="4525963"/>
          </a:xfrm>
        </p:spPr>
        <p:txBody>
          <a:bodyPr>
            <a:noAutofit/>
          </a:bodyPr>
          <a:lstStyle/>
          <a:p>
            <a:r>
              <a:rPr lang="en-US" sz="2800" dirty="0"/>
              <a:t>A pressure sensing element that is extremely sensitive to low pressures.</a:t>
            </a:r>
          </a:p>
          <a:p>
            <a:r>
              <a:rPr lang="en-US" sz="2800" dirty="0"/>
              <a:t>The metallic bellows is most accurate when measuring pressures from 0.5 to 75 psig.</a:t>
            </a:r>
          </a:p>
          <a:p>
            <a:r>
              <a:rPr lang="en-US" sz="2800" dirty="0"/>
              <a:t>However, when used in conjunction with a heavy range spring, some bellows can be used to measure pressures of over 1000 psig</a:t>
            </a:r>
          </a:p>
          <a:p>
            <a:r>
              <a:rPr lang="en-US" sz="2800" dirty="0"/>
              <a:t>The bellows is a one-piece, collapsible, seamless metallic unit that has deep folds formed from very thin-walled tubing. The diameter of the bellows ranges from 0.5 to 12 in. and may have as many as 24 folds.</a:t>
            </a:r>
          </a:p>
        </p:txBody>
      </p:sp>
    </p:spTree>
    <p:extLst>
      <p:ext uri="{BB962C8B-B14F-4D97-AF65-F5344CB8AC3E}">
        <p14:creationId xmlns:p14="http://schemas.microsoft.com/office/powerpoint/2010/main" val="1262164539"/>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Bellows Pressure Calculation</a:t>
            </a:r>
          </a:p>
        </p:txBody>
      </p:sp>
      <p:sp>
        <p:nvSpPr>
          <p:cNvPr id="3" name="Content Placeholder 2"/>
          <p:cNvSpPr>
            <a:spLocks noGrp="1"/>
          </p:cNvSpPr>
          <p:nvPr>
            <p:ph idx="1"/>
          </p:nvPr>
        </p:nvSpPr>
        <p:spPr>
          <a:xfrm>
            <a:off x="457200" y="1600201"/>
            <a:ext cx="8229600" cy="3581400"/>
          </a:xfrm>
        </p:spPr>
        <p:txBody>
          <a:bodyPr>
            <a:normAutofit/>
          </a:bodyPr>
          <a:lstStyle/>
          <a:p>
            <a:r>
              <a:rPr lang="en-US" sz="2800" dirty="0"/>
              <a:t>Refer to previous slide</a:t>
            </a:r>
          </a:p>
          <a:p>
            <a:r>
              <a:rPr lang="en-US" sz="2800" dirty="0"/>
              <a:t>Effective area of bellows = 12.9 / cm</a:t>
            </a:r>
            <a:r>
              <a:rPr lang="en-US" sz="2800" baseline="30000" dirty="0"/>
              <a:t>2</a:t>
            </a:r>
            <a:r>
              <a:rPr lang="en-US" sz="2800" dirty="0"/>
              <a:t>   </a:t>
            </a:r>
          </a:p>
          <a:p>
            <a:r>
              <a:rPr lang="en-US" sz="2800" dirty="0"/>
              <a:t>Spring rate of spring = 80 N/cm</a:t>
            </a:r>
          </a:p>
          <a:p>
            <a:r>
              <a:rPr lang="en-US" sz="2800" dirty="0"/>
              <a:t>Spring rate of bellows = 6 N/cm</a:t>
            </a:r>
          </a:p>
          <a:p>
            <a:r>
              <a:rPr lang="en-US" sz="2800" dirty="0"/>
              <a:t>Range of motion limit = 1.5 cm</a:t>
            </a:r>
          </a:p>
          <a:p>
            <a:r>
              <a:rPr lang="en-US" sz="2800" dirty="0"/>
              <a:t>What is the pressure range?</a:t>
            </a:r>
          </a:p>
        </p:txBody>
      </p:sp>
    </p:spTree>
    <p:extLst>
      <p:ext uri="{BB962C8B-B14F-4D97-AF65-F5344CB8AC3E}">
        <p14:creationId xmlns:p14="http://schemas.microsoft.com/office/powerpoint/2010/main" val="25318266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12867" y="228600"/>
            <a:ext cx="8229600" cy="685800"/>
          </a:xfrm>
        </p:spPr>
        <p:txBody>
          <a:bodyPr>
            <a:normAutofit/>
          </a:bodyPr>
          <a:lstStyle/>
          <a:p>
            <a:r>
              <a:rPr lang="en-US" sz="2800" dirty="0"/>
              <a:t>Introduction to General Piezoelectric Pressure Sensors </a:t>
            </a:r>
          </a:p>
        </p:txBody>
      </p:sp>
      <p:sp>
        <p:nvSpPr>
          <p:cNvPr id="9" name="Content Placeholder 8"/>
          <p:cNvSpPr>
            <a:spLocks noGrp="1"/>
          </p:cNvSpPr>
          <p:nvPr>
            <p:ph idx="1"/>
          </p:nvPr>
        </p:nvSpPr>
        <p:spPr>
          <a:xfrm>
            <a:off x="526099" y="990600"/>
            <a:ext cx="8458200" cy="5638800"/>
          </a:xfrm>
        </p:spPr>
        <p:txBody>
          <a:bodyPr>
            <a:normAutofit fontScale="32500" lnSpcReduction="20000"/>
          </a:bodyPr>
          <a:lstStyle/>
          <a:p>
            <a:pPr marL="0" indent="0">
              <a:buNone/>
            </a:pPr>
            <a:r>
              <a:rPr lang="en-US" sz="8600" dirty="0"/>
              <a:t>To generate a useful output signal, our sensors rely on the piezoelectric effect. ("Piezo" is a Greek term which means "to squeeze.")</a:t>
            </a:r>
          </a:p>
          <a:p>
            <a:pPr marL="0" indent="0">
              <a:buNone/>
            </a:pPr>
            <a:r>
              <a:rPr lang="en-US" sz="8600" dirty="0"/>
              <a:t>When the piezoelectric elements are strained by an external force, displaced electrical charge accumulates on opposing surfaces. </a:t>
            </a:r>
          </a:p>
          <a:p>
            <a:pPr marL="0" indent="0">
              <a:buNone/>
            </a:pPr>
            <a:r>
              <a:rPr lang="en-US" sz="8600" dirty="0"/>
              <a:t>The displacement of electrical charge due to the deflection of the lattice is a property of a naturally piezoelectric quartz crystal. The crystal is composed of silicon and oxygen atoms.</a:t>
            </a:r>
          </a:p>
          <a:p>
            <a:pPr marL="0" indent="0">
              <a:buNone/>
            </a:pPr>
            <a:r>
              <a:rPr lang="en-US" sz="8600" dirty="0"/>
              <a:t>Crystalline quartz, either in its natural or high-quality, reprocessed form, is one of the most sensitive and stable piezoelectric materials available. </a:t>
            </a:r>
          </a:p>
          <a:p>
            <a:pPr marL="0" indent="0">
              <a:buNone/>
            </a:pPr>
            <a:r>
              <a:rPr lang="en-US" sz="8600" dirty="0"/>
              <a:t>These sensors are used when extremely fast measurements of pressure are needed. </a:t>
            </a:r>
          </a:p>
          <a:p>
            <a:endParaRPr lang="en-US" dirty="0"/>
          </a:p>
        </p:txBody>
      </p:sp>
    </p:spTree>
    <p:extLst>
      <p:ext uri="{BB962C8B-B14F-4D97-AF65-F5344CB8AC3E}">
        <p14:creationId xmlns:p14="http://schemas.microsoft.com/office/powerpoint/2010/main" val="354223192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915400" cy="6629400"/>
          </a:xfrm>
        </p:spPr>
        <p:txBody>
          <a:bodyPr>
            <a:noAutofit/>
          </a:bodyPr>
          <a:lstStyle/>
          <a:p>
            <a:pPr marL="0" indent="0">
              <a:buNone/>
            </a:pPr>
            <a:r>
              <a:rPr lang="en-US" sz="2800" dirty="0"/>
              <a:t>With stiffness values on the order of 15E6 psi (104E9 N/m2), which is similar to that of many metals, piezoelectric materials produce a high output with very little strain. </a:t>
            </a:r>
          </a:p>
          <a:p>
            <a:pPr marL="0" indent="0">
              <a:buNone/>
            </a:pPr>
            <a:r>
              <a:rPr lang="en-US" sz="2800" dirty="0"/>
              <a:t>Piezoelectric sensing elements have essentially no deflection and are often referred to as solid-state devices.</a:t>
            </a:r>
          </a:p>
          <a:p>
            <a:pPr marL="0" indent="0">
              <a:buNone/>
            </a:pPr>
            <a:r>
              <a:rPr lang="en-US" sz="2800" dirty="0"/>
              <a:t>It is for this reason that piezoelectric sensors are so rugged and feature excellent linearity over a wide amplitude range.</a:t>
            </a:r>
          </a:p>
          <a:p>
            <a:pPr marL="0" indent="0">
              <a:buNone/>
            </a:pPr>
            <a:r>
              <a:rPr lang="en-US" sz="2800" dirty="0"/>
              <a:t>In fact, when coupled with properly designed signal conditioners, piezoelectric sensors typically have a dynamic amplitude range (</a:t>
            </a:r>
            <a:r>
              <a:rPr lang="en-US" sz="2800" dirty="0" err="1"/>
              <a:t>ie</a:t>
            </a:r>
            <a:r>
              <a:rPr lang="en-US" sz="2800" dirty="0"/>
              <a:t>: maximum measurement range to noise ratio) on the order of 120 </a:t>
            </a:r>
            <a:r>
              <a:rPr lang="en-US" sz="2800" dirty="0" err="1"/>
              <a:t>dB.</a:t>
            </a:r>
            <a:r>
              <a:rPr lang="en-US" sz="2800" dirty="0"/>
              <a:t> </a:t>
            </a:r>
          </a:p>
          <a:p>
            <a:pPr marL="0" indent="0">
              <a:buNone/>
            </a:pPr>
            <a:r>
              <a:rPr lang="en-US" sz="2800" dirty="0"/>
              <a:t>This means that a single accelerometer can measure acceleration levels as low as 0.0001 g’s to as high as 100 g's. </a:t>
            </a:r>
          </a:p>
          <a:p>
            <a:endParaRPr lang="en-US" sz="2800" dirty="0"/>
          </a:p>
        </p:txBody>
      </p:sp>
    </p:spTree>
    <p:extLst>
      <p:ext uri="{BB962C8B-B14F-4D97-AF65-F5344CB8AC3E}">
        <p14:creationId xmlns:p14="http://schemas.microsoft.com/office/powerpoint/2010/main" val="247643540"/>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001000" cy="6172200"/>
          </a:xfrm>
        </p:spPr>
        <p:txBody>
          <a:bodyPr>
            <a:normAutofit fontScale="85000" lnSpcReduction="20000"/>
          </a:bodyPr>
          <a:lstStyle/>
          <a:p>
            <a:pPr marL="0" indent="0">
              <a:buNone/>
            </a:pPr>
            <a:r>
              <a:rPr lang="en-US" sz="3300" dirty="0"/>
              <a:t>A final important note about piezoelectric materials is that they can only measure dynamic or changing events.</a:t>
            </a:r>
          </a:p>
          <a:p>
            <a:pPr marL="0" indent="0">
              <a:buNone/>
            </a:pPr>
            <a:r>
              <a:rPr lang="en-US" sz="3300" dirty="0"/>
              <a:t>Piezoelectric sensors are not able to measure a continuous static event as would be the case with inertial guidance, barometric pressure or weight measurements. </a:t>
            </a:r>
          </a:p>
          <a:p>
            <a:pPr marL="0" indent="0">
              <a:buNone/>
            </a:pPr>
            <a:r>
              <a:rPr lang="en-US" sz="3300" dirty="0"/>
              <a:t>While static events will cause an initial output, this signal will slowly decay (or drain away) based on the piezoelectric material or attached electronics time constant.</a:t>
            </a:r>
          </a:p>
          <a:p>
            <a:pPr marL="0" indent="0">
              <a:buNone/>
            </a:pPr>
            <a:r>
              <a:rPr lang="en-US" sz="3300" dirty="0"/>
              <a:t>This time constant corresponds with a first order high pass filter and is based on the capacitance and resistance of the device.</a:t>
            </a:r>
          </a:p>
          <a:p>
            <a:pPr marL="0" indent="0">
              <a:buNone/>
            </a:pPr>
            <a:r>
              <a:rPr lang="en-US" sz="3300" dirty="0"/>
              <a:t>This high pass filter ultimately determines the low frequency cut-off or measuring limit of the device. </a:t>
            </a:r>
          </a:p>
          <a:p>
            <a:endParaRPr lang="en-US" dirty="0"/>
          </a:p>
        </p:txBody>
      </p:sp>
    </p:spTree>
    <p:extLst>
      <p:ext uri="{BB962C8B-B14F-4D97-AF65-F5344CB8AC3E}">
        <p14:creationId xmlns:p14="http://schemas.microsoft.com/office/powerpoint/2010/main" val="3470713506"/>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dirty="0"/>
              <a:t>Bourdon Tube Pressure Gage</a:t>
            </a:r>
          </a:p>
        </p:txBody>
      </p:sp>
      <p:sp>
        <p:nvSpPr>
          <p:cNvPr id="3" name="Content Placeholder 2"/>
          <p:cNvSpPr>
            <a:spLocks noGrp="1"/>
          </p:cNvSpPr>
          <p:nvPr>
            <p:ph idx="1"/>
          </p:nvPr>
        </p:nvSpPr>
        <p:spPr>
          <a:xfrm>
            <a:off x="533400" y="1295400"/>
            <a:ext cx="8229600" cy="5029200"/>
          </a:xfrm>
        </p:spPr>
        <p:txBody>
          <a:bodyPr>
            <a:noAutofit/>
          </a:bodyPr>
          <a:lstStyle/>
          <a:p>
            <a:pPr marL="0" indent="0">
              <a:buNone/>
            </a:pPr>
            <a:r>
              <a:rPr lang="en-US" sz="2800" dirty="0"/>
              <a:t>An elastic transducer, that is bourdon tube which is fixed and open at one end to receive the pressure which is to be measured. The other end of the bourdon tube is free and closed.</a:t>
            </a:r>
          </a:p>
          <a:p>
            <a:pPr marL="0" indent="0">
              <a:buNone/>
            </a:pPr>
            <a:r>
              <a:rPr lang="en-US" sz="2800" dirty="0"/>
              <a:t>The cross-section of the bourdon tube is </a:t>
            </a:r>
            <a:r>
              <a:rPr lang="en-US" sz="2800" dirty="0" err="1"/>
              <a:t>eliptical</a:t>
            </a:r>
            <a:r>
              <a:rPr lang="en-US" sz="2800" dirty="0"/>
              <a:t>. The bourdon tube is in a bent form to look like a circular arc. The free end of the bourdon tube is attached an adjustable link, which is in turn connected to a rack and pinion.</a:t>
            </a:r>
          </a:p>
          <a:p>
            <a:pPr marL="0" indent="0">
              <a:buNone/>
            </a:pPr>
            <a:r>
              <a:rPr lang="en-US" sz="2800" dirty="0"/>
              <a:t>The shaft of the pinion is connected a pointer which sweeps over a pressure calibrated scale.</a:t>
            </a:r>
          </a:p>
        </p:txBody>
      </p:sp>
    </p:spTree>
    <p:extLst>
      <p:ext uri="{BB962C8B-B14F-4D97-AF65-F5344CB8AC3E}">
        <p14:creationId xmlns:p14="http://schemas.microsoft.com/office/powerpoint/2010/main" val="189064597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agcoauto.com/content/images/tires/bourdon_tube_style_gau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9" y="857250"/>
            <a:ext cx="4281884"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72261"/>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Pressure Regulators</a:t>
            </a:r>
          </a:p>
        </p:txBody>
      </p:sp>
      <p:sp>
        <p:nvSpPr>
          <p:cNvPr id="3" name="Content Placeholder 2"/>
          <p:cNvSpPr>
            <a:spLocks noGrp="1"/>
          </p:cNvSpPr>
          <p:nvPr>
            <p:ph idx="1"/>
          </p:nvPr>
        </p:nvSpPr>
        <p:spPr/>
        <p:txBody>
          <a:bodyPr>
            <a:normAutofit lnSpcReduction="10000"/>
          </a:bodyPr>
          <a:lstStyle/>
          <a:p>
            <a:r>
              <a:rPr lang="en-US" dirty="0"/>
              <a:t>Gases</a:t>
            </a:r>
          </a:p>
          <a:p>
            <a:pPr lvl="1"/>
            <a:r>
              <a:rPr lang="en-US" dirty="0"/>
              <a:t>Air for air operated components</a:t>
            </a:r>
          </a:p>
          <a:p>
            <a:pPr lvl="1"/>
            <a:r>
              <a:rPr lang="en-US" dirty="0"/>
              <a:t>Specific (Oxygen, Nitrogen, Argon)</a:t>
            </a:r>
          </a:p>
          <a:p>
            <a:pPr lvl="1"/>
            <a:r>
              <a:rPr lang="en-US" dirty="0"/>
              <a:t>Combustible (Natural, Propane, Butane)</a:t>
            </a:r>
          </a:p>
          <a:p>
            <a:r>
              <a:rPr lang="en-US" dirty="0"/>
              <a:t>Steam</a:t>
            </a:r>
          </a:p>
          <a:p>
            <a:pPr lvl="1"/>
            <a:r>
              <a:rPr lang="en-US" dirty="0"/>
              <a:t>Oxygen scavenging – cover gas</a:t>
            </a:r>
          </a:p>
          <a:p>
            <a:pPr lvl="1"/>
            <a:r>
              <a:rPr lang="en-US" dirty="0"/>
              <a:t>Gland sealing</a:t>
            </a:r>
          </a:p>
          <a:p>
            <a:r>
              <a:rPr lang="en-US" dirty="0"/>
              <a:t>Liquids</a:t>
            </a:r>
          </a:p>
          <a:p>
            <a:pPr lvl="1"/>
            <a:r>
              <a:rPr lang="en-US" dirty="0"/>
              <a:t>Fuel pressure</a:t>
            </a:r>
          </a:p>
          <a:p>
            <a:endParaRPr lang="en-US" dirty="0"/>
          </a:p>
        </p:txBody>
      </p:sp>
    </p:spTree>
    <p:extLst>
      <p:ext uri="{BB962C8B-B14F-4D97-AF65-F5344CB8AC3E}">
        <p14:creationId xmlns:p14="http://schemas.microsoft.com/office/powerpoint/2010/main" val="8709328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609600"/>
            <a:ext cx="6629400" cy="5365139"/>
          </a:xfrm>
          <a:prstGeom prst="rect">
            <a:avLst/>
          </a:prstGeom>
        </p:spPr>
      </p:pic>
      <p:sp>
        <p:nvSpPr>
          <p:cNvPr id="4" name="TextBox 3"/>
          <p:cNvSpPr txBox="1"/>
          <p:nvPr/>
        </p:nvSpPr>
        <p:spPr>
          <a:xfrm>
            <a:off x="304800" y="6114536"/>
            <a:ext cx="8686800" cy="523220"/>
          </a:xfrm>
          <a:prstGeom prst="rect">
            <a:avLst/>
          </a:prstGeom>
          <a:noFill/>
        </p:spPr>
        <p:txBody>
          <a:bodyPr wrap="square" rtlCol="0">
            <a:spAutoFit/>
          </a:bodyPr>
          <a:lstStyle/>
          <a:p>
            <a:r>
              <a:rPr lang="en-US" sz="2800" dirty="0" smtClean="0"/>
              <a:t>Siemens -Other Approaches to linearization</a:t>
            </a:r>
            <a:endParaRPr lang="en-US" sz="2800" dirty="0"/>
          </a:p>
        </p:txBody>
      </p:sp>
      <p:sp>
        <p:nvSpPr>
          <p:cNvPr id="5" name="TextBox 4"/>
          <p:cNvSpPr txBox="1"/>
          <p:nvPr/>
        </p:nvSpPr>
        <p:spPr>
          <a:xfrm>
            <a:off x="4648200" y="301909"/>
            <a:ext cx="4343400" cy="1815882"/>
          </a:xfrm>
          <a:prstGeom prst="rect">
            <a:avLst/>
          </a:prstGeom>
          <a:noFill/>
        </p:spPr>
        <p:txBody>
          <a:bodyPr wrap="square" rtlCol="0">
            <a:spAutoFit/>
          </a:bodyPr>
          <a:lstStyle/>
          <a:p>
            <a:r>
              <a:rPr lang="en-US" sz="2800" dirty="0" smtClean="0"/>
              <a:t>NORM_X reduces a number across arrange from a min to a max to a number ranging from 0 to 1</a:t>
            </a:r>
            <a:endParaRPr lang="en-US" sz="2800" dirty="0"/>
          </a:p>
        </p:txBody>
      </p:sp>
      <p:sp>
        <p:nvSpPr>
          <p:cNvPr id="6" name="TextBox 5"/>
          <p:cNvSpPr txBox="1"/>
          <p:nvPr/>
        </p:nvSpPr>
        <p:spPr>
          <a:xfrm>
            <a:off x="4675322" y="2971800"/>
            <a:ext cx="4343400" cy="1384995"/>
          </a:xfrm>
          <a:prstGeom prst="rect">
            <a:avLst/>
          </a:prstGeom>
          <a:noFill/>
        </p:spPr>
        <p:txBody>
          <a:bodyPr wrap="square" rtlCol="0">
            <a:spAutoFit/>
          </a:bodyPr>
          <a:lstStyle/>
          <a:p>
            <a:r>
              <a:rPr lang="en-US" sz="2800" dirty="0" smtClean="0"/>
              <a:t>SCALE_X takes the number in NORM_X and ratios it to a number from MIN to MAX</a:t>
            </a:r>
            <a:endParaRPr lang="en-US" sz="2800" dirty="0"/>
          </a:p>
        </p:txBody>
      </p:sp>
    </p:spTree>
    <p:extLst>
      <p:ext uri="{BB962C8B-B14F-4D97-AF65-F5344CB8AC3E}">
        <p14:creationId xmlns:p14="http://schemas.microsoft.com/office/powerpoint/2010/main" val="49259502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1AD718F-F86D-E597-E9A2-4300E0FF8BE8}"/>
              </a:ext>
            </a:extLst>
          </p:cNvPr>
          <p:cNvSpPr txBox="1"/>
          <p:nvPr/>
        </p:nvSpPr>
        <p:spPr>
          <a:xfrm>
            <a:off x="152400" y="1600200"/>
            <a:ext cx="8839200" cy="1569660"/>
          </a:xfrm>
          <a:prstGeom prst="rect">
            <a:avLst/>
          </a:prstGeom>
          <a:noFill/>
        </p:spPr>
        <p:txBody>
          <a:bodyPr wrap="square">
            <a:spAutoFit/>
          </a:bodyPr>
          <a:lstStyle/>
          <a:p>
            <a:r>
              <a:rPr lang="en-US" sz="3200" dirty="0"/>
              <a:t>Pressure Transmitter</a:t>
            </a:r>
          </a:p>
          <a:p>
            <a:r>
              <a:rPr lang="en-US" sz="3200" dirty="0"/>
              <a:t>https://www.youtube.com/watch?v=XkMEto_x22A</a:t>
            </a:r>
          </a:p>
          <a:p>
            <a:r>
              <a:rPr lang="en-US" sz="3200" dirty="0"/>
              <a:t>https://www.youtube.com/watch?v=oUd4WxjoHKY</a:t>
            </a:r>
          </a:p>
        </p:txBody>
      </p:sp>
    </p:spTree>
    <p:extLst>
      <p:ext uri="{BB962C8B-B14F-4D97-AF65-F5344CB8AC3E}">
        <p14:creationId xmlns:p14="http://schemas.microsoft.com/office/powerpoint/2010/main" val="2321026267"/>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 Rate Sensors</a:t>
            </a:r>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dirty="0"/>
              <a:t>Differential Pressure (Liquids only!)</a:t>
            </a:r>
          </a:p>
          <a:p>
            <a:r>
              <a:rPr lang="en-US" dirty="0"/>
              <a:t>Rotameter</a:t>
            </a:r>
          </a:p>
          <a:p>
            <a:r>
              <a:rPr lang="en-US" dirty="0"/>
              <a:t>Turbine</a:t>
            </a:r>
          </a:p>
          <a:p>
            <a:r>
              <a:rPr lang="en-US" dirty="0"/>
              <a:t>Ultrasonic</a:t>
            </a:r>
          </a:p>
          <a:p>
            <a:r>
              <a:rPr lang="en-US" dirty="0"/>
              <a:t>Vortex Shedding</a:t>
            </a:r>
          </a:p>
          <a:p>
            <a:r>
              <a:rPr lang="en-US" dirty="0"/>
              <a:t>Coriolis </a:t>
            </a:r>
          </a:p>
          <a:p>
            <a:r>
              <a:rPr lang="en-US" dirty="0"/>
              <a:t>Magnetic</a:t>
            </a:r>
          </a:p>
          <a:p>
            <a:r>
              <a:rPr lang="en-US" dirty="0"/>
              <a:t>Positive Displacement </a:t>
            </a:r>
          </a:p>
          <a:p>
            <a:pPr marL="0" indent="0">
              <a:buNone/>
            </a:pPr>
            <a:r>
              <a:rPr lang="en-US" dirty="0"/>
              <a:t>Bernoulli Equation</a:t>
            </a:r>
          </a:p>
          <a:p>
            <a:pPr marL="0" indent="0">
              <a:buNone/>
            </a:pPr>
            <a:r>
              <a:rPr lang="en-US" dirty="0"/>
              <a:t>https://www.youtube.com/watch?v=DW4rItB20h4</a:t>
            </a:r>
          </a:p>
        </p:txBody>
      </p:sp>
    </p:spTree>
    <p:extLst>
      <p:ext uri="{BB962C8B-B14F-4D97-AF65-F5344CB8AC3E}">
        <p14:creationId xmlns:p14="http://schemas.microsoft.com/office/powerpoint/2010/main" val="3749889899"/>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Pressure</a:t>
            </a:r>
          </a:p>
        </p:txBody>
      </p:sp>
      <p:sp>
        <p:nvSpPr>
          <p:cNvPr id="3" name="Content Placeholder 2"/>
          <p:cNvSpPr>
            <a:spLocks noGrp="1"/>
          </p:cNvSpPr>
          <p:nvPr>
            <p:ph idx="1"/>
          </p:nvPr>
        </p:nvSpPr>
        <p:spPr/>
        <p:txBody>
          <a:bodyPr/>
          <a:lstStyle/>
          <a:p>
            <a:r>
              <a:rPr lang="en-US" dirty="0" err="1"/>
              <a:t>Venturi</a:t>
            </a:r>
            <a:r>
              <a:rPr lang="en-US" dirty="0"/>
              <a:t> tube</a:t>
            </a:r>
          </a:p>
          <a:p>
            <a:r>
              <a:rPr lang="en-US" dirty="0"/>
              <a:t>Orifice Plate</a:t>
            </a:r>
          </a:p>
          <a:p>
            <a:r>
              <a:rPr lang="en-US" dirty="0"/>
              <a:t>Square root of D/P is proportional to flow</a:t>
            </a:r>
          </a:p>
        </p:txBody>
      </p:sp>
    </p:spTree>
    <p:extLst>
      <p:ext uri="{BB962C8B-B14F-4D97-AF65-F5344CB8AC3E}">
        <p14:creationId xmlns:p14="http://schemas.microsoft.com/office/powerpoint/2010/main" val="62512359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 Rate Methods</a:t>
            </a:r>
          </a:p>
        </p:txBody>
      </p:sp>
      <p:sp>
        <p:nvSpPr>
          <p:cNvPr id="3" name="Content Placeholder 2"/>
          <p:cNvSpPr>
            <a:spLocks noGrp="1"/>
          </p:cNvSpPr>
          <p:nvPr>
            <p:ph idx="1"/>
          </p:nvPr>
        </p:nvSpPr>
        <p:spPr/>
        <p:txBody>
          <a:bodyPr>
            <a:normAutofit fontScale="92500"/>
          </a:bodyPr>
          <a:lstStyle/>
          <a:p>
            <a:r>
              <a:rPr lang="en-US" dirty="0"/>
              <a:t>The flow rate of liquids and gases is an important variable in industrial processes.  </a:t>
            </a:r>
          </a:p>
          <a:p>
            <a:r>
              <a:rPr lang="en-US" dirty="0"/>
              <a:t>The measurement of the flow rate indicates how much fluid is used or distributed in a process.</a:t>
            </a:r>
          </a:p>
          <a:p>
            <a:r>
              <a:rPr lang="en-US" dirty="0"/>
              <a:t>Flow rate is frequently used as a controlled variable to help maintain the economy and efficiency of a given process.</a:t>
            </a:r>
          </a:p>
          <a:p>
            <a:r>
              <a:rPr lang="en-US" dirty="0"/>
              <a:t>Usually expressed in volume per second or per minute.</a:t>
            </a:r>
          </a:p>
        </p:txBody>
      </p:sp>
    </p:spTree>
    <p:extLst>
      <p:ext uri="{BB962C8B-B14F-4D97-AF65-F5344CB8AC3E}">
        <p14:creationId xmlns:p14="http://schemas.microsoft.com/office/powerpoint/2010/main" val="150746899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Constriction: Area, Volume, and Pressure</a:t>
            </a:r>
          </a:p>
        </p:txBody>
      </p:sp>
      <p:pic>
        <p:nvPicPr>
          <p:cNvPr id="4" name="Content Placeholder 3"/>
          <p:cNvPicPr>
            <a:picLocks noGrp="1" noChangeAspect="1"/>
          </p:cNvPicPr>
          <p:nvPr>
            <p:ph idx="1"/>
          </p:nvPr>
        </p:nvPicPr>
        <p:blipFill>
          <a:blip r:embed="rId2"/>
          <a:stretch>
            <a:fillRect/>
          </a:stretch>
        </p:blipFill>
        <p:spPr>
          <a:xfrm>
            <a:off x="2457450" y="2228850"/>
            <a:ext cx="4000500" cy="3314700"/>
          </a:xfrm>
          <a:prstGeom prst="rect">
            <a:avLst/>
          </a:prstGeom>
        </p:spPr>
      </p:pic>
    </p:spTree>
    <p:extLst>
      <p:ext uri="{BB962C8B-B14F-4D97-AF65-F5344CB8AC3E}">
        <p14:creationId xmlns:p14="http://schemas.microsoft.com/office/powerpoint/2010/main" val="16574844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Venturi</a:t>
            </a:r>
            <a:r>
              <a:rPr lang="en-US" dirty="0"/>
              <a:t> Tube, </a:t>
            </a:r>
            <a:r>
              <a:rPr lang="en-US" dirty="0" err="1"/>
              <a:t>Venturi</a:t>
            </a:r>
            <a:r>
              <a:rPr lang="en-US" dirty="0"/>
              <a:t> Nozzle, and Flow Nozzle</a:t>
            </a:r>
          </a:p>
        </p:txBody>
      </p:sp>
      <p:pic>
        <p:nvPicPr>
          <p:cNvPr id="4" name="Content Placeholder 3"/>
          <p:cNvPicPr>
            <a:picLocks noGrp="1" noChangeAspect="1"/>
          </p:cNvPicPr>
          <p:nvPr>
            <p:ph idx="1"/>
          </p:nvPr>
        </p:nvPicPr>
        <p:blipFill>
          <a:blip r:embed="rId3"/>
          <a:stretch>
            <a:fillRect/>
          </a:stretch>
        </p:blipFill>
        <p:spPr>
          <a:xfrm>
            <a:off x="1714500" y="2286000"/>
            <a:ext cx="5543550" cy="3371850"/>
          </a:xfrm>
          <a:prstGeom prst="rect">
            <a:avLst/>
          </a:prstGeom>
        </p:spPr>
      </p:pic>
    </p:spTree>
    <p:extLst>
      <p:ext uri="{BB962C8B-B14F-4D97-AF65-F5344CB8AC3E}">
        <p14:creationId xmlns:p14="http://schemas.microsoft.com/office/powerpoint/2010/main" val="3502585052"/>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386" name="Rectangle 2"/>
          <p:cNvSpPr>
            <a:spLocks noGrp="1" noChangeArrowheads="1"/>
          </p:cNvSpPr>
          <p:nvPr>
            <p:ph type="title"/>
          </p:nvPr>
        </p:nvSpPr>
        <p:spPr/>
        <p:txBody>
          <a:bodyPr/>
          <a:lstStyle/>
          <a:p>
            <a:r>
              <a:rPr lang="en-US" b="0" dirty="0"/>
              <a:t>Pressure Primer</a:t>
            </a:r>
          </a:p>
        </p:txBody>
      </p:sp>
      <p:sp>
        <p:nvSpPr>
          <p:cNvPr id="1424387" name="Rectangle 3"/>
          <p:cNvSpPr>
            <a:spLocks noGrp="1" noChangeArrowheads="1"/>
          </p:cNvSpPr>
          <p:nvPr>
            <p:ph type="body" idx="1"/>
          </p:nvPr>
        </p:nvSpPr>
        <p:spPr>
          <a:xfrm>
            <a:off x="1143001" y="1920481"/>
            <a:ext cx="1622255" cy="1600199"/>
          </a:xfrm>
          <a:noFill/>
          <a:ln/>
        </p:spPr>
        <p:txBody>
          <a:bodyPr>
            <a:normAutofit fontScale="70000" lnSpcReduction="20000"/>
          </a:bodyPr>
          <a:lstStyle/>
          <a:p>
            <a:pPr marL="220266" indent="-220266" defTabSz="589360">
              <a:buNone/>
            </a:pPr>
            <a:r>
              <a:rPr lang="en-US" b="1" dirty="0"/>
              <a:t>Popular </a:t>
            </a:r>
          </a:p>
          <a:p>
            <a:pPr marL="220266" indent="-220266" defTabSz="589360">
              <a:buNone/>
            </a:pPr>
            <a:r>
              <a:rPr lang="en-US" b="1" dirty="0"/>
              <a:t>Differential</a:t>
            </a:r>
          </a:p>
          <a:p>
            <a:pPr marL="220266" indent="-220266" defTabSz="589360">
              <a:buNone/>
            </a:pPr>
            <a:r>
              <a:rPr lang="en-US" b="1" dirty="0"/>
              <a:t>Flow </a:t>
            </a:r>
          </a:p>
          <a:p>
            <a:pPr marL="220266" indent="-220266" defTabSz="589360">
              <a:buNone/>
            </a:pPr>
            <a:r>
              <a:rPr lang="en-US" b="1" dirty="0"/>
              <a:t>Elements</a:t>
            </a:r>
          </a:p>
        </p:txBody>
      </p:sp>
      <p:grpSp>
        <p:nvGrpSpPr>
          <p:cNvPr id="2" name="Group 4"/>
          <p:cNvGrpSpPr>
            <a:grpSpLocks/>
          </p:cNvGrpSpPr>
          <p:nvPr/>
        </p:nvGrpSpPr>
        <p:grpSpPr bwMode="auto">
          <a:xfrm>
            <a:off x="2760785" y="1927622"/>
            <a:ext cx="2315675" cy="1428750"/>
            <a:chOff x="1189" y="899"/>
            <a:chExt cx="2590" cy="1200"/>
          </a:xfrm>
        </p:grpSpPr>
        <p:sp>
          <p:nvSpPr>
            <p:cNvPr id="1424389" name="Line 5"/>
            <p:cNvSpPr>
              <a:spLocks noChangeShapeType="1"/>
            </p:cNvSpPr>
            <p:nvPr/>
          </p:nvSpPr>
          <p:spPr bwMode="auto">
            <a:xfrm>
              <a:off x="1189" y="1736"/>
              <a:ext cx="2590" cy="0"/>
            </a:xfrm>
            <a:prstGeom prst="line">
              <a:avLst/>
            </a:prstGeom>
            <a:noFill/>
            <a:ln w="9525">
              <a:solidFill>
                <a:schemeClr val="tx1"/>
              </a:solidFill>
              <a:prstDash val="lgDashDot"/>
              <a:round/>
              <a:headEnd/>
              <a:tailEnd/>
            </a:ln>
            <a:effectLst/>
          </p:spPr>
          <p:txBody>
            <a:bodyPr/>
            <a:lstStyle/>
            <a:p>
              <a:endParaRPr lang="en-US" sz="1350"/>
            </a:p>
          </p:txBody>
        </p:sp>
        <p:sp>
          <p:nvSpPr>
            <p:cNvPr id="1424390" name="Line 6"/>
            <p:cNvSpPr>
              <a:spLocks noChangeShapeType="1"/>
            </p:cNvSpPr>
            <p:nvPr/>
          </p:nvSpPr>
          <p:spPr bwMode="auto">
            <a:xfrm>
              <a:off x="1283" y="2099"/>
              <a:ext cx="897" cy="0"/>
            </a:xfrm>
            <a:prstGeom prst="line">
              <a:avLst/>
            </a:prstGeom>
            <a:noFill/>
            <a:ln w="38100">
              <a:solidFill>
                <a:schemeClr val="tx1"/>
              </a:solidFill>
              <a:round/>
              <a:headEnd/>
              <a:tailEnd/>
            </a:ln>
            <a:effectLst/>
          </p:spPr>
          <p:txBody>
            <a:bodyPr/>
            <a:lstStyle/>
            <a:p>
              <a:endParaRPr lang="en-US" sz="1350"/>
            </a:p>
          </p:txBody>
        </p:sp>
        <p:sp>
          <p:nvSpPr>
            <p:cNvPr id="1424391" name="Line 7"/>
            <p:cNvSpPr>
              <a:spLocks noChangeShapeType="1"/>
            </p:cNvSpPr>
            <p:nvPr/>
          </p:nvSpPr>
          <p:spPr bwMode="auto">
            <a:xfrm>
              <a:off x="1286" y="1379"/>
              <a:ext cx="537" cy="0"/>
            </a:xfrm>
            <a:prstGeom prst="line">
              <a:avLst/>
            </a:prstGeom>
            <a:noFill/>
            <a:ln w="38100">
              <a:solidFill>
                <a:schemeClr val="tx1"/>
              </a:solidFill>
              <a:round/>
              <a:headEnd/>
              <a:tailEnd/>
            </a:ln>
            <a:effectLst/>
          </p:spPr>
          <p:txBody>
            <a:bodyPr/>
            <a:lstStyle/>
            <a:p>
              <a:endParaRPr lang="en-US" sz="1350"/>
            </a:p>
          </p:txBody>
        </p:sp>
        <p:sp>
          <p:nvSpPr>
            <p:cNvPr id="1424392" name="Line 8"/>
            <p:cNvSpPr>
              <a:spLocks noChangeShapeType="1"/>
            </p:cNvSpPr>
            <p:nvPr/>
          </p:nvSpPr>
          <p:spPr bwMode="auto">
            <a:xfrm>
              <a:off x="1868" y="1382"/>
              <a:ext cx="312" cy="0"/>
            </a:xfrm>
            <a:prstGeom prst="line">
              <a:avLst/>
            </a:prstGeom>
            <a:noFill/>
            <a:ln w="38100">
              <a:solidFill>
                <a:schemeClr val="tx1"/>
              </a:solidFill>
              <a:round/>
              <a:headEnd/>
              <a:tailEnd/>
            </a:ln>
            <a:effectLst/>
          </p:spPr>
          <p:txBody>
            <a:bodyPr/>
            <a:lstStyle/>
            <a:p>
              <a:endParaRPr lang="en-US" sz="1350"/>
            </a:p>
          </p:txBody>
        </p:sp>
        <p:sp>
          <p:nvSpPr>
            <p:cNvPr id="1424393" name="Line 9"/>
            <p:cNvSpPr>
              <a:spLocks noChangeShapeType="1"/>
            </p:cNvSpPr>
            <p:nvPr/>
          </p:nvSpPr>
          <p:spPr bwMode="auto">
            <a:xfrm>
              <a:off x="2474" y="1562"/>
              <a:ext cx="309" cy="0"/>
            </a:xfrm>
            <a:prstGeom prst="line">
              <a:avLst/>
            </a:prstGeom>
            <a:noFill/>
            <a:ln w="38100">
              <a:solidFill>
                <a:schemeClr val="tx1"/>
              </a:solidFill>
              <a:round/>
              <a:headEnd/>
              <a:tailEnd/>
            </a:ln>
            <a:effectLst/>
          </p:spPr>
          <p:txBody>
            <a:bodyPr/>
            <a:lstStyle/>
            <a:p>
              <a:endParaRPr lang="en-US" sz="1350"/>
            </a:p>
          </p:txBody>
        </p:sp>
        <p:sp>
          <p:nvSpPr>
            <p:cNvPr id="1424394" name="Line 10"/>
            <p:cNvSpPr>
              <a:spLocks noChangeShapeType="1"/>
            </p:cNvSpPr>
            <p:nvPr/>
          </p:nvSpPr>
          <p:spPr bwMode="auto">
            <a:xfrm>
              <a:off x="2840" y="1565"/>
              <a:ext cx="297" cy="0"/>
            </a:xfrm>
            <a:prstGeom prst="line">
              <a:avLst/>
            </a:prstGeom>
            <a:noFill/>
            <a:ln w="38100">
              <a:solidFill>
                <a:schemeClr val="tx1"/>
              </a:solidFill>
              <a:round/>
              <a:headEnd/>
              <a:tailEnd/>
            </a:ln>
            <a:effectLst/>
          </p:spPr>
          <p:txBody>
            <a:bodyPr/>
            <a:lstStyle/>
            <a:p>
              <a:endParaRPr lang="en-US" sz="1350"/>
            </a:p>
          </p:txBody>
        </p:sp>
        <p:sp>
          <p:nvSpPr>
            <p:cNvPr id="1424395" name="Line 11"/>
            <p:cNvSpPr>
              <a:spLocks noChangeShapeType="1"/>
            </p:cNvSpPr>
            <p:nvPr/>
          </p:nvSpPr>
          <p:spPr bwMode="auto">
            <a:xfrm>
              <a:off x="2471" y="1907"/>
              <a:ext cx="660" cy="0"/>
            </a:xfrm>
            <a:prstGeom prst="line">
              <a:avLst/>
            </a:prstGeom>
            <a:noFill/>
            <a:ln w="38100">
              <a:solidFill>
                <a:schemeClr val="tx1"/>
              </a:solidFill>
              <a:round/>
              <a:headEnd/>
              <a:tailEnd/>
            </a:ln>
            <a:effectLst/>
          </p:spPr>
          <p:txBody>
            <a:bodyPr/>
            <a:lstStyle/>
            <a:p>
              <a:endParaRPr lang="en-US" sz="1350"/>
            </a:p>
          </p:txBody>
        </p:sp>
        <p:sp>
          <p:nvSpPr>
            <p:cNvPr id="1424396" name="Line 12"/>
            <p:cNvSpPr>
              <a:spLocks noChangeShapeType="1"/>
            </p:cNvSpPr>
            <p:nvPr/>
          </p:nvSpPr>
          <p:spPr bwMode="auto">
            <a:xfrm>
              <a:off x="3440" y="1382"/>
              <a:ext cx="111" cy="0"/>
            </a:xfrm>
            <a:prstGeom prst="line">
              <a:avLst/>
            </a:prstGeom>
            <a:noFill/>
            <a:ln w="38100">
              <a:solidFill>
                <a:schemeClr val="tx1"/>
              </a:solidFill>
              <a:round/>
              <a:headEnd/>
              <a:tailEnd/>
            </a:ln>
            <a:effectLst/>
          </p:spPr>
          <p:txBody>
            <a:bodyPr/>
            <a:lstStyle/>
            <a:p>
              <a:endParaRPr lang="en-US" sz="1350"/>
            </a:p>
          </p:txBody>
        </p:sp>
        <p:sp>
          <p:nvSpPr>
            <p:cNvPr id="1424397" name="Line 13"/>
            <p:cNvSpPr>
              <a:spLocks noChangeShapeType="1"/>
            </p:cNvSpPr>
            <p:nvPr/>
          </p:nvSpPr>
          <p:spPr bwMode="auto">
            <a:xfrm>
              <a:off x="3446" y="2096"/>
              <a:ext cx="111" cy="0"/>
            </a:xfrm>
            <a:prstGeom prst="line">
              <a:avLst/>
            </a:prstGeom>
            <a:noFill/>
            <a:ln w="38100">
              <a:solidFill>
                <a:schemeClr val="tx1"/>
              </a:solidFill>
              <a:round/>
              <a:headEnd/>
              <a:tailEnd/>
            </a:ln>
            <a:effectLst/>
          </p:spPr>
          <p:txBody>
            <a:bodyPr/>
            <a:lstStyle/>
            <a:p>
              <a:endParaRPr lang="en-US" sz="1350"/>
            </a:p>
          </p:txBody>
        </p:sp>
        <p:sp>
          <p:nvSpPr>
            <p:cNvPr id="1424398" name="Line 14"/>
            <p:cNvSpPr>
              <a:spLocks noChangeShapeType="1"/>
            </p:cNvSpPr>
            <p:nvPr/>
          </p:nvSpPr>
          <p:spPr bwMode="auto">
            <a:xfrm flipH="1" flipV="1">
              <a:off x="3131" y="1901"/>
              <a:ext cx="318" cy="195"/>
            </a:xfrm>
            <a:prstGeom prst="line">
              <a:avLst/>
            </a:prstGeom>
            <a:noFill/>
            <a:ln w="38100">
              <a:solidFill>
                <a:schemeClr val="tx1"/>
              </a:solidFill>
              <a:round/>
              <a:headEnd/>
              <a:tailEnd/>
            </a:ln>
            <a:effectLst/>
          </p:spPr>
          <p:txBody>
            <a:bodyPr/>
            <a:lstStyle/>
            <a:p>
              <a:endParaRPr lang="en-US" sz="1350"/>
            </a:p>
          </p:txBody>
        </p:sp>
        <p:sp>
          <p:nvSpPr>
            <p:cNvPr id="1424399" name="Line 15"/>
            <p:cNvSpPr>
              <a:spLocks noChangeShapeType="1"/>
            </p:cNvSpPr>
            <p:nvPr/>
          </p:nvSpPr>
          <p:spPr bwMode="auto">
            <a:xfrm flipH="1" flipV="1">
              <a:off x="2171" y="1382"/>
              <a:ext cx="312" cy="186"/>
            </a:xfrm>
            <a:prstGeom prst="line">
              <a:avLst/>
            </a:prstGeom>
            <a:noFill/>
            <a:ln w="38100">
              <a:solidFill>
                <a:schemeClr val="tx1"/>
              </a:solidFill>
              <a:round/>
              <a:headEnd/>
              <a:tailEnd/>
            </a:ln>
            <a:effectLst/>
          </p:spPr>
          <p:txBody>
            <a:bodyPr/>
            <a:lstStyle/>
            <a:p>
              <a:endParaRPr lang="en-US" sz="1350"/>
            </a:p>
          </p:txBody>
        </p:sp>
        <p:sp>
          <p:nvSpPr>
            <p:cNvPr id="1424400" name="Line 16"/>
            <p:cNvSpPr>
              <a:spLocks noChangeShapeType="1"/>
            </p:cNvSpPr>
            <p:nvPr/>
          </p:nvSpPr>
          <p:spPr bwMode="auto">
            <a:xfrm flipV="1">
              <a:off x="2177" y="1910"/>
              <a:ext cx="294" cy="189"/>
            </a:xfrm>
            <a:prstGeom prst="line">
              <a:avLst/>
            </a:prstGeom>
            <a:noFill/>
            <a:ln w="38100">
              <a:solidFill>
                <a:schemeClr val="tx1"/>
              </a:solidFill>
              <a:round/>
              <a:headEnd/>
              <a:tailEnd/>
            </a:ln>
            <a:effectLst/>
          </p:spPr>
          <p:txBody>
            <a:bodyPr/>
            <a:lstStyle/>
            <a:p>
              <a:endParaRPr lang="en-US" sz="1350"/>
            </a:p>
          </p:txBody>
        </p:sp>
        <p:sp>
          <p:nvSpPr>
            <p:cNvPr id="1424401" name="Line 17"/>
            <p:cNvSpPr>
              <a:spLocks noChangeShapeType="1"/>
            </p:cNvSpPr>
            <p:nvPr/>
          </p:nvSpPr>
          <p:spPr bwMode="auto">
            <a:xfrm flipV="1">
              <a:off x="3137" y="1379"/>
              <a:ext cx="300" cy="189"/>
            </a:xfrm>
            <a:prstGeom prst="line">
              <a:avLst/>
            </a:prstGeom>
            <a:noFill/>
            <a:ln w="38100">
              <a:solidFill>
                <a:schemeClr val="tx1"/>
              </a:solidFill>
              <a:round/>
              <a:headEnd/>
              <a:tailEnd/>
            </a:ln>
            <a:effectLst/>
          </p:spPr>
          <p:txBody>
            <a:bodyPr/>
            <a:lstStyle/>
            <a:p>
              <a:endParaRPr lang="en-US" sz="1350"/>
            </a:p>
          </p:txBody>
        </p:sp>
        <p:sp>
          <p:nvSpPr>
            <p:cNvPr id="1424402" name="Line 18"/>
            <p:cNvSpPr>
              <a:spLocks noChangeShapeType="1"/>
            </p:cNvSpPr>
            <p:nvPr/>
          </p:nvSpPr>
          <p:spPr bwMode="auto">
            <a:xfrm flipV="1">
              <a:off x="1811" y="899"/>
              <a:ext cx="0" cy="480"/>
            </a:xfrm>
            <a:prstGeom prst="line">
              <a:avLst/>
            </a:prstGeom>
            <a:noFill/>
            <a:ln w="38100">
              <a:solidFill>
                <a:schemeClr val="tx1"/>
              </a:solidFill>
              <a:round/>
              <a:headEnd/>
              <a:tailEnd/>
            </a:ln>
            <a:effectLst/>
          </p:spPr>
          <p:txBody>
            <a:bodyPr/>
            <a:lstStyle/>
            <a:p>
              <a:endParaRPr lang="en-US" sz="1350"/>
            </a:p>
          </p:txBody>
        </p:sp>
        <p:sp>
          <p:nvSpPr>
            <p:cNvPr id="1424403" name="Line 19"/>
            <p:cNvSpPr>
              <a:spLocks noChangeShapeType="1"/>
            </p:cNvSpPr>
            <p:nvPr/>
          </p:nvSpPr>
          <p:spPr bwMode="auto">
            <a:xfrm flipV="1">
              <a:off x="1871" y="899"/>
              <a:ext cx="0" cy="480"/>
            </a:xfrm>
            <a:prstGeom prst="line">
              <a:avLst/>
            </a:prstGeom>
            <a:noFill/>
            <a:ln w="38100">
              <a:solidFill>
                <a:schemeClr val="tx1"/>
              </a:solidFill>
              <a:round/>
              <a:headEnd/>
              <a:tailEnd/>
            </a:ln>
            <a:effectLst/>
          </p:spPr>
          <p:txBody>
            <a:bodyPr/>
            <a:lstStyle/>
            <a:p>
              <a:endParaRPr lang="en-US" sz="1350"/>
            </a:p>
          </p:txBody>
        </p:sp>
        <p:sp>
          <p:nvSpPr>
            <p:cNvPr id="1424404" name="Line 20"/>
            <p:cNvSpPr>
              <a:spLocks noChangeShapeType="1"/>
            </p:cNvSpPr>
            <p:nvPr/>
          </p:nvSpPr>
          <p:spPr bwMode="auto">
            <a:xfrm flipV="1">
              <a:off x="2780" y="908"/>
              <a:ext cx="0" cy="651"/>
            </a:xfrm>
            <a:prstGeom prst="line">
              <a:avLst/>
            </a:prstGeom>
            <a:noFill/>
            <a:ln w="38100">
              <a:solidFill>
                <a:schemeClr val="tx1"/>
              </a:solidFill>
              <a:round/>
              <a:headEnd/>
              <a:tailEnd/>
            </a:ln>
            <a:effectLst/>
          </p:spPr>
          <p:txBody>
            <a:bodyPr/>
            <a:lstStyle/>
            <a:p>
              <a:endParaRPr lang="en-US" sz="1350"/>
            </a:p>
          </p:txBody>
        </p:sp>
        <p:sp>
          <p:nvSpPr>
            <p:cNvPr id="1424405" name="Line 21"/>
            <p:cNvSpPr>
              <a:spLocks noChangeShapeType="1"/>
            </p:cNvSpPr>
            <p:nvPr/>
          </p:nvSpPr>
          <p:spPr bwMode="auto">
            <a:xfrm flipV="1">
              <a:off x="2843" y="911"/>
              <a:ext cx="0" cy="651"/>
            </a:xfrm>
            <a:prstGeom prst="line">
              <a:avLst/>
            </a:prstGeom>
            <a:noFill/>
            <a:ln w="38100">
              <a:solidFill>
                <a:schemeClr val="tx1"/>
              </a:solidFill>
              <a:round/>
              <a:headEnd/>
              <a:tailEnd/>
            </a:ln>
            <a:effectLst/>
          </p:spPr>
          <p:txBody>
            <a:bodyPr/>
            <a:lstStyle/>
            <a:p>
              <a:endParaRPr lang="en-US" sz="1350"/>
            </a:p>
          </p:txBody>
        </p:sp>
        <p:sp>
          <p:nvSpPr>
            <p:cNvPr id="1424406" name="Line 22"/>
            <p:cNvSpPr>
              <a:spLocks noChangeShapeType="1"/>
            </p:cNvSpPr>
            <p:nvPr/>
          </p:nvSpPr>
          <p:spPr bwMode="auto">
            <a:xfrm>
              <a:off x="1766" y="1607"/>
              <a:ext cx="186" cy="0"/>
            </a:xfrm>
            <a:prstGeom prst="line">
              <a:avLst/>
            </a:prstGeom>
            <a:noFill/>
            <a:ln w="38100">
              <a:solidFill>
                <a:schemeClr val="tx1"/>
              </a:solidFill>
              <a:round/>
              <a:headEnd/>
              <a:tailEnd type="triangle" w="med" len="med"/>
            </a:ln>
            <a:effectLst/>
          </p:spPr>
          <p:txBody>
            <a:bodyPr/>
            <a:lstStyle/>
            <a:p>
              <a:endParaRPr lang="en-US" sz="1350"/>
            </a:p>
          </p:txBody>
        </p:sp>
        <p:sp>
          <p:nvSpPr>
            <p:cNvPr id="1424407" name="Line 23"/>
            <p:cNvSpPr>
              <a:spLocks noChangeShapeType="1"/>
            </p:cNvSpPr>
            <p:nvPr/>
          </p:nvSpPr>
          <p:spPr bwMode="auto">
            <a:xfrm>
              <a:off x="2711" y="1664"/>
              <a:ext cx="279" cy="0"/>
            </a:xfrm>
            <a:prstGeom prst="line">
              <a:avLst/>
            </a:prstGeom>
            <a:noFill/>
            <a:ln w="38100">
              <a:solidFill>
                <a:schemeClr val="tx1"/>
              </a:solidFill>
              <a:round/>
              <a:headEnd/>
              <a:tailEnd type="triangle" w="med" len="med"/>
            </a:ln>
            <a:effectLst/>
          </p:spPr>
          <p:txBody>
            <a:bodyPr/>
            <a:lstStyle/>
            <a:p>
              <a:endParaRPr lang="en-US" sz="1350"/>
            </a:p>
          </p:txBody>
        </p:sp>
        <p:sp>
          <p:nvSpPr>
            <p:cNvPr id="1424408" name="Line 24"/>
            <p:cNvSpPr>
              <a:spLocks noChangeShapeType="1"/>
            </p:cNvSpPr>
            <p:nvPr/>
          </p:nvSpPr>
          <p:spPr bwMode="auto">
            <a:xfrm flipV="1">
              <a:off x="2009" y="956"/>
              <a:ext cx="0" cy="780"/>
            </a:xfrm>
            <a:prstGeom prst="line">
              <a:avLst/>
            </a:prstGeom>
            <a:noFill/>
            <a:ln w="38100">
              <a:solidFill>
                <a:schemeClr val="tx1"/>
              </a:solidFill>
              <a:round/>
              <a:headEnd/>
              <a:tailEnd type="triangle" w="med" len="med"/>
            </a:ln>
            <a:effectLst/>
          </p:spPr>
          <p:txBody>
            <a:bodyPr/>
            <a:lstStyle/>
            <a:p>
              <a:endParaRPr lang="en-US" sz="1350"/>
            </a:p>
          </p:txBody>
        </p:sp>
        <p:sp>
          <p:nvSpPr>
            <p:cNvPr id="1424409" name="Line 25"/>
            <p:cNvSpPr>
              <a:spLocks noChangeShapeType="1"/>
            </p:cNvSpPr>
            <p:nvPr/>
          </p:nvSpPr>
          <p:spPr bwMode="auto">
            <a:xfrm flipV="1">
              <a:off x="3032" y="1325"/>
              <a:ext cx="0" cy="411"/>
            </a:xfrm>
            <a:prstGeom prst="line">
              <a:avLst/>
            </a:prstGeom>
            <a:noFill/>
            <a:ln w="38100">
              <a:solidFill>
                <a:schemeClr val="tx1"/>
              </a:solidFill>
              <a:round/>
              <a:headEnd/>
              <a:tailEnd type="triangle" w="med" len="med"/>
            </a:ln>
            <a:effectLst/>
          </p:spPr>
          <p:txBody>
            <a:bodyPr/>
            <a:lstStyle/>
            <a:p>
              <a:endParaRPr lang="en-US" sz="1350"/>
            </a:p>
          </p:txBody>
        </p:sp>
        <p:sp>
          <p:nvSpPr>
            <p:cNvPr id="1424410" name="Text Box 26"/>
            <p:cNvSpPr txBox="1">
              <a:spLocks noChangeArrowheads="1"/>
            </p:cNvSpPr>
            <p:nvPr/>
          </p:nvSpPr>
          <p:spPr bwMode="auto">
            <a:xfrm>
              <a:off x="3028" y="1316"/>
              <a:ext cx="284" cy="349"/>
            </a:xfrm>
            <a:prstGeom prst="rect">
              <a:avLst/>
            </a:prstGeom>
            <a:noFill/>
            <a:ln w="38100">
              <a:noFill/>
              <a:miter lim="800000"/>
              <a:headEnd/>
              <a:tailEnd/>
            </a:ln>
            <a:effectLst/>
          </p:spPr>
          <p:txBody>
            <a:bodyPr>
              <a:spAutoFit/>
            </a:bodyPr>
            <a:lstStyle/>
            <a:p>
              <a:pPr>
                <a:spcBef>
                  <a:spcPct val="50000"/>
                </a:spcBef>
              </a:pPr>
              <a:r>
                <a:rPr lang="en-US" sz="1050" dirty="0"/>
                <a:t>P2</a:t>
              </a:r>
            </a:p>
          </p:txBody>
        </p:sp>
        <p:sp>
          <p:nvSpPr>
            <p:cNvPr id="1424411" name="Text Box 27"/>
            <p:cNvSpPr txBox="1">
              <a:spLocks noChangeArrowheads="1"/>
            </p:cNvSpPr>
            <p:nvPr/>
          </p:nvSpPr>
          <p:spPr bwMode="auto">
            <a:xfrm>
              <a:off x="1465" y="1508"/>
              <a:ext cx="284" cy="349"/>
            </a:xfrm>
            <a:prstGeom prst="rect">
              <a:avLst/>
            </a:prstGeom>
            <a:noFill/>
            <a:ln w="38100">
              <a:noFill/>
              <a:miter lim="800000"/>
              <a:headEnd/>
              <a:tailEnd/>
            </a:ln>
            <a:effectLst/>
          </p:spPr>
          <p:txBody>
            <a:bodyPr>
              <a:spAutoFit/>
            </a:bodyPr>
            <a:lstStyle/>
            <a:p>
              <a:pPr>
                <a:spcBef>
                  <a:spcPct val="50000"/>
                </a:spcBef>
              </a:pPr>
              <a:r>
                <a:rPr lang="en-US" sz="1050" dirty="0"/>
                <a:t>V1</a:t>
              </a:r>
            </a:p>
          </p:txBody>
        </p:sp>
        <p:sp>
          <p:nvSpPr>
            <p:cNvPr id="1424412" name="Text Box 28"/>
            <p:cNvSpPr txBox="1">
              <a:spLocks noChangeArrowheads="1"/>
            </p:cNvSpPr>
            <p:nvPr/>
          </p:nvSpPr>
          <p:spPr bwMode="auto">
            <a:xfrm>
              <a:off x="2002" y="1112"/>
              <a:ext cx="284" cy="349"/>
            </a:xfrm>
            <a:prstGeom prst="rect">
              <a:avLst/>
            </a:prstGeom>
            <a:noFill/>
            <a:ln w="38100">
              <a:noFill/>
              <a:miter lim="800000"/>
              <a:headEnd/>
              <a:tailEnd/>
            </a:ln>
            <a:effectLst/>
          </p:spPr>
          <p:txBody>
            <a:bodyPr>
              <a:spAutoFit/>
            </a:bodyPr>
            <a:lstStyle/>
            <a:p>
              <a:pPr>
                <a:spcBef>
                  <a:spcPct val="50000"/>
                </a:spcBef>
              </a:pPr>
              <a:r>
                <a:rPr lang="en-US" sz="1050" dirty="0"/>
                <a:t>P1</a:t>
              </a:r>
            </a:p>
          </p:txBody>
        </p:sp>
        <p:sp>
          <p:nvSpPr>
            <p:cNvPr id="1424413" name="Text Box 29"/>
            <p:cNvSpPr txBox="1">
              <a:spLocks noChangeArrowheads="1"/>
            </p:cNvSpPr>
            <p:nvPr/>
          </p:nvSpPr>
          <p:spPr bwMode="auto">
            <a:xfrm>
              <a:off x="2407" y="1565"/>
              <a:ext cx="284" cy="349"/>
            </a:xfrm>
            <a:prstGeom prst="rect">
              <a:avLst/>
            </a:prstGeom>
            <a:noFill/>
            <a:ln w="38100">
              <a:noFill/>
              <a:miter lim="800000"/>
              <a:headEnd/>
              <a:tailEnd/>
            </a:ln>
            <a:effectLst/>
          </p:spPr>
          <p:txBody>
            <a:bodyPr>
              <a:spAutoFit/>
            </a:bodyPr>
            <a:lstStyle/>
            <a:p>
              <a:pPr>
                <a:spcBef>
                  <a:spcPct val="50000"/>
                </a:spcBef>
              </a:pPr>
              <a:r>
                <a:rPr lang="en-US" sz="1050" dirty="0"/>
                <a:t>V2</a:t>
              </a:r>
            </a:p>
          </p:txBody>
        </p:sp>
        <p:sp>
          <p:nvSpPr>
            <p:cNvPr id="1424414" name="Rectangle 30"/>
            <p:cNvSpPr>
              <a:spLocks noChangeArrowheads="1"/>
            </p:cNvSpPr>
            <p:nvPr/>
          </p:nvSpPr>
          <p:spPr bwMode="auto">
            <a:xfrm>
              <a:off x="1814" y="965"/>
              <a:ext cx="57" cy="420"/>
            </a:xfrm>
            <a:prstGeom prst="rect">
              <a:avLst/>
            </a:prstGeom>
            <a:solidFill>
              <a:schemeClr val="accent1"/>
            </a:solidFill>
            <a:ln w="9525">
              <a:solidFill>
                <a:schemeClr val="tx1"/>
              </a:solidFill>
              <a:miter lim="800000"/>
              <a:headEnd/>
              <a:tailEnd/>
            </a:ln>
            <a:effectLst/>
          </p:spPr>
          <p:txBody>
            <a:bodyPr wrap="none" anchor="ctr"/>
            <a:lstStyle/>
            <a:p>
              <a:endParaRPr lang="en-US" sz="1350"/>
            </a:p>
          </p:txBody>
        </p:sp>
        <p:sp>
          <p:nvSpPr>
            <p:cNvPr id="1424415" name="Rectangle 31"/>
            <p:cNvSpPr>
              <a:spLocks noChangeArrowheads="1"/>
            </p:cNvSpPr>
            <p:nvPr/>
          </p:nvSpPr>
          <p:spPr bwMode="auto">
            <a:xfrm>
              <a:off x="2783" y="1328"/>
              <a:ext cx="57" cy="237"/>
            </a:xfrm>
            <a:prstGeom prst="rect">
              <a:avLst/>
            </a:prstGeom>
            <a:solidFill>
              <a:schemeClr val="accent1"/>
            </a:solidFill>
            <a:ln w="9525">
              <a:solidFill>
                <a:schemeClr val="tx1"/>
              </a:solidFill>
              <a:miter lim="800000"/>
              <a:headEnd/>
              <a:tailEnd/>
            </a:ln>
            <a:effectLst/>
          </p:spPr>
          <p:txBody>
            <a:bodyPr wrap="none" anchor="ctr"/>
            <a:lstStyle/>
            <a:p>
              <a:endParaRPr lang="en-US" sz="1350"/>
            </a:p>
          </p:txBody>
        </p:sp>
      </p:grpSp>
      <p:sp>
        <p:nvSpPr>
          <p:cNvPr id="1424416" name="Rectangle 32"/>
          <p:cNvSpPr>
            <a:spLocks noChangeAspect="1" noChangeArrowheads="1"/>
          </p:cNvSpPr>
          <p:nvPr/>
        </p:nvSpPr>
        <p:spPr bwMode="auto">
          <a:xfrm>
            <a:off x="457200" y="4082061"/>
            <a:ext cx="8686800" cy="2643736"/>
          </a:xfrm>
          <a:prstGeom prst="rect">
            <a:avLst/>
          </a:prstGeom>
          <a:noFill/>
          <a:ln w="9525">
            <a:noFill/>
            <a:miter lim="800000"/>
            <a:headEnd/>
            <a:tailEnd/>
          </a:ln>
          <a:effectLst/>
        </p:spPr>
        <p:txBody>
          <a:bodyPr wrap="square" lIns="58880" tIns="28924" rIns="58880" bIns="28924">
            <a:spAutoFit/>
          </a:bodyPr>
          <a:lstStyle/>
          <a:p>
            <a:pPr defTabSz="595313"/>
            <a:r>
              <a:rPr lang="en-US" sz="2400" dirty="0"/>
              <a:t>Venturi Tube &amp; Orifice Plate utilizes Bernoulli’s Equation &amp; Conservation of Energy to measure flow</a:t>
            </a:r>
          </a:p>
          <a:p>
            <a:pPr defTabSz="595313"/>
            <a:r>
              <a:rPr lang="en-US" sz="2400" dirty="0"/>
              <a:t>-Flow is the product of the Velocity and the Area</a:t>
            </a:r>
          </a:p>
          <a:p>
            <a:pPr defTabSz="595313"/>
            <a:r>
              <a:rPr lang="en-US" sz="2400" dirty="0"/>
              <a:t>-Velocity is dependent upon Cross sectional area in Area 1 &amp; 2</a:t>
            </a:r>
          </a:p>
          <a:p>
            <a:pPr defTabSz="595313"/>
            <a:r>
              <a:rPr lang="en-US" sz="2400" dirty="0"/>
              <a:t>-Energy consists of Static (</a:t>
            </a:r>
            <a:r>
              <a:rPr lang="en-US" sz="2400" dirty="0" err="1"/>
              <a:t>mgh</a:t>
            </a:r>
            <a:r>
              <a:rPr lang="en-US" sz="2400" dirty="0"/>
              <a:t>) term and Kinetic (</a:t>
            </a:r>
            <a:r>
              <a:rPr lang="en-US" sz="2400" dirty="0">
                <a:cs typeface="Arial" charset="0"/>
              </a:rPr>
              <a:t>½mV²)</a:t>
            </a:r>
            <a:r>
              <a:rPr lang="en-US" sz="2400" dirty="0"/>
              <a:t> term</a:t>
            </a:r>
          </a:p>
          <a:p>
            <a:pPr defTabSz="595313"/>
            <a:r>
              <a:rPr lang="en-US" sz="2400" i="1" dirty="0"/>
              <a:t>Thus the difference in pressure is related to the square of the velocity, this is why the square root of the </a:t>
            </a:r>
            <a:r>
              <a:rPr lang="en-US" sz="2400" i="1" dirty="0" err="1"/>
              <a:t>Dp</a:t>
            </a:r>
            <a:r>
              <a:rPr lang="en-US" sz="2400" i="1" dirty="0"/>
              <a:t> is equal to Flow</a:t>
            </a:r>
            <a:r>
              <a:rPr lang="en-US" sz="2400" dirty="0"/>
              <a:t> </a:t>
            </a:r>
          </a:p>
        </p:txBody>
      </p:sp>
      <p:grpSp>
        <p:nvGrpSpPr>
          <p:cNvPr id="3" name="Group 33"/>
          <p:cNvGrpSpPr>
            <a:grpSpLocks/>
          </p:cNvGrpSpPr>
          <p:nvPr/>
        </p:nvGrpSpPr>
        <p:grpSpPr bwMode="auto">
          <a:xfrm>
            <a:off x="5248125" y="1949056"/>
            <a:ext cx="2409976" cy="1372790"/>
            <a:chOff x="3691" y="917"/>
            <a:chExt cx="2510" cy="1153"/>
          </a:xfrm>
        </p:grpSpPr>
        <p:grpSp>
          <p:nvGrpSpPr>
            <p:cNvPr id="4" name="Group 34"/>
            <p:cNvGrpSpPr>
              <a:grpSpLocks/>
            </p:cNvGrpSpPr>
            <p:nvPr/>
          </p:nvGrpSpPr>
          <p:grpSpPr bwMode="auto">
            <a:xfrm>
              <a:off x="3691" y="917"/>
              <a:ext cx="2510" cy="1153"/>
              <a:chOff x="3691" y="917"/>
              <a:chExt cx="2510" cy="1153"/>
            </a:xfrm>
          </p:grpSpPr>
          <p:pic>
            <p:nvPicPr>
              <p:cNvPr id="1424419" name="Picture 35" descr="Orifice2"/>
              <p:cNvPicPr>
                <a:picLocks noChangeAspect="1" noChangeArrowheads="1"/>
              </p:cNvPicPr>
              <p:nvPr/>
            </p:nvPicPr>
            <p:blipFill>
              <a:blip r:embed="rId3"/>
              <a:srcRect t="1176" r="3647" b="57884"/>
              <a:stretch>
                <a:fillRect/>
              </a:stretch>
            </p:blipFill>
            <p:spPr bwMode="auto">
              <a:xfrm>
                <a:off x="3691" y="1235"/>
                <a:ext cx="2510" cy="835"/>
              </a:xfrm>
              <a:prstGeom prst="rect">
                <a:avLst/>
              </a:prstGeom>
              <a:noFill/>
            </p:spPr>
          </p:pic>
          <p:sp>
            <p:nvSpPr>
              <p:cNvPr id="1424420" name="Line 36"/>
              <p:cNvSpPr>
                <a:spLocks noChangeShapeType="1"/>
              </p:cNvSpPr>
              <p:nvPr/>
            </p:nvSpPr>
            <p:spPr bwMode="auto">
              <a:xfrm flipV="1">
                <a:off x="4870" y="920"/>
                <a:ext cx="0" cy="480"/>
              </a:xfrm>
              <a:prstGeom prst="line">
                <a:avLst/>
              </a:prstGeom>
              <a:noFill/>
              <a:ln w="38100">
                <a:solidFill>
                  <a:schemeClr val="tx1"/>
                </a:solidFill>
                <a:round/>
                <a:headEnd/>
                <a:tailEnd/>
              </a:ln>
              <a:effectLst/>
            </p:spPr>
            <p:txBody>
              <a:bodyPr/>
              <a:lstStyle/>
              <a:p>
                <a:endParaRPr lang="en-US" sz="1350"/>
              </a:p>
            </p:txBody>
          </p:sp>
          <p:sp>
            <p:nvSpPr>
              <p:cNvPr id="1424421" name="Line 37"/>
              <p:cNvSpPr>
                <a:spLocks noChangeShapeType="1"/>
              </p:cNvSpPr>
              <p:nvPr/>
            </p:nvSpPr>
            <p:spPr bwMode="auto">
              <a:xfrm flipV="1">
                <a:off x="4936" y="917"/>
                <a:ext cx="0" cy="483"/>
              </a:xfrm>
              <a:prstGeom prst="line">
                <a:avLst/>
              </a:prstGeom>
              <a:noFill/>
              <a:ln w="38100">
                <a:solidFill>
                  <a:schemeClr val="tx1"/>
                </a:solidFill>
                <a:round/>
                <a:headEnd/>
                <a:tailEnd/>
              </a:ln>
              <a:effectLst/>
            </p:spPr>
            <p:txBody>
              <a:bodyPr/>
              <a:lstStyle/>
              <a:p>
                <a:endParaRPr lang="en-US" sz="1350"/>
              </a:p>
            </p:txBody>
          </p:sp>
          <p:sp>
            <p:nvSpPr>
              <p:cNvPr id="1424422" name="Rectangle 38"/>
              <p:cNvSpPr>
                <a:spLocks noChangeArrowheads="1"/>
              </p:cNvSpPr>
              <p:nvPr/>
            </p:nvSpPr>
            <p:spPr bwMode="auto">
              <a:xfrm>
                <a:off x="4876" y="1163"/>
                <a:ext cx="57" cy="237"/>
              </a:xfrm>
              <a:prstGeom prst="rect">
                <a:avLst/>
              </a:prstGeom>
              <a:solidFill>
                <a:schemeClr val="accent1"/>
              </a:solidFill>
              <a:ln w="9525">
                <a:solidFill>
                  <a:schemeClr val="tx1"/>
                </a:solidFill>
                <a:miter lim="800000"/>
                <a:headEnd/>
                <a:tailEnd/>
              </a:ln>
              <a:effectLst/>
            </p:spPr>
            <p:txBody>
              <a:bodyPr wrap="none" anchor="ctr"/>
              <a:lstStyle/>
              <a:p>
                <a:endParaRPr lang="en-US" sz="1350"/>
              </a:p>
            </p:txBody>
          </p:sp>
          <p:sp>
            <p:nvSpPr>
              <p:cNvPr id="1424423" name="Line 39"/>
              <p:cNvSpPr>
                <a:spLocks noChangeShapeType="1"/>
              </p:cNvSpPr>
              <p:nvPr/>
            </p:nvSpPr>
            <p:spPr bwMode="auto">
              <a:xfrm flipV="1">
                <a:off x="3877" y="920"/>
                <a:ext cx="0" cy="480"/>
              </a:xfrm>
              <a:prstGeom prst="line">
                <a:avLst/>
              </a:prstGeom>
              <a:noFill/>
              <a:ln w="38100">
                <a:solidFill>
                  <a:schemeClr val="tx1"/>
                </a:solidFill>
                <a:round/>
                <a:headEnd/>
                <a:tailEnd/>
              </a:ln>
              <a:effectLst/>
            </p:spPr>
            <p:txBody>
              <a:bodyPr/>
              <a:lstStyle/>
              <a:p>
                <a:endParaRPr lang="en-US" sz="1350"/>
              </a:p>
            </p:txBody>
          </p:sp>
          <p:sp>
            <p:nvSpPr>
              <p:cNvPr id="1424424" name="Line 40"/>
              <p:cNvSpPr>
                <a:spLocks noChangeShapeType="1"/>
              </p:cNvSpPr>
              <p:nvPr/>
            </p:nvSpPr>
            <p:spPr bwMode="auto">
              <a:xfrm flipV="1">
                <a:off x="3943" y="920"/>
                <a:ext cx="0" cy="480"/>
              </a:xfrm>
              <a:prstGeom prst="line">
                <a:avLst/>
              </a:prstGeom>
              <a:noFill/>
              <a:ln w="38100">
                <a:solidFill>
                  <a:schemeClr val="tx1"/>
                </a:solidFill>
                <a:round/>
                <a:headEnd/>
                <a:tailEnd/>
              </a:ln>
              <a:effectLst/>
            </p:spPr>
            <p:txBody>
              <a:bodyPr/>
              <a:lstStyle/>
              <a:p>
                <a:endParaRPr lang="en-US" sz="1350"/>
              </a:p>
            </p:txBody>
          </p:sp>
          <p:sp>
            <p:nvSpPr>
              <p:cNvPr id="1424425" name="Rectangle 41"/>
              <p:cNvSpPr>
                <a:spLocks noChangeArrowheads="1"/>
              </p:cNvSpPr>
              <p:nvPr/>
            </p:nvSpPr>
            <p:spPr bwMode="auto">
              <a:xfrm>
                <a:off x="3883" y="980"/>
                <a:ext cx="57" cy="420"/>
              </a:xfrm>
              <a:prstGeom prst="rect">
                <a:avLst/>
              </a:prstGeom>
              <a:solidFill>
                <a:schemeClr val="accent1"/>
              </a:solidFill>
              <a:ln w="9525">
                <a:solidFill>
                  <a:schemeClr val="tx1"/>
                </a:solidFill>
                <a:miter lim="800000"/>
                <a:headEnd/>
                <a:tailEnd/>
              </a:ln>
              <a:effectLst/>
            </p:spPr>
            <p:txBody>
              <a:bodyPr wrap="none" anchor="ctr"/>
              <a:lstStyle/>
              <a:p>
                <a:endParaRPr lang="en-US" sz="1350"/>
              </a:p>
            </p:txBody>
          </p:sp>
          <p:sp>
            <p:nvSpPr>
              <p:cNvPr id="1424426" name="Rectangle 42"/>
              <p:cNvSpPr>
                <a:spLocks noChangeArrowheads="1"/>
              </p:cNvSpPr>
              <p:nvPr/>
            </p:nvSpPr>
            <p:spPr bwMode="auto">
              <a:xfrm>
                <a:off x="3846" y="1900"/>
                <a:ext cx="120" cy="170"/>
              </a:xfrm>
              <a:prstGeom prst="rect">
                <a:avLst/>
              </a:prstGeom>
              <a:solidFill>
                <a:schemeClr val="bg1"/>
              </a:solidFill>
              <a:ln w="9525">
                <a:noFill/>
                <a:miter lim="800000"/>
                <a:headEnd/>
                <a:tailEnd/>
              </a:ln>
              <a:effectLst/>
            </p:spPr>
            <p:txBody>
              <a:bodyPr wrap="none" anchor="ctr"/>
              <a:lstStyle/>
              <a:p>
                <a:endParaRPr lang="en-US" sz="1350"/>
              </a:p>
            </p:txBody>
          </p:sp>
          <p:sp>
            <p:nvSpPr>
              <p:cNvPr id="1424427" name="Rectangle 43"/>
              <p:cNvSpPr>
                <a:spLocks noChangeArrowheads="1"/>
              </p:cNvSpPr>
              <p:nvPr/>
            </p:nvSpPr>
            <p:spPr bwMode="auto">
              <a:xfrm>
                <a:off x="4830" y="1902"/>
                <a:ext cx="120" cy="168"/>
              </a:xfrm>
              <a:prstGeom prst="rect">
                <a:avLst/>
              </a:prstGeom>
              <a:solidFill>
                <a:schemeClr val="bg1"/>
              </a:solidFill>
              <a:ln w="9525">
                <a:noFill/>
                <a:miter lim="800000"/>
                <a:headEnd/>
                <a:tailEnd/>
              </a:ln>
              <a:effectLst/>
            </p:spPr>
            <p:txBody>
              <a:bodyPr wrap="none" anchor="ctr"/>
              <a:lstStyle/>
              <a:p>
                <a:endParaRPr lang="en-US" sz="1350"/>
              </a:p>
            </p:txBody>
          </p:sp>
        </p:grpSp>
        <p:sp>
          <p:nvSpPr>
            <p:cNvPr id="1424428" name="Text Box 44"/>
            <p:cNvSpPr txBox="1">
              <a:spLocks noChangeArrowheads="1"/>
            </p:cNvSpPr>
            <p:nvPr/>
          </p:nvSpPr>
          <p:spPr bwMode="auto">
            <a:xfrm>
              <a:off x="5012" y="1028"/>
              <a:ext cx="284" cy="349"/>
            </a:xfrm>
            <a:prstGeom prst="rect">
              <a:avLst/>
            </a:prstGeom>
            <a:noFill/>
            <a:ln w="38100">
              <a:noFill/>
              <a:miter lim="800000"/>
              <a:headEnd/>
              <a:tailEnd/>
            </a:ln>
            <a:effectLst/>
          </p:spPr>
          <p:txBody>
            <a:bodyPr>
              <a:spAutoFit/>
            </a:bodyPr>
            <a:lstStyle/>
            <a:p>
              <a:pPr>
                <a:spcBef>
                  <a:spcPct val="50000"/>
                </a:spcBef>
              </a:pPr>
              <a:r>
                <a:rPr lang="en-US" sz="1050" dirty="0"/>
                <a:t>P2</a:t>
              </a:r>
            </a:p>
          </p:txBody>
        </p:sp>
        <p:sp>
          <p:nvSpPr>
            <p:cNvPr id="1424429" name="Text Box 45"/>
            <p:cNvSpPr txBox="1">
              <a:spLocks noChangeArrowheads="1"/>
            </p:cNvSpPr>
            <p:nvPr/>
          </p:nvSpPr>
          <p:spPr bwMode="auto">
            <a:xfrm>
              <a:off x="4002" y="1008"/>
              <a:ext cx="284" cy="349"/>
            </a:xfrm>
            <a:prstGeom prst="rect">
              <a:avLst/>
            </a:prstGeom>
            <a:noFill/>
            <a:ln w="38100">
              <a:noFill/>
              <a:miter lim="800000"/>
              <a:headEnd/>
              <a:tailEnd/>
            </a:ln>
            <a:effectLst/>
          </p:spPr>
          <p:txBody>
            <a:bodyPr>
              <a:spAutoFit/>
            </a:bodyPr>
            <a:lstStyle/>
            <a:p>
              <a:pPr>
                <a:spcBef>
                  <a:spcPct val="50000"/>
                </a:spcBef>
              </a:pPr>
              <a:r>
                <a:rPr lang="en-US" sz="1050" dirty="0"/>
                <a:t>P1</a:t>
              </a:r>
            </a:p>
          </p:txBody>
        </p:sp>
      </p:grpSp>
    </p:spTree>
    <p:extLst>
      <p:ext uri="{BB962C8B-B14F-4D97-AF65-F5344CB8AC3E}">
        <p14:creationId xmlns:p14="http://schemas.microsoft.com/office/powerpoint/2010/main" val="2422579047"/>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050" name="Rectangle 2"/>
          <p:cNvSpPr>
            <a:spLocks noGrp="1" noChangeArrowheads="1"/>
          </p:cNvSpPr>
          <p:nvPr>
            <p:ph type="title"/>
          </p:nvPr>
        </p:nvSpPr>
        <p:spPr/>
        <p:txBody>
          <a:bodyPr/>
          <a:lstStyle/>
          <a:p>
            <a:r>
              <a:rPr lang="en-US" b="0"/>
              <a:t>Pressure Primer</a:t>
            </a:r>
          </a:p>
        </p:txBody>
      </p:sp>
      <p:sp>
        <p:nvSpPr>
          <p:cNvPr id="1410051" name="Rectangle 3"/>
          <p:cNvSpPr>
            <a:spLocks noGrp="1" noChangeArrowheads="1"/>
          </p:cNvSpPr>
          <p:nvPr>
            <p:ph type="body" idx="1"/>
          </p:nvPr>
        </p:nvSpPr>
        <p:spPr>
          <a:xfrm>
            <a:off x="1143001" y="1828802"/>
            <a:ext cx="1587223" cy="1825868"/>
          </a:xfrm>
          <a:noFill/>
          <a:ln/>
        </p:spPr>
        <p:txBody>
          <a:bodyPr>
            <a:normAutofit fontScale="70000" lnSpcReduction="20000"/>
          </a:bodyPr>
          <a:lstStyle/>
          <a:p>
            <a:pPr marL="220266" indent="-220266" defTabSz="589360">
              <a:buNone/>
            </a:pPr>
            <a:r>
              <a:rPr lang="en-US" b="1" dirty="0"/>
              <a:t>Popular </a:t>
            </a:r>
          </a:p>
          <a:p>
            <a:pPr marL="220266" indent="-220266" defTabSz="589360">
              <a:buNone/>
            </a:pPr>
            <a:r>
              <a:rPr lang="en-US" b="1" dirty="0"/>
              <a:t>Differential</a:t>
            </a:r>
          </a:p>
          <a:p>
            <a:pPr marL="220266" indent="-220266" defTabSz="589360">
              <a:buNone/>
            </a:pPr>
            <a:r>
              <a:rPr lang="en-US" b="1" dirty="0"/>
              <a:t>Flow </a:t>
            </a:r>
          </a:p>
          <a:p>
            <a:pPr marL="220266" indent="-220266" defTabSz="589360">
              <a:buNone/>
            </a:pPr>
            <a:r>
              <a:rPr lang="en-US" b="1" dirty="0"/>
              <a:t>Elements</a:t>
            </a:r>
          </a:p>
        </p:txBody>
      </p:sp>
      <p:sp>
        <p:nvSpPr>
          <p:cNvPr id="1410052" name="Rectangle 4"/>
          <p:cNvSpPr>
            <a:spLocks noChangeAspect="1" noChangeArrowheads="1"/>
          </p:cNvSpPr>
          <p:nvPr/>
        </p:nvSpPr>
        <p:spPr bwMode="auto">
          <a:xfrm>
            <a:off x="457200" y="3654670"/>
            <a:ext cx="8534400" cy="2505237"/>
          </a:xfrm>
          <a:prstGeom prst="rect">
            <a:avLst/>
          </a:prstGeom>
          <a:noFill/>
          <a:ln w="9525">
            <a:noFill/>
            <a:miter lim="800000"/>
            <a:headEnd/>
            <a:tailEnd/>
          </a:ln>
          <a:effectLst/>
        </p:spPr>
        <p:txBody>
          <a:bodyPr wrap="square" lIns="58880" tIns="28924" rIns="58880" bIns="28924">
            <a:spAutoFit/>
          </a:bodyPr>
          <a:lstStyle/>
          <a:p>
            <a:pPr defTabSz="595313"/>
            <a:r>
              <a:rPr lang="en-US" sz="2400" dirty="0"/>
              <a:t>Simplified View of how an Orifice Plate works</a:t>
            </a:r>
          </a:p>
          <a:p>
            <a:pPr defTabSz="595313"/>
            <a:r>
              <a:rPr lang="en-US" sz="2400" dirty="0"/>
              <a:t>-A High pressure is required to force the fluid thru the small </a:t>
            </a:r>
            <a:r>
              <a:rPr lang="en-US" sz="2400" dirty="0" smtClean="0"/>
              <a:t>hole </a:t>
            </a:r>
            <a:r>
              <a:rPr lang="en-US" sz="2400" dirty="0"/>
              <a:t>in the orifice plate</a:t>
            </a:r>
          </a:p>
          <a:p>
            <a:pPr defTabSz="595313"/>
            <a:r>
              <a:rPr lang="en-US" sz="2400" dirty="0"/>
              <a:t>-When the flow passes thru the hole in the plate it is at a lower </a:t>
            </a:r>
            <a:r>
              <a:rPr lang="en-US" sz="2400" dirty="0" smtClean="0"/>
              <a:t>pressure </a:t>
            </a:r>
            <a:r>
              <a:rPr lang="en-US" sz="2400" dirty="0"/>
              <a:t>because of the small diameter is emptying </a:t>
            </a:r>
            <a:r>
              <a:rPr lang="en-US" sz="2400" dirty="0" smtClean="0"/>
              <a:t>into the </a:t>
            </a:r>
            <a:r>
              <a:rPr lang="en-US" sz="2400" dirty="0"/>
              <a:t>larger diameter</a:t>
            </a:r>
          </a:p>
          <a:p>
            <a:pPr defTabSz="595313"/>
            <a:endParaRPr lang="en-US" sz="1500" dirty="0">
              <a:solidFill>
                <a:srgbClr val="000099"/>
              </a:solidFill>
            </a:endParaRPr>
          </a:p>
        </p:txBody>
      </p:sp>
      <p:grpSp>
        <p:nvGrpSpPr>
          <p:cNvPr id="2" name="Group 5"/>
          <p:cNvGrpSpPr>
            <a:grpSpLocks/>
          </p:cNvGrpSpPr>
          <p:nvPr/>
        </p:nvGrpSpPr>
        <p:grpSpPr bwMode="auto">
          <a:xfrm>
            <a:off x="3943350" y="1910956"/>
            <a:ext cx="2743200" cy="1372790"/>
            <a:chOff x="3691" y="917"/>
            <a:chExt cx="2510" cy="1153"/>
          </a:xfrm>
        </p:grpSpPr>
        <p:grpSp>
          <p:nvGrpSpPr>
            <p:cNvPr id="3" name="Group 6"/>
            <p:cNvGrpSpPr>
              <a:grpSpLocks/>
            </p:cNvGrpSpPr>
            <p:nvPr/>
          </p:nvGrpSpPr>
          <p:grpSpPr bwMode="auto">
            <a:xfrm>
              <a:off x="3691" y="917"/>
              <a:ext cx="2510" cy="1153"/>
              <a:chOff x="3691" y="917"/>
              <a:chExt cx="2510" cy="1153"/>
            </a:xfrm>
          </p:grpSpPr>
          <p:pic>
            <p:nvPicPr>
              <p:cNvPr id="1410055" name="Picture 7" descr="Orifice2"/>
              <p:cNvPicPr>
                <a:picLocks noChangeAspect="1" noChangeArrowheads="1"/>
              </p:cNvPicPr>
              <p:nvPr/>
            </p:nvPicPr>
            <p:blipFill>
              <a:blip r:embed="rId3"/>
              <a:srcRect t="1176" r="3647" b="57884"/>
              <a:stretch>
                <a:fillRect/>
              </a:stretch>
            </p:blipFill>
            <p:spPr bwMode="auto">
              <a:xfrm>
                <a:off x="3691" y="1235"/>
                <a:ext cx="2510" cy="835"/>
              </a:xfrm>
              <a:prstGeom prst="rect">
                <a:avLst/>
              </a:prstGeom>
              <a:noFill/>
            </p:spPr>
          </p:pic>
          <p:sp>
            <p:nvSpPr>
              <p:cNvPr id="1410056" name="Line 8"/>
              <p:cNvSpPr>
                <a:spLocks noChangeShapeType="1"/>
              </p:cNvSpPr>
              <p:nvPr/>
            </p:nvSpPr>
            <p:spPr bwMode="auto">
              <a:xfrm flipV="1">
                <a:off x="4870" y="920"/>
                <a:ext cx="0" cy="480"/>
              </a:xfrm>
              <a:prstGeom prst="line">
                <a:avLst/>
              </a:prstGeom>
              <a:noFill/>
              <a:ln w="38100">
                <a:solidFill>
                  <a:schemeClr val="tx1"/>
                </a:solidFill>
                <a:round/>
                <a:headEnd/>
                <a:tailEnd/>
              </a:ln>
              <a:effectLst/>
            </p:spPr>
            <p:txBody>
              <a:bodyPr/>
              <a:lstStyle/>
              <a:p>
                <a:endParaRPr lang="en-US" sz="1350"/>
              </a:p>
            </p:txBody>
          </p:sp>
          <p:sp>
            <p:nvSpPr>
              <p:cNvPr id="1410057" name="Line 9"/>
              <p:cNvSpPr>
                <a:spLocks noChangeShapeType="1"/>
              </p:cNvSpPr>
              <p:nvPr/>
            </p:nvSpPr>
            <p:spPr bwMode="auto">
              <a:xfrm flipV="1">
                <a:off x="4936" y="917"/>
                <a:ext cx="0" cy="483"/>
              </a:xfrm>
              <a:prstGeom prst="line">
                <a:avLst/>
              </a:prstGeom>
              <a:noFill/>
              <a:ln w="38100">
                <a:solidFill>
                  <a:schemeClr val="tx1"/>
                </a:solidFill>
                <a:round/>
                <a:headEnd/>
                <a:tailEnd/>
              </a:ln>
              <a:effectLst/>
            </p:spPr>
            <p:txBody>
              <a:bodyPr/>
              <a:lstStyle/>
              <a:p>
                <a:endParaRPr lang="en-US" sz="1350"/>
              </a:p>
            </p:txBody>
          </p:sp>
          <p:sp>
            <p:nvSpPr>
              <p:cNvPr id="1410058" name="Rectangle 10"/>
              <p:cNvSpPr>
                <a:spLocks noChangeArrowheads="1"/>
              </p:cNvSpPr>
              <p:nvPr/>
            </p:nvSpPr>
            <p:spPr bwMode="auto">
              <a:xfrm>
                <a:off x="4876" y="1163"/>
                <a:ext cx="57" cy="237"/>
              </a:xfrm>
              <a:prstGeom prst="rect">
                <a:avLst/>
              </a:prstGeom>
              <a:solidFill>
                <a:schemeClr val="accent1"/>
              </a:solidFill>
              <a:ln w="9525">
                <a:solidFill>
                  <a:schemeClr val="tx1"/>
                </a:solidFill>
                <a:miter lim="800000"/>
                <a:headEnd/>
                <a:tailEnd/>
              </a:ln>
              <a:effectLst/>
            </p:spPr>
            <p:txBody>
              <a:bodyPr wrap="none" anchor="ctr"/>
              <a:lstStyle/>
              <a:p>
                <a:endParaRPr lang="en-US" sz="1350"/>
              </a:p>
            </p:txBody>
          </p:sp>
          <p:sp>
            <p:nvSpPr>
              <p:cNvPr id="1410059" name="Line 11"/>
              <p:cNvSpPr>
                <a:spLocks noChangeShapeType="1"/>
              </p:cNvSpPr>
              <p:nvPr/>
            </p:nvSpPr>
            <p:spPr bwMode="auto">
              <a:xfrm flipV="1">
                <a:off x="3877" y="920"/>
                <a:ext cx="0" cy="480"/>
              </a:xfrm>
              <a:prstGeom prst="line">
                <a:avLst/>
              </a:prstGeom>
              <a:noFill/>
              <a:ln w="38100">
                <a:solidFill>
                  <a:schemeClr val="tx1"/>
                </a:solidFill>
                <a:round/>
                <a:headEnd/>
                <a:tailEnd/>
              </a:ln>
              <a:effectLst/>
            </p:spPr>
            <p:txBody>
              <a:bodyPr/>
              <a:lstStyle/>
              <a:p>
                <a:endParaRPr lang="en-US" sz="1350"/>
              </a:p>
            </p:txBody>
          </p:sp>
          <p:sp>
            <p:nvSpPr>
              <p:cNvPr id="1410060" name="Line 12"/>
              <p:cNvSpPr>
                <a:spLocks noChangeShapeType="1"/>
              </p:cNvSpPr>
              <p:nvPr/>
            </p:nvSpPr>
            <p:spPr bwMode="auto">
              <a:xfrm flipV="1">
                <a:off x="3943" y="920"/>
                <a:ext cx="0" cy="480"/>
              </a:xfrm>
              <a:prstGeom prst="line">
                <a:avLst/>
              </a:prstGeom>
              <a:noFill/>
              <a:ln w="38100">
                <a:solidFill>
                  <a:schemeClr val="tx1"/>
                </a:solidFill>
                <a:round/>
                <a:headEnd/>
                <a:tailEnd/>
              </a:ln>
              <a:effectLst/>
            </p:spPr>
            <p:txBody>
              <a:bodyPr/>
              <a:lstStyle/>
              <a:p>
                <a:endParaRPr lang="en-US" sz="1350"/>
              </a:p>
            </p:txBody>
          </p:sp>
          <p:sp>
            <p:nvSpPr>
              <p:cNvPr id="1410061" name="Rectangle 13"/>
              <p:cNvSpPr>
                <a:spLocks noChangeArrowheads="1"/>
              </p:cNvSpPr>
              <p:nvPr/>
            </p:nvSpPr>
            <p:spPr bwMode="auto">
              <a:xfrm>
                <a:off x="3883" y="980"/>
                <a:ext cx="57" cy="420"/>
              </a:xfrm>
              <a:prstGeom prst="rect">
                <a:avLst/>
              </a:prstGeom>
              <a:solidFill>
                <a:schemeClr val="accent1"/>
              </a:solidFill>
              <a:ln w="9525">
                <a:solidFill>
                  <a:schemeClr val="tx1"/>
                </a:solidFill>
                <a:miter lim="800000"/>
                <a:headEnd/>
                <a:tailEnd/>
              </a:ln>
              <a:effectLst/>
            </p:spPr>
            <p:txBody>
              <a:bodyPr wrap="none" anchor="ctr"/>
              <a:lstStyle/>
              <a:p>
                <a:endParaRPr lang="en-US" sz="1350"/>
              </a:p>
            </p:txBody>
          </p:sp>
          <p:sp>
            <p:nvSpPr>
              <p:cNvPr id="1410062" name="Rectangle 14"/>
              <p:cNvSpPr>
                <a:spLocks noChangeArrowheads="1"/>
              </p:cNvSpPr>
              <p:nvPr/>
            </p:nvSpPr>
            <p:spPr bwMode="auto">
              <a:xfrm>
                <a:off x="3846" y="1900"/>
                <a:ext cx="120" cy="170"/>
              </a:xfrm>
              <a:prstGeom prst="rect">
                <a:avLst/>
              </a:prstGeom>
              <a:solidFill>
                <a:schemeClr val="bg1"/>
              </a:solidFill>
              <a:ln w="9525">
                <a:noFill/>
                <a:miter lim="800000"/>
                <a:headEnd/>
                <a:tailEnd/>
              </a:ln>
              <a:effectLst/>
            </p:spPr>
            <p:txBody>
              <a:bodyPr wrap="none" anchor="ctr"/>
              <a:lstStyle/>
              <a:p>
                <a:endParaRPr lang="en-US" sz="1350"/>
              </a:p>
            </p:txBody>
          </p:sp>
          <p:sp>
            <p:nvSpPr>
              <p:cNvPr id="1410063" name="Rectangle 15"/>
              <p:cNvSpPr>
                <a:spLocks noChangeArrowheads="1"/>
              </p:cNvSpPr>
              <p:nvPr/>
            </p:nvSpPr>
            <p:spPr bwMode="auto">
              <a:xfrm>
                <a:off x="4830" y="1902"/>
                <a:ext cx="120" cy="168"/>
              </a:xfrm>
              <a:prstGeom prst="rect">
                <a:avLst/>
              </a:prstGeom>
              <a:solidFill>
                <a:schemeClr val="bg1"/>
              </a:solidFill>
              <a:ln w="9525">
                <a:noFill/>
                <a:miter lim="800000"/>
                <a:headEnd/>
                <a:tailEnd/>
              </a:ln>
              <a:effectLst/>
            </p:spPr>
            <p:txBody>
              <a:bodyPr wrap="none" anchor="ctr"/>
              <a:lstStyle/>
              <a:p>
                <a:endParaRPr lang="en-US" sz="1350"/>
              </a:p>
            </p:txBody>
          </p:sp>
        </p:grpSp>
        <p:sp>
          <p:nvSpPr>
            <p:cNvPr id="1410064" name="Text Box 16"/>
            <p:cNvSpPr txBox="1">
              <a:spLocks noChangeArrowheads="1"/>
            </p:cNvSpPr>
            <p:nvPr/>
          </p:nvSpPr>
          <p:spPr bwMode="auto">
            <a:xfrm>
              <a:off x="5012" y="1028"/>
              <a:ext cx="284" cy="349"/>
            </a:xfrm>
            <a:prstGeom prst="rect">
              <a:avLst/>
            </a:prstGeom>
            <a:noFill/>
            <a:ln w="38100">
              <a:noFill/>
              <a:miter lim="800000"/>
              <a:headEnd/>
              <a:tailEnd/>
            </a:ln>
            <a:effectLst/>
          </p:spPr>
          <p:txBody>
            <a:bodyPr>
              <a:spAutoFit/>
            </a:bodyPr>
            <a:lstStyle/>
            <a:p>
              <a:pPr>
                <a:spcBef>
                  <a:spcPct val="50000"/>
                </a:spcBef>
              </a:pPr>
              <a:r>
                <a:rPr lang="en-US" sz="1050" dirty="0"/>
                <a:t>P2</a:t>
              </a:r>
            </a:p>
          </p:txBody>
        </p:sp>
        <p:sp>
          <p:nvSpPr>
            <p:cNvPr id="1410065" name="Text Box 17"/>
            <p:cNvSpPr txBox="1">
              <a:spLocks noChangeArrowheads="1"/>
            </p:cNvSpPr>
            <p:nvPr/>
          </p:nvSpPr>
          <p:spPr bwMode="auto">
            <a:xfrm>
              <a:off x="4002" y="1008"/>
              <a:ext cx="284" cy="349"/>
            </a:xfrm>
            <a:prstGeom prst="rect">
              <a:avLst/>
            </a:prstGeom>
            <a:noFill/>
            <a:ln w="38100">
              <a:noFill/>
              <a:miter lim="800000"/>
              <a:headEnd/>
              <a:tailEnd/>
            </a:ln>
            <a:effectLst/>
          </p:spPr>
          <p:txBody>
            <a:bodyPr>
              <a:spAutoFit/>
            </a:bodyPr>
            <a:lstStyle/>
            <a:p>
              <a:pPr>
                <a:spcBef>
                  <a:spcPct val="50000"/>
                </a:spcBef>
              </a:pPr>
              <a:r>
                <a:rPr lang="en-US" sz="1050" dirty="0"/>
                <a:t>P1</a:t>
              </a:r>
            </a:p>
          </p:txBody>
        </p:sp>
      </p:grpSp>
    </p:spTree>
    <p:extLst>
      <p:ext uri="{BB962C8B-B14F-4D97-AF65-F5344CB8AC3E}">
        <p14:creationId xmlns:p14="http://schemas.microsoft.com/office/powerpoint/2010/main" val="2321352444"/>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Rectangle 2"/>
          <p:cNvSpPr>
            <a:spLocks noGrp="1" noChangeArrowheads="1"/>
          </p:cNvSpPr>
          <p:nvPr>
            <p:ph type="title"/>
          </p:nvPr>
        </p:nvSpPr>
        <p:spPr/>
        <p:txBody>
          <a:bodyPr/>
          <a:lstStyle/>
          <a:p>
            <a:r>
              <a:rPr lang="en-US" b="0"/>
              <a:t>Pressure Primer</a:t>
            </a:r>
          </a:p>
        </p:txBody>
      </p:sp>
      <p:sp>
        <p:nvSpPr>
          <p:cNvPr id="1412099" name="Rectangle 3"/>
          <p:cNvSpPr>
            <a:spLocks noGrp="1" noChangeArrowheads="1"/>
          </p:cNvSpPr>
          <p:nvPr>
            <p:ph type="body" idx="1"/>
          </p:nvPr>
        </p:nvSpPr>
        <p:spPr>
          <a:xfrm>
            <a:off x="1143001" y="1920479"/>
            <a:ext cx="1644362" cy="1851422"/>
          </a:xfrm>
          <a:noFill/>
          <a:ln/>
        </p:spPr>
        <p:txBody>
          <a:bodyPr>
            <a:normAutofit fontScale="77500" lnSpcReduction="20000"/>
          </a:bodyPr>
          <a:lstStyle/>
          <a:p>
            <a:pPr marL="220266" indent="-220266" defTabSz="589360">
              <a:buNone/>
            </a:pPr>
            <a:r>
              <a:rPr lang="en-US" b="1" dirty="0"/>
              <a:t>Popular </a:t>
            </a:r>
          </a:p>
          <a:p>
            <a:pPr marL="220266" indent="-220266" defTabSz="589360">
              <a:buNone/>
            </a:pPr>
            <a:r>
              <a:rPr lang="en-US" b="1" dirty="0"/>
              <a:t>Differential</a:t>
            </a:r>
          </a:p>
          <a:p>
            <a:pPr marL="220266" indent="-220266" defTabSz="589360">
              <a:buNone/>
            </a:pPr>
            <a:r>
              <a:rPr lang="en-US" b="1" dirty="0"/>
              <a:t>Flow </a:t>
            </a:r>
          </a:p>
          <a:p>
            <a:pPr marL="220266" indent="-220266" defTabSz="589360">
              <a:buNone/>
            </a:pPr>
            <a:r>
              <a:rPr lang="en-US" b="1" dirty="0"/>
              <a:t>Elements</a:t>
            </a:r>
          </a:p>
        </p:txBody>
      </p:sp>
      <p:sp>
        <p:nvSpPr>
          <p:cNvPr id="1412100" name="Line 4"/>
          <p:cNvSpPr>
            <a:spLocks noChangeShapeType="1"/>
          </p:cNvSpPr>
          <p:nvPr/>
        </p:nvSpPr>
        <p:spPr bwMode="auto">
          <a:xfrm>
            <a:off x="2449757" y="2924175"/>
            <a:ext cx="2846510" cy="0"/>
          </a:xfrm>
          <a:prstGeom prst="line">
            <a:avLst/>
          </a:prstGeom>
          <a:noFill/>
          <a:ln w="9525">
            <a:solidFill>
              <a:schemeClr val="tx1"/>
            </a:solidFill>
            <a:prstDash val="lgDashDot"/>
            <a:round/>
            <a:headEnd/>
            <a:tailEnd/>
          </a:ln>
          <a:effectLst/>
        </p:spPr>
        <p:txBody>
          <a:bodyPr/>
          <a:lstStyle/>
          <a:p>
            <a:endParaRPr lang="en-US" sz="1350"/>
          </a:p>
        </p:txBody>
      </p:sp>
      <p:grpSp>
        <p:nvGrpSpPr>
          <p:cNvPr id="2" name="Group 5"/>
          <p:cNvGrpSpPr>
            <a:grpSpLocks/>
          </p:cNvGrpSpPr>
          <p:nvPr/>
        </p:nvGrpSpPr>
        <p:grpSpPr bwMode="auto">
          <a:xfrm>
            <a:off x="2958613" y="1927622"/>
            <a:ext cx="2093669" cy="1428750"/>
            <a:chOff x="1283" y="899"/>
            <a:chExt cx="2274" cy="1200"/>
          </a:xfrm>
        </p:grpSpPr>
        <p:sp>
          <p:nvSpPr>
            <p:cNvPr id="1412102" name="Line 6"/>
            <p:cNvSpPr>
              <a:spLocks noChangeShapeType="1"/>
            </p:cNvSpPr>
            <p:nvPr/>
          </p:nvSpPr>
          <p:spPr bwMode="auto">
            <a:xfrm>
              <a:off x="1283" y="2099"/>
              <a:ext cx="897" cy="0"/>
            </a:xfrm>
            <a:prstGeom prst="line">
              <a:avLst/>
            </a:prstGeom>
            <a:noFill/>
            <a:ln w="38100">
              <a:solidFill>
                <a:schemeClr val="tx1"/>
              </a:solidFill>
              <a:round/>
              <a:headEnd/>
              <a:tailEnd/>
            </a:ln>
            <a:effectLst/>
          </p:spPr>
          <p:txBody>
            <a:bodyPr/>
            <a:lstStyle/>
            <a:p>
              <a:endParaRPr lang="en-US" sz="1350"/>
            </a:p>
          </p:txBody>
        </p:sp>
        <p:sp>
          <p:nvSpPr>
            <p:cNvPr id="1412103" name="Line 7"/>
            <p:cNvSpPr>
              <a:spLocks noChangeShapeType="1"/>
            </p:cNvSpPr>
            <p:nvPr/>
          </p:nvSpPr>
          <p:spPr bwMode="auto">
            <a:xfrm>
              <a:off x="1286" y="1379"/>
              <a:ext cx="537" cy="0"/>
            </a:xfrm>
            <a:prstGeom prst="line">
              <a:avLst/>
            </a:prstGeom>
            <a:noFill/>
            <a:ln w="38100">
              <a:solidFill>
                <a:schemeClr val="tx1"/>
              </a:solidFill>
              <a:round/>
              <a:headEnd/>
              <a:tailEnd/>
            </a:ln>
            <a:effectLst/>
          </p:spPr>
          <p:txBody>
            <a:bodyPr/>
            <a:lstStyle/>
            <a:p>
              <a:endParaRPr lang="en-US" sz="1350"/>
            </a:p>
          </p:txBody>
        </p:sp>
        <p:sp>
          <p:nvSpPr>
            <p:cNvPr id="1412104" name="Line 8"/>
            <p:cNvSpPr>
              <a:spLocks noChangeShapeType="1"/>
            </p:cNvSpPr>
            <p:nvPr/>
          </p:nvSpPr>
          <p:spPr bwMode="auto">
            <a:xfrm>
              <a:off x="1868" y="1382"/>
              <a:ext cx="312" cy="0"/>
            </a:xfrm>
            <a:prstGeom prst="line">
              <a:avLst/>
            </a:prstGeom>
            <a:noFill/>
            <a:ln w="38100">
              <a:solidFill>
                <a:schemeClr val="tx1"/>
              </a:solidFill>
              <a:round/>
              <a:headEnd/>
              <a:tailEnd/>
            </a:ln>
            <a:effectLst/>
          </p:spPr>
          <p:txBody>
            <a:bodyPr/>
            <a:lstStyle/>
            <a:p>
              <a:endParaRPr lang="en-US" sz="1350"/>
            </a:p>
          </p:txBody>
        </p:sp>
        <p:sp>
          <p:nvSpPr>
            <p:cNvPr id="1412105" name="Line 9"/>
            <p:cNvSpPr>
              <a:spLocks noChangeShapeType="1"/>
            </p:cNvSpPr>
            <p:nvPr/>
          </p:nvSpPr>
          <p:spPr bwMode="auto">
            <a:xfrm>
              <a:off x="2474" y="1562"/>
              <a:ext cx="309" cy="0"/>
            </a:xfrm>
            <a:prstGeom prst="line">
              <a:avLst/>
            </a:prstGeom>
            <a:noFill/>
            <a:ln w="38100">
              <a:solidFill>
                <a:schemeClr val="tx1"/>
              </a:solidFill>
              <a:round/>
              <a:headEnd/>
              <a:tailEnd/>
            </a:ln>
            <a:effectLst/>
          </p:spPr>
          <p:txBody>
            <a:bodyPr/>
            <a:lstStyle/>
            <a:p>
              <a:endParaRPr lang="en-US" sz="1350"/>
            </a:p>
          </p:txBody>
        </p:sp>
        <p:sp>
          <p:nvSpPr>
            <p:cNvPr id="1412106" name="Line 10"/>
            <p:cNvSpPr>
              <a:spLocks noChangeShapeType="1"/>
            </p:cNvSpPr>
            <p:nvPr/>
          </p:nvSpPr>
          <p:spPr bwMode="auto">
            <a:xfrm>
              <a:off x="2840" y="1565"/>
              <a:ext cx="297" cy="0"/>
            </a:xfrm>
            <a:prstGeom prst="line">
              <a:avLst/>
            </a:prstGeom>
            <a:noFill/>
            <a:ln w="38100">
              <a:solidFill>
                <a:schemeClr val="tx1"/>
              </a:solidFill>
              <a:round/>
              <a:headEnd/>
              <a:tailEnd/>
            </a:ln>
            <a:effectLst/>
          </p:spPr>
          <p:txBody>
            <a:bodyPr/>
            <a:lstStyle/>
            <a:p>
              <a:endParaRPr lang="en-US" sz="1350"/>
            </a:p>
          </p:txBody>
        </p:sp>
        <p:sp>
          <p:nvSpPr>
            <p:cNvPr id="1412107" name="Line 11"/>
            <p:cNvSpPr>
              <a:spLocks noChangeShapeType="1"/>
            </p:cNvSpPr>
            <p:nvPr/>
          </p:nvSpPr>
          <p:spPr bwMode="auto">
            <a:xfrm>
              <a:off x="2471" y="1907"/>
              <a:ext cx="660" cy="0"/>
            </a:xfrm>
            <a:prstGeom prst="line">
              <a:avLst/>
            </a:prstGeom>
            <a:noFill/>
            <a:ln w="38100">
              <a:solidFill>
                <a:schemeClr val="tx1"/>
              </a:solidFill>
              <a:round/>
              <a:headEnd/>
              <a:tailEnd/>
            </a:ln>
            <a:effectLst/>
          </p:spPr>
          <p:txBody>
            <a:bodyPr/>
            <a:lstStyle/>
            <a:p>
              <a:endParaRPr lang="en-US" sz="1350"/>
            </a:p>
          </p:txBody>
        </p:sp>
        <p:sp>
          <p:nvSpPr>
            <p:cNvPr id="1412108" name="Line 12"/>
            <p:cNvSpPr>
              <a:spLocks noChangeShapeType="1"/>
            </p:cNvSpPr>
            <p:nvPr/>
          </p:nvSpPr>
          <p:spPr bwMode="auto">
            <a:xfrm>
              <a:off x="3440" y="1382"/>
              <a:ext cx="111" cy="0"/>
            </a:xfrm>
            <a:prstGeom prst="line">
              <a:avLst/>
            </a:prstGeom>
            <a:noFill/>
            <a:ln w="38100">
              <a:solidFill>
                <a:schemeClr val="tx1"/>
              </a:solidFill>
              <a:round/>
              <a:headEnd/>
              <a:tailEnd/>
            </a:ln>
            <a:effectLst/>
          </p:spPr>
          <p:txBody>
            <a:bodyPr/>
            <a:lstStyle/>
            <a:p>
              <a:endParaRPr lang="en-US" sz="1350"/>
            </a:p>
          </p:txBody>
        </p:sp>
        <p:sp>
          <p:nvSpPr>
            <p:cNvPr id="1412109" name="Line 13"/>
            <p:cNvSpPr>
              <a:spLocks noChangeShapeType="1"/>
            </p:cNvSpPr>
            <p:nvPr/>
          </p:nvSpPr>
          <p:spPr bwMode="auto">
            <a:xfrm>
              <a:off x="3446" y="2096"/>
              <a:ext cx="111" cy="0"/>
            </a:xfrm>
            <a:prstGeom prst="line">
              <a:avLst/>
            </a:prstGeom>
            <a:noFill/>
            <a:ln w="38100">
              <a:solidFill>
                <a:schemeClr val="tx1"/>
              </a:solidFill>
              <a:round/>
              <a:headEnd/>
              <a:tailEnd/>
            </a:ln>
            <a:effectLst/>
          </p:spPr>
          <p:txBody>
            <a:bodyPr/>
            <a:lstStyle/>
            <a:p>
              <a:endParaRPr lang="en-US" sz="1350"/>
            </a:p>
          </p:txBody>
        </p:sp>
        <p:sp>
          <p:nvSpPr>
            <p:cNvPr id="1412110" name="Line 14"/>
            <p:cNvSpPr>
              <a:spLocks noChangeShapeType="1"/>
            </p:cNvSpPr>
            <p:nvPr/>
          </p:nvSpPr>
          <p:spPr bwMode="auto">
            <a:xfrm flipH="1" flipV="1">
              <a:off x="3131" y="1901"/>
              <a:ext cx="318" cy="195"/>
            </a:xfrm>
            <a:prstGeom prst="line">
              <a:avLst/>
            </a:prstGeom>
            <a:noFill/>
            <a:ln w="38100">
              <a:solidFill>
                <a:schemeClr val="tx1"/>
              </a:solidFill>
              <a:round/>
              <a:headEnd/>
              <a:tailEnd/>
            </a:ln>
            <a:effectLst/>
          </p:spPr>
          <p:txBody>
            <a:bodyPr/>
            <a:lstStyle/>
            <a:p>
              <a:endParaRPr lang="en-US" sz="1350"/>
            </a:p>
          </p:txBody>
        </p:sp>
        <p:sp>
          <p:nvSpPr>
            <p:cNvPr id="1412111" name="Line 15"/>
            <p:cNvSpPr>
              <a:spLocks noChangeShapeType="1"/>
            </p:cNvSpPr>
            <p:nvPr/>
          </p:nvSpPr>
          <p:spPr bwMode="auto">
            <a:xfrm flipH="1" flipV="1">
              <a:off x="2171" y="1382"/>
              <a:ext cx="312" cy="186"/>
            </a:xfrm>
            <a:prstGeom prst="line">
              <a:avLst/>
            </a:prstGeom>
            <a:noFill/>
            <a:ln w="38100">
              <a:solidFill>
                <a:schemeClr val="tx1"/>
              </a:solidFill>
              <a:round/>
              <a:headEnd/>
              <a:tailEnd/>
            </a:ln>
            <a:effectLst/>
          </p:spPr>
          <p:txBody>
            <a:bodyPr/>
            <a:lstStyle/>
            <a:p>
              <a:endParaRPr lang="en-US" sz="1350"/>
            </a:p>
          </p:txBody>
        </p:sp>
        <p:sp>
          <p:nvSpPr>
            <p:cNvPr id="1412112" name="Line 16"/>
            <p:cNvSpPr>
              <a:spLocks noChangeShapeType="1"/>
            </p:cNvSpPr>
            <p:nvPr/>
          </p:nvSpPr>
          <p:spPr bwMode="auto">
            <a:xfrm flipV="1">
              <a:off x="2177" y="1910"/>
              <a:ext cx="294" cy="189"/>
            </a:xfrm>
            <a:prstGeom prst="line">
              <a:avLst/>
            </a:prstGeom>
            <a:noFill/>
            <a:ln w="38100">
              <a:solidFill>
                <a:schemeClr val="tx1"/>
              </a:solidFill>
              <a:round/>
              <a:headEnd/>
              <a:tailEnd/>
            </a:ln>
            <a:effectLst/>
          </p:spPr>
          <p:txBody>
            <a:bodyPr/>
            <a:lstStyle/>
            <a:p>
              <a:endParaRPr lang="en-US" sz="1350"/>
            </a:p>
          </p:txBody>
        </p:sp>
        <p:sp>
          <p:nvSpPr>
            <p:cNvPr id="1412113" name="Line 17"/>
            <p:cNvSpPr>
              <a:spLocks noChangeShapeType="1"/>
            </p:cNvSpPr>
            <p:nvPr/>
          </p:nvSpPr>
          <p:spPr bwMode="auto">
            <a:xfrm flipV="1">
              <a:off x="3137" y="1379"/>
              <a:ext cx="300" cy="189"/>
            </a:xfrm>
            <a:prstGeom prst="line">
              <a:avLst/>
            </a:prstGeom>
            <a:noFill/>
            <a:ln w="38100">
              <a:solidFill>
                <a:schemeClr val="tx1"/>
              </a:solidFill>
              <a:round/>
              <a:headEnd/>
              <a:tailEnd/>
            </a:ln>
            <a:effectLst/>
          </p:spPr>
          <p:txBody>
            <a:bodyPr/>
            <a:lstStyle/>
            <a:p>
              <a:endParaRPr lang="en-US" sz="1350"/>
            </a:p>
          </p:txBody>
        </p:sp>
        <p:sp>
          <p:nvSpPr>
            <p:cNvPr id="1412114" name="Line 18"/>
            <p:cNvSpPr>
              <a:spLocks noChangeShapeType="1"/>
            </p:cNvSpPr>
            <p:nvPr/>
          </p:nvSpPr>
          <p:spPr bwMode="auto">
            <a:xfrm flipV="1">
              <a:off x="1811" y="899"/>
              <a:ext cx="0" cy="480"/>
            </a:xfrm>
            <a:prstGeom prst="line">
              <a:avLst/>
            </a:prstGeom>
            <a:noFill/>
            <a:ln w="38100">
              <a:solidFill>
                <a:schemeClr val="tx1"/>
              </a:solidFill>
              <a:round/>
              <a:headEnd/>
              <a:tailEnd/>
            </a:ln>
            <a:effectLst/>
          </p:spPr>
          <p:txBody>
            <a:bodyPr/>
            <a:lstStyle/>
            <a:p>
              <a:endParaRPr lang="en-US" sz="1350"/>
            </a:p>
          </p:txBody>
        </p:sp>
        <p:sp>
          <p:nvSpPr>
            <p:cNvPr id="1412115" name="Line 19"/>
            <p:cNvSpPr>
              <a:spLocks noChangeShapeType="1"/>
            </p:cNvSpPr>
            <p:nvPr/>
          </p:nvSpPr>
          <p:spPr bwMode="auto">
            <a:xfrm flipV="1">
              <a:off x="1871" y="899"/>
              <a:ext cx="0" cy="480"/>
            </a:xfrm>
            <a:prstGeom prst="line">
              <a:avLst/>
            </a:prstGeom>
            <a:noFill/>
            <a:ln w="38100">
              <a:solidFill>
                <a:schemeClr val="tx1"/>
              </a:solidFill>
              <a:round/>
              <a:headEnd/>
              <a:tailEnd/>
            </a:ln>
            <a:effectLst/>
          </p:spPr>
          <p:txBody>
            <a:bodyPr/>
            <a:lstStyle/>
            <a:p>
              <a:endParaRPr lang="en-US" sz="1350"/>
            </a:p>
          </p:txBody>
        </p:sp>
        <p:sp>
          <p:nvSpPr>
            <p:cNvPr id="1412116" name="Line 20"/>
            <p:cNvSpPr>
              <a:spLocks noChangeShapeType="1"/>
            </p:cNvSpPr>
            <p:nvPr/>
          </p:nvSpPr>
          <p:spPr bwMode="auto">
            <a:xfrm flipV="1">
              <a:off x="2780" y="908"/>
              <a:ext cx="0" cy="651"/>
            </a:xfrm>
            <a:prstGeom prst="line">
              <a:avLst/>
            </a:prstGeom>
            <a:noFill/>
            <a:ln w="38100">
              <a:solidFill>
                <a:schemeClr val="tx1"/>
              </a:solidFill>
              <a:round/>
              <a:headEnd/>
              <a:tailEnd/>
            </a:ln>
            <a:effectLst/>
          </p:spPr>
          <p:txBody>
            <a:bodyPr/>
            <a:lstStyle/>
            <a:p>
              <a:endParaRPr lang="en-US" sz="1350"/>
            </a:p>
          </p:txBody>
        </p:sp>
        <p:sp>
          <p:nvSpPr>
            <p:cNvPr id="1412117" name="Line 21"/>
            <p:cNvSpPr>
              <a:spLocks noChangeShapeType="1"/>
            </p:cNvSpPr>
            <p:nvPr/>
          </p:nvSpPr>
          <p:spPr bwMode="auto">
            <a:xfrm flipV="1">
              <a:off x="2843" y="911"/>
              <a:ext cx="0" cy="651"/>
            </a:xfrm>
            <a:prstGeom prst="line">
              <a:avLst/>
            </a:prstGeom>
            <a:noFill/>
            <a:ln w="38100">
              <a:solidFill>
                <a:schemeClr val="tx1"/>
              </a:solidFill>
              <a:round/>
              <a:headEnd/>
              <a:tailEnd/>
            </a:ln>
            <a:effectLst/>
          </p:spPr>
          <p:txBody>
            <a:bodyPr/>
            <a:lstStyle/>
            <a:p>
              <a:endParaRPr lang="en-US" sz="1350"/>
            </a:p>
          </p:txBody>
        </p:sp>
        <p:sp>
          <p:nvSpPr>
            <p:cNvPr id="1412118" name="Line 22"/>
            <p:cNvSpPr>
              <a:spLocks noChangeShapeType="1"/>
            </p:cNvSpPr>
            <p:nvPr/>
          </p:nvSpPr>
          <p:spPr bwMode="auto">
            <a:xfrm>
              <a:off x="1766" y="1607"/>
              <a:ext cx="186" cy="0"/>
            </a:xfrm>
            <a:prstGeom prst="line">
              <a:avLst/>
            </a:prstGeom>
            <a:noFill/>
            <a:ln w="38100">
              <a:solidFill>
                <a:schemeClr val="tx1"/>
              </a:solidFill>
              <a:round/>
              <a:headEnd/>
              <a:tailEnd type="triangle" w="med" len="med"/>
            </a:ln>
            <a:effectLst/>
          </p:spPr>
          <p:txBody>
            <a:bodyPr/>
            <a:lstStyle/>
            <a:p>
              <a:endParaRPr lang="en-US" sz="1350"/>
            </a:p>
          </p:txBody>
        </p:sp>
        <p:sp>
          <p:nvSpPr>
            <p:cNvPr id="1412119" name="Line 23"/>
            <p:cNvSpPr>
              <a:spLocks noChangeShapeType="1"/>
            </p:cNvSpPr>
            <p:nvPr/>
          </p:nvSpPr>
          <p:spPr bwMode="auto">
            <a:xfrm>
              <a:off x="2711" y="1664"/>
              <a:ext cx="279" cy="0"/>
            </a:xfrm>
            <a:prstGeom prst="line">
              <a:avLst/>
            </a:prstGeom>
            <a:noFill/>
            <a:ln w="38100">
              <a:solidFill>
                <a:schemeClr val="tx1"/>
              </a:solidFill>
              <a:round/>
              <a:headEnd/>
              <a:tailEnd type="triangle" w="med" len="med"/>
            </a:ln>
            <a:effectLst/>
          </p:spPr>
          <p:txBody>
            <a:bodyPr/>
            <a:lstStyle/>
            <a:p>
              <a:endParaRPr lang="en-US" sz="1350"/>
            </a:p>
          </p:txBody>
        </p:sp>
        <p:sp>
          <p:nvSpPr>
            <p:cNvPr id="1412120" name="Line 24"/>
            <p:cNvSpPr>
              <a:spLocks noChangeShapeType="1"/>
            </p:cNvSpPr>
            <p:nvPr/>
          </p:nvSpPr>
          <p:spPr bwMode="auto">
            <a:xfrm flipV="1">
              <a:off x="2009" y="956"/>
              <a:ext cx="0" cy="780"/>
            </a:xfrm>
            <a:prstGeom prst="line">
              <a:avLst/>
            </a:prstGeom>
            <a:noFill/>
            <a:ln w="38100">
              <a:solidFill>
                <a:schemeClr val="tx1"/>
              </a:solidFill>
              <a:round/>
              <a:headEnd/>
              <a:tailEnd type="triangle" w="med" len="med"/>
            </a:ln>
            <a:effectLst/>
          </p:spPr>
          <p:txBody>
            <a:bodyPr/>
            <a:lstStyle/>
            <a:p>
              <a:endParaRPr lang="en-US" sz="1350"/>
            </a:p>
          </p:txBody>
        </p:sp>
        <p:sp>
          <p:nvSpPr>
            <p:cNvPr id="1412121" name="Line 25"/>
            <p:cNvSpPr>
              <a:spLocks noChangeShapeType="1"/>
            </p:cNvSpPr>
            <p:nvPr/>
          </p:nvSpPr>
          <p:spPr bwMode="auto">
            <a:xfrm flipV="1">
              <a:off x="3032" y="1325"/>
              <a:ext cx="0" cy="411"/>
            </a:xfrm>
            <a:prstGeom prst="line">
              <a:avLst/>
            </a:prstGeom>
            <a:noFill/>
            <a:ln w="38100">
              <a:solidFill>
                <a:schemeClr val="tx1"/>
              </a:solidFill>
              <a:round/>
              <a:headEnd/>
              <a:tailEnd type="triangle" w="med" len="med"/>
            </a:ln>
            <a:effectLst/>
          </p:spPr>
          <p:txBody>
            <a:bodyPr/>
            <a:lstStyle/>
            <a:p>
              <a:endParaRPr lang="en-US" sz="1350"/>
            </a:p>
          </p:txBody>
        </p:sp>
        <p:sp>
          <p:nvSpPr>
            <p:cNvPr id="1412122" name="Text Box 26"/>
            <p:cNvSpPr txBox="1">
              <a:spLocks noChangeArrowheads="1"/>
            </p:cNvSpPr>
            <p:nvPr/>
          </p:nvSpPr>
          <p:spPr bwMode="auto">
            <a:xfrm>
              <a:off x="3028" y="1316"/>
              <a:ext cx="284" cy="349"/>
            </a:xfrm>
            <a:prstGeom prst="rect">
              <a:avLst/>
            </a:prstGeom>
            <a:noFill/>
            <a:ln w="38100">
              <a:noFill/>
              <a:miter lim="800000"/>
              <a:headEnd/>
              <a:tailEnd/>
            </a:ln>
            <a:effectLst/>
          </p:spPr>
          <p:txBody>
            <a:bodyPr>
              <a:spAutoFit/>
            </a:bodyPr>
            <a:lstStyle/>
            <a:p>
              <a:pPr>
                <a:spcBef>
                  <a:spcPct val="50000"/>
                </a:spcBef>
              </a:pPr>
              <a:r>
                <a:rPr lang="en-US" sz="1050"/>
                <a:t>P2</a:t>
              </a:r>
            </a:p>
          </p:txBody>
        </p:sp>
        <p:sp>
          <p:nvSpPr>
            <p:cNvPr id="1412123" name="Text Box 27"/>
            <p:cNvSpPr txBox="1">
              <a:spLocks noChangeArrowheads="1"/>
            </p:cNvSpPr>
            <p:nvPr/>
          </p:nvSpPr>
          <p:spPr bwMode="auto">
            <a:xfrm>
              <a:off x="1465" y="1508"/>
              <a:ext cx="284" cy="349"/>
            </a:xfrm>
            <a:prstGeom prst="rect">
              <a:avLst/>
            </a:prstGeom>
            <a:noFill/>
            <a:ln w="38100">
              <a:noFill/>
              <a:miter lim="800000"/>
              <a:headEnd/>
              <a:tailEnd/>
            </a:ln>
            <a:effectLst/>
          </p:spPr>
          <p:txBody>
            <a:bodyPr>
              <a:spAutoFit/>
            </a:bodyPr>
            <a:lstStyle/>
            <a:p>
              <a:pPr>
                <a:spcBef>
                  <a:spcPct val="50000"/>
                </a:spcBef>
              </a:pPr>
              <a:r>
                <a:rPr lang="en-US" sz="1050"/>
                <a:t>V1</a:t>
              </a:r>
            </a:p>
          </p:txBody>
        </p:sp>
        <p:sp>
          <p:nvSpPr>
            <p:cNvPr id="1412124" name="Text Box 28"/>
            <p:cNvSpPr txBox="1">
              <a:spLocks noChangeArrowheads="1"/>
            </p:cNvSpPr>
            <p:nvPr/>
          </p:nvSpPr>
          <p:spPr bwMode="auto">
            <a:xfrm>
              <a:off x="2002" y="1112"/>
              <a:ext cx="284" cy="349"/>
            </a:xfrm>
            <a:prstGeom prst="rect">
              <a:avLst/>
            </a:prstGeom>
            <a:noFill/>
            <a:ln w="38100">
              <a:noFill/>
              <a:miter lim="800000"/>
              <a:headEnd/>
              <a:tailEnd/>
            </a:ln>
            <a:effectLst/>
          </p:spPr>
          <p:txBody>
            <a:bodyPr>
              <a:spAutoFit/>
            </a:bodyPr>
            <a:lstStyle/>
            <a:p>
              <a:pPr>
                <a:spcBef>
                  <a:spcPct val="50000"/>
                </a:spcBef>
              </a:pPr>
              <a:r>
                <a:rPr lang="en-US" sz="1050"/>
                <a:t>P1</a:t>
              </a:r>
            </a:p>
          </p:txBody>
        </p:sp>
        <p:sp>
          <p:nvSpPr>
            <p:cNvPr id="1412125" name="Text Box 29"/>
            <p:cNvSpPr txBox="1">
              <a:spLocks noChangeArrowheads="1"/>
            </p:cNvSpPr>
            <p:nvPr/>
          </p:nvSpPr>
          <p:spPr bwMode="auto">
            <a:xfrm>
              <a:off x="2407" y="1565"/>
              <a:ext cx="284" cy="349"/>
            </a:xfrm>
            <a:prstGeom prst="rect">
              <a:avLst/>
            </a:prstGeom>
            <a:noFill/>
            <a:ln w="38100">
              <a:noFill/>
              <a:miter lim="800000"/>
              <a:headEnd/>
              <a:tailEnd/>
            </a:ln>
            <a:effectLst/>
          </p:spPr>
          <p:txBody>
            <a:bodyPr>
              <a:spAutoFit/>
            </a:bodyPr>
            <a:lstStyle/>
            <a:p>
              <a:pPr>
                <a:spcBef>
                  <a:spcPct val="50000"/>
                </a:spcBef>
              </a:pPr>
              <a:r>
                <a:rPr lang="en-US" sz="1050" dirty="0"/>
                <a:t>V2</a:t>
              </a:r>
            </a:p>
          </p:txBody>
        </p:sp>
        <p:sp>
          <p:nvSpPr>
            <p:cNvPr id="1412126" name="Rectangle 30"/>
            <p:cNvSpPr>
              <a:spLocks noChangeArrowheads="1"/>
            </p:cNvSpPr>
            <p:nvPr/>
          </p:nvSpPr>
          <p:spPr bwMode="auto">
            <a:xfrm>
              <a:off x="1814" y="965"/>
              <a:ext cx="57" cy="420"/>
            </a:xfrm>
            <a:prstGeom prst="rect">
              <a:avLst/>
            </a:prstGeom>
            <a:solidFill>
              <a:schemeClr val="accent1"/>
            </a:solidFill>
            <a:ln w="9525">
              <a:solidFill>
                <a:schemeClr val="tx1"/>
              </a:solidFill>
              <a:miter lim="800000"/>
              <a:headEnd/>
              <a:tailEnd/>
            </a:ln>
            <a:effectLst/>
          </p:spPr>
          <p:txBody>
            <a:bodyPr wrap="none" anchor="ctr"/>
            <a:lstStyle/>
            <a:p>
              <a:endParaRPr lang="en-US" sz="1350"/>
            </a:p>
          </p:txBody>
        </p:sp>
        <p:sp>
          <p:nvSpPr>
            <p:cNvPr id="1412127" name="Rectangle 31"/>
            <p:cNvSpPr>
              <a:spLocks noChangeArrowheads="1"/>
            </p:cNvSpPr>
            <p:nvPr/>
          </p:nvSpPr>
          <p:spPr bwMode="auto">
            <a:xfrm>
              <a:off x="2783" y="1328"/>
              <a:ext cx="57" cy="237"/>
            </a:xfrm>
            <a:prstGeom prst="rect">
              <a:avLst/>
            </a:prstGeom>
            <a:solidFill>
              <a:schemeClr val="accent1"/>
            </a:solidFill>
            <a:ln w="9525">
              <a:solidFill>
                <a:schemeClr val="tx1"/>
              </a:solidFill>
              <a:miter lim="800000"/>
              <a:headEnd/>
              <a:tailEnd/>
            </a:ln>
            <a:effectLst/>
          </p:spPr>
          <p:txBody>
            <a:bodyPr wrap="none" anchor="ctr"/>
            <a:lstStyle/>
            <a:p>
              <a:endParaRPr lang="en-US" sz="1350"/>
            </a:p>
          </p:txBody>
        </p:sp>
      </p:grpSp>
      <p:sp>
        <p:nvSpPr>
          <p:cNvPr id="1412128" name="Rectangle 32"/>
          <p:cNvSpPr>
            <a:spLocks noChangeAspect="1" noChangeArrowheads="1"/>
          </p:cNvSpPr>
          <p:nvPr/>
        </p:nvSpPr>
        <p:spPr bwMode="auto">
          <a:xfrm>
            <a:off x="5436945" y="3395663"/>
            <a:ext cx="2026627" cy="520078"/>
          </a:xfrm>
          <a:prstGeom prst="rect">
            <a:avLst/>
          </a:prstGeom>
          <a:noFill/>
          <a:ln w="9525">
            <a:noFill/>
            <a:miter lim="800000"/>
            <a:headEnd/>
            <a:tailEnd/>
          </a:ln>
          <a:effectLst/>
        </p:spPr>
        <p:txBody>
          <a:bodyPr lIns="58880" tIns="28924" rIns="58880" bIns="28924">
            <a:spAutoFit/>
          </a:bodyPr>
          <a:lstStyle/>
          <a:p>
            <a:pPr defTabSz="595313"/>
            <a:r>
              <a:rPr lang="en-US" sz="1500" dirty="0">
                <a:solidFill>
                  <a:srgbClr val="000099"/>
                </a:solidFill>
              </a:rPr>
              <a:t>Orifice Plate</a:t>
            </a:r>
          </a:p>
          <a:p>
            <a:pPr defTabSz="595313"/>
            <a:r>
              <a:rPr lang="en-US" sz="1500" dirty="0">
                <a:solidFill>
                  <a:srgbClr val="000099"/>
                </a:solidFill>
              </a:rPr>
              <a:t>6:1 </a:t>
            </a:r>
            <a:r>
              <a:rPr lang="en-US" sz="1500" dirty="0" err="1">
                <a:solidFill>
                  <a:srgbClr val="000099"/>
                </a:solidFill>
              </a:rPr>
              <a:t>Rangeability</a:t>
            </a:r>
            <a:endParaRPr lang="en-US" sz="1500" dirty="0">
              <a:solidFill>
                <a:srgbClr val="000099"/>
              </a:solidFill>
            </a:endParaRPr>
          </a:p>
        </p:txBody>
      </p:sp>
      <p:sp>
        <p:nvSpPr>
          <p:cNvPr id="1412129" name="Rectangle 33"/>
          <p:cNvSpPr>
            <a:spLocks noChangeAspect="1" noChangeArrowheads="1"/>
          </p:cNvSpPr>
          <p:nvPr/>
        </p:nvSpPr>
        <p:spPr bwMode="auto">
          <a:xfrm>
            <a:off x="2809142" y="3395663"/>
            <a:ext cx="2290397" cy="520078"/>
          </a:xfrm>
          <a:prstGeom prst="rect">
            <a:avLst/>
          </a:prstGeom>
          <a:noFill/>
          <a:ln w="9525">
            <a:noFill/>
            <a:miter lim="800000"/>
            <a:headEnd/>
            <a:tailEnd/>
          </a:ln>
          <a:effectLst/>
        </p:spPr>
        <p:txBody>
          <a:bodyPr lIns="58880" tIns="28924" rIns="58880" bIns="28924">
            <a:spAutoFit/>
          </a:bodyPr>
          <a:lstStyle/>
          <a:p>
            <a:pPr defTabSz="595313"/>
            <a:r>
              <a:rPr lang="en-US" sz="1500" dirty="0">
                <a:solidFill>
                  <a:srgbClr val="000099"/>
                </a:solidFill>
              </a:rPr>
              <a:t>Venturi</a:t>
            </a:r>
          </a:p>
          <a:p>
            <a:pPr defTabSz="595313"/>
            <a:r>
              <a:rPr lang="en-US" sz="1500" dirty="0">
                <a:solidFill>
                  <a:srgbClr val="000099"/>
                </a:solidFill>
              </a:rPr>
              <a:t>200:1 </a:t>
            </a:r>
            <a:r>
              <a:rPr lang="en-US" sz="1500" dirty="0" err="1">
                <a:solidFill>
                  <a:srgbClr val="000099"/>
                </a:solidFill>
              </a:rPr>
              <a:t>Rangeability</a:t>
            </a:r>
            <a:endParaRPr lang="en-US" sz="1500" dirty="0">
              <a:solidFill>
                <a:srgbClr val="000099"/>
              </a:solidFill>
            </a:endParaRPr>
          </a:p>
        </p:txBody>
      </p:sp>
      <p:sp>
        <p:nvSpPr>
          <p:cNvPr id="1412131" name="Rectangle 35"/>
          <p:cNvSpPr>
            <a:spLocks noChangeAspect="1" noChangeArrowheads="1"/>
          </p:cNvSpPr>
          <p:nvPr/>
        </p:nvSpPr>
        <p:spPr bwMode="auto">
          <a:xfrm>
            <a:off x="3288325" y="4436177"/>
            <a:ext cx="2562958" cy="520078"/>
          </a:xfrm>
          <a:prstGeom prst="rect">
            <a:avLst/>
          </a:prstGeom>
          <a:noFill/>
          <a:ln w="9525">
            <a:noFill/>
            <a:miter lim="800000"/>
            <a:headEnd/>
            <a:tailEnd/>
          </a:ln>
          <a:effectLst/>
        </p:spPr>
        <p:txBody>
          <a:bodyPr lIns="58880" tIns="28924" rIns="58880" bIns="28924">
            <a:spAutoFit/>
          </a:bodyPr>
          <a:lstStyle/>
          <a:p>
            <a:pPr defTabSz="595313"/>
            <a:r>
              <a:rPr lang="en-US" sz="1500" dirty="0">
                <a:solidFill>
                  <a:srgbClr val="000099"/>
                </a:solidFill>
              </a:rPr>
              <a:t>For these Primary Elements</a:t>
            </a:r>
          </a:p>
          <a:p>
            <a:pPr defTabSz="595313"/>
            <a:r>
              <a:rPr lang="en-US" sz="1500" dirty="0">
                <a:solidFill>
                  <a:srgbClr val="000099"/>
                </a:solidFill>
              </a:rPr>
              <a:t>Flow = K*</a:t>
            </a:r>
            <a:r>
              <a:rPr lang="en-US" sz="1500" dirty="0">
                <a:solidFill>
                  <a:srgbClr val="000099"/>
                </a:solidFill>
                <a:cs typeface="Arial" charset="0"/>
              </a:rPr>
              <a:t>β*</a:t>
            </a:r>
            <a:r>
              <a:rPr lang="en-US" sz="1500" dirty="0">
                <a:solidFill>
                  <a:srgbClr val="000099"/>
                </a:solidFill>
                <a:sym typeface="Symbol" pitchFamily="18" charset="2"/>
              </a:rPr>
              <a:t>DP</a:t>
            </a:r>
            <a:endParaRPr lang="en-US" sz="1500" dirty="0">
              <a:solidFill>
                <a:srgbClr val="000099"/>
              </a:solidFill>
            </a:endParaRPr>
          </a:p>
        </p:txBody>
      </p:sp>
      <p:sp>
        <p:nvSpPr>
          <p:cNvPr id="1412132" name="Line 36"/>
          <p:cNvSpPr>
            <a:spLocks noChangeShapeType="1"/>
          </p:cNvSpPr>
          <p:nvPr/>
        </p:nvSpPr>
        <p:spPr bwMode="auto">
          <a:xfrm>
            <a:off x="4367125" y="4686300"/>
            <a:ext cx="269265" cy="0"/>
          </a:xfrm>
          <a:prstGeom prst="line">
            <a:avLst/>
          </a:prstGeom>
          <a:noFill/>
          <a:ln w="6350">
            <a:solidFill>
              <a:srgbClr val="000099"/>
            </a:solidFill>
            <a:round/>
            <a:headEnd/>
            <a:tailEnd/>
          </a:ln>
          <a:effectLst/>
        </p:spPr>
        <p:txBody>
          <a:bodyPr/>
          <a:lstStyle/>
          <a:p>
            <a:endParaRPr lang="en-US" sz="1350"/>
          </a:p>
        </p:txBody>
      </p:sp>
      <p:grpSp>
        <p:nvGrpSpPr>
          <p:cNvPr id="4" name="Group 37"/>
          <p:cNvGrpSpPr>
            <a:grpSpLocks/>
          </p:cNvGrpSpPr>
          <p:nvPr/>
        </p:nvGrpSpPr>
        <p:grpSpPr bwMode="auto">
          <a:xfrm>
            <a:off x="5199553" y="1949056"/>
            <a:ext cx="2458548" cy="1372790"/>
            <a:chOff x="3691" y="917"/>
            <a:chExt cx="2510" cy="1153"/>
          </a:xfrm>
        </p:grpSpPr>
        <p:grpSp>
          <p:nvGrpSpPr>
            <p:cNvPr id="5" name="Group 38"/>
            <p:cNvGrpSpPr>
              <a:grpSpLocks/>
            </p:cNvGrpSpPr>
            <p:nvPr/>
          </p:nvGrpSpPr>
          <p:grpSpPr bwMode="auto">
            <a:xfrm>
              <a:off x="3691" y="917"/>
              <a:ext cx="2510" cy="1153"/>
              <a:chOff x="3691" y="917"/>
              <a:chExt cx="2510" cy="1153"/>
            </a:xfrm>
          </p:grpSpPr>
          <p:pic>
            <p:nvPicPr>
              <p:cNvPr id="1412135" name="Picture 39" descr="Orifice2"/>
              <p:cNvPicPr>
                <a:picLocks noChangeAspect="1" noChangeArrowheads="1"/>
              </p:cNvPicPr>
              <p:nvPr/>
            </p:nvPicPr>
            <p:blipFill>
              <a:blip r:embed="rId3"/>
              <a:srcRect t="1176" r="3647" b="57884"/>
              <a:stretch>
                <a:fillRect/>
              </a:stretch>
            </p:blipFill>
            <p:spPr bwMode="auto">
              <a:xfrm>
                <a:off x="3691" y="1235"/>
                <a:ext cx="2510" cy="835"/>
              </a:xfrm>
              <a:prstGeom prst="rect">
                <a:avLst/>
              </a:prstGeom>
              <a:noFill/>
            </p:spPr>
          </p:pic>
          <p:sp>
            <p:nvSpPr>
              <p:cNvPr id="1412136" name="Line 40"/>
              <p:cNvSpPr>
                <a:spLocks noChangeShapeType="1"/>
              </p:cNvSpPr>
              <p:nvPr/>
            </p:nvSpPr>
            <p:spPr bwMode="auto">
              <a:xfrm flipV="1">
                <a:off x="4870" y="920"/>
                <a:ext cx="0" cy="480"/>
              </a:xfrm>
              <a:prstGeom prst="line">
                <a:avLst/>
              </a:prstGeom>
              <a:noFill/>
              <a:ln w="38100">
                <a:solidFill>
                  <a:schemeClr val="tx1"/>
                </a:solidFill>
                <a:round/>
                <a:headEnd/>
                <a:tailEnd/>
              </a:ln>
              <a:effectLst/>
            </p:spPr>
            <p:txBody>
              <a:bodyPr/>
              <a:lstStyle/>
              <a:p>
                <a:endParaRPr lang="en-US" sz="1350"/>
              </a:p>
            </p:txBody>
          </p:sp>
          <p:sp>
            <p:nvSpPr>
              <p:cNvPr id="1412137" name="Line 41"/>
              <p:cNvSpPr>
                <a:spLocks noChangeShapeType="1"/>
              </p:cNvSpPr>
              <p:nvPr/>
            </p:nvSpPr>
            <p:spPr bwMode="auto">
              <a:xfrm flipV="1">
                <a:off x="4936" y="917"/>
                <a:ext cx="0" cy="483"/>
              </a:xfrm>
              <a:prstGeom prst="line">
                <a:avLst/>
              </a:prstGeom>
              <a:noFill/>
              <a:ln w="38100">
                <a:solidFill>
                  <a:schemeClr val="tx1"/>
                </a:solidFill>
                <a:round/>
                <a:headEnd/>
                <a:tailEnd/>
              </a:ln>
              <a:effectLst/>
            </p:spPr>
            <p:txBody>
              <a:bodyPr/>
              <a:lstStyle/>
              <a:p>
                <a:endParaRPr lang="en-US" sz="1350"/>
              </a:p>
            </p:txBody>
          </p:sp>
          <p:sp>
            <p:nvSpPr>
              <p:cNvPr id="1412138" name="Rectangle 42"/>
              <p:cNvSpPr>
                <a:spLocks noChangeArrowheads="1"/>
              </p:cNvSpPr>
              <p:nvPr/>
            </p:nvSpPr>
            <p:spPr bwMode="auto">
              <a:xfrm>
                <a:off x="4876" y="1163"/>
                <a:ext cx="57" cy="237"/>
              </a:xfrm>
              <a:prstGeom prst="rect">
                <a:avLst/>
              </a:prstGeom>
              <a:solidFill>
                <a:schemeClr val="accent1"/>
              </a:solidFill>
              <a:ln w="9525">
                <a:solidFill>
                  <a:schemeClr val="tx1"/>
                </a:solidFill>
                <a:miter lim="800000"/>
                <a:headEnd/>
                <a:tailEnd/>
              </a:ln>
              <a:effectLst/>
            </p:spPr>
            <p:txBody>
              <a:bodyPr wrap="none" anchor="ctr"/>
              <a:lstStyle/>
              <a:p>
                <a:endParaRPr lang="en-US" sz="1350"/>
              </a:p>
            </p:txBody>
          </p:sp>
          <p:sp>
            <p:nvSpPr>
              <p:cNvPr id="1412139" name="Line 43"/>
              <p:cNvSpPr>
                <a:spLocks noChangeShapeType="1"/>
              </p:cNvSpPr>
              <p:nvPr/>
            </p:nvSpPr>
            <p:spPr bwMode="auto">
              <a:xfrm flipV="1">
                <a:off x="3877" y="920"/>
                <a:ext cx="0" cy="480"/>
              </a:xfrm>
              <a:prstGeom prst="line">
                <a:avLst/>
              </a:prstGeom>
              <a:noFill/>
              <a:ln w="38100">
                <a:solidFill>
                  <a:schemeClr val="tx1"/>
                </a:solidFill>
                <a:round/>
                <a:headEnd/>
                <a:tailEnd/>
              </a:ln>
              <a:effectLst/>
            </p:spPr>
            <p:txBody>
              <a:bodyPr/>
              <a:lstStyle/>
              <a:p>
                <a:endParaRPr lang="en-US" sz="1350"/>
              </a:p>
            </p:txBody>
          </p:sp>
          <p:sp>
            <p:nvSpPr>
              <p:cNvPr id="1412140" name="Line 44"/>
              <p:cNvSpPr>
                <a:spLocks noChangeShapeType="1"/>
              </p:cNvSpPr>
              <p:nvPr/>
            </p:nvSpPr>
            <p:spPr bwMode="auto">
              <a:xfrm flipV="1">
                <a:off x="3943" y="920"/>
                <a:ext cx="0" cy="480"/>
              </a:xfrm>
              <a:prstGeom prst="line">
                <a:avLst/>
              </a:prstGeom>
              <a:noFill/>
              <a:ln w="38100">
                <a:solidFill>
                  <a:schemeClr val="tx1"/>
                </a:solidFill>
                <a:round/>
                <a:headEnd/>
                <a:tailEnd/>
              </a:ln>
              <a:effectLst/>
            </p:spPr>
            <p:txBody>
              <a:bodyPr/>
              <a:lstStyle/>
              <a:p>
                <a:endParaRPr lang="en-US" sz="1350"/>
              </a:p>
            </p:txBody>
          </p:sp>
          <p:sp>
            <p:nvSpPr>
              <p:cNvPr id="1412141" name="Rectangle 45"/>
              <p:cNvSpPr>
                <a:spLocks noChangeArrowheads="1"/>
              </p:cNvSpPr>
              <p:nvPr/>
            </p:nvSpPr>
            <p:spPr bwMode="auto">
              <a:xfrm>
                <a:off x="3883" y="980"/>
                <a:ext cx="57" cy="420"/>
              </a:xfrm>
              <a:prstGeom prst="rect">
                <a:avLst/>
              </a:prstGeom>
              <a:solidFill>
                <a:schemeClr val="accent1"/>
              </a:solidFill>
              <a:ln w="9525">
                <a:solidFill>
                  <a:schemeClr val="tx1"/>
                </a:solidFill>
                <a:miter lim="800000"/>
                <a:headEnd/>
                <a:tailEnd/>
              </a:ln>
              <a:effectLst/>
            </p:spPr>
            <p:txBody>
              <a:bodyPr wrap="none" anchor="ctr"/>
              <a:lstStyle/>
              <a:p>
                <a:endParaRPr lang="en-US" sz="1350"/>
              </a:p>
            </p:txBody>
          </p:sp>
          <p:sp>
            <p:nvSpPr>
              <p:cNvPr id="1412142" name="Rectangle 46"/>
              <p:cNvSpPr>
                <a:spLocks noChangeArrowheads="1"/>
              </p:cNvSpPr>
              <p:nvPr/>
            </p:nvSpPr>
            <p:spPr bwMode="auto">
              <a:xfrm>
                <a:off x="3846" y="1900"/>
                <a:ext cx="120" cy="170"/>
              </a:xfrm>
              <a:prstGeom prst="rect">
                <a:avLst/>
              </a:prstGeom>
              <a:solidFill>
                <a:schemeClr val="bg1"/>
              </a:solidFill>
              <a:ln w="9525">
                <a:noFill/>
                <a:miter lim="800000"/>
                <a:headEnd/>
                <a:tailEnd/>
              </a:ln>
              <a:effectLst/>
            </p:spPr>
            <p:txBody>
              <a:bodyPr wrap="none" anchor="ctr"/>
              <a:lstStyle/>
              <a:p>
                <a:endParaRPr lang="en-US" sz="1350"/>
              </a:p>
            </p:txBody>
          </p:sp>
          <p:sp>
            <p:nvSpPr>
              <p:cNvPr id="1412143" name="Rectangle 47"/>
              <p:cNvSpPr>
                <a:spLocks noChangeArrowheads="1"/>
              </p:cNvSpPr>
              <p:nvPr/>
            </p:nvSpPr>
            <p:spPr bwMode="auto">
              <a:xfrm>
                <a:off x="4830" y="1902"/>
                <a:ext cx="120" cy="168"/>
              </a:xfrm>
              <a:prstGeom prst="rect">
                <a:avLst/>
              </a:prstGeom>
              <a:solidFill>
                <a:schemeClr val="bg1"/>
              </a:solidFill>
              <a:ln w="9525">
                <a:noFill/>
                <a:miter lim="800000"/>
                <a:headEnd/>
                <a:tailEnd/>
              </a:ln>
              <a:effectLst/>
            </p:spPr>
            <p:txBody>
              <a:bodyPr wrap="none" anchor="ctr"/>
              <a:lstStyle/>
              <a:p>
                <a:endParaRPr lang="en-US" sz="1350"/>
              </a:p>
            </p:txBody>
          </p:sp>
        </p:grpSp>
        <p:sp>
          <p:nvSpPr>
            <p:cNvPr id="1412144" name="Text Box 48"/>
            <p:cNvSpPr txBox="1">
              <a:spLocks noChangeArrowheads="1"/>
            </p:cNvSpPr>
            <p:nvPr/>
          </p:nvSpPr>
          <p:spPr bwMode="auto">
            <a:xfrm>
              <a:off x="5012" y="1028"/>
              <a:ext cx="284" cy="349"/>
            </a:xfrm>
            <a:prstGeom prst="rect">
              <a:avLst/>
            </a:prstGeom>
            <a:noFill/>
            <a:ln w="38100">
              <a:noFill/>
              <a:miter lim="800000"/>
              <a:headEnd/>
              <a:tailEnd/>
            </a:ln>
            <a:effectLst/>
          </p:spPr>
          <p:txBody>
            <a:bodyPr>
              <a:spAutoFit/>
            </a:bodyPr>
            <a:lstStyle/>
            <a:p>
              <a:pPr>
                <a:spcBef>
                  <a:spcPct val="50000"/>
                </a:spcBef>
              </a:pPr>
              <a:r>
                <a:rPr lang="en-US" sz="1050"/>
                <a:t>P2</a:t>
              </a:r>
            </a:p>
          </p:txBody>
        </p:sp>
        <p:sp>
          <p:nvSpPr>
            <p:cNvPr id="1412145" name="Text Box 49"/>
            <p:cNvSpPr txBox="1">
              <a:spLocks noChangeArrowheads="1"/>
            </p:cNvSpPr>
            <p:nvPr/>
          </p:nvSpPr>
          <p:spPr bwMode="auto">
            <a:xfrm>
              <a:off x="4002" y="1008"/>
              <a:ext cx="284" cy="349"/>
            </a:xfrm>
            <a:prstGeom prst="rect">
              <a:avLst/>
            </a:prstGeom>
            <a:noFill/>
            <a:ln w="38100">
              <a:noFill/>
              <a:miter lim="800000"/>
              <a:headEnd/>
              <a:tailEnd/>
            </a:ln>
            <a:effectLst/>
          </p:spPr>
          <p:txBody>
            <a:bodyPr>
              <a:spAutoFit/>
            </a:bodyPr>
            <a:lstStyle/>
            <a:p>
              <a:pPr>
                <a:spcBef>
                  <a:spcPct val="50000"/>
                </a:spcBef>
              </a:pPr>
              <a:r>
                <a:rPr lang="en-US" sz="1050"/>
                <a:t>P1</a:t>
              </a:r>
            </a:p>
          </p:txBody>
        </p:sp>
      </p:grpSp>
    </p:spTree>
    <p:extLst>
      <p:ext uri="{BB962C8B-B14F-4D97-AF65-F5344CB8AC3E}">
        <p14:creationId xmlns:p14="http://schemas.microsoft.com/office/powerpoint/2010/main" val="1994560946"/>
      </p:ext>
    </p:extLst>
  </p:cSld>
  <p:clrMapOvr>
    <a:masterClrMapping/>
  </p:clrMapOv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Flow Calculation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q = K</a:t>
                </a:r>
                <a14:m>
                  <m:oMath xmlns:m="http://schemas.openxmlformats.org/officeDocument/2006/math">
                    <m:r>
                      <a:rPr lang="en-US" i="1" smtClean="0">
                        <a:latin typeface="Cambria Math" panose="02040503050406030204" pitchFamily="18" charset="0"/>
                      </a:rPr>
                      <m:t>√</m:t>
                    </m:r>
                  </m:oMath>
                </a14:m>
                <a:r>
                  <a:rPr lang="en-US" dirty="0"/>
                  <a:t>h</a:t>
                </a:r>
              </a:p>
              <a:p>
                <a:r>
                  <a:rPr lang="en-US" dirty="0"/>
                  <a:t>q = Flow rate </a:t>
                </a:r>
                <a:r>
                  <a:rPr lang="en-US" dirty="0" err="1"/>
                  <a:t>gpm</a:t>
                </a:r>
                <a:endParaRPr lang="en-US" dirty="0"/>
              </a:p>
              <a:p>
                <a:r>
                  <a:rPr lang="en-US" dirty="0"/>
                  <a:t>K = Constant</a:t>
                </a:r>
              </a:p>
              <a:p>
                <a:r>
                  <a:rPr lang="en-US" dirty="0"/>
                  <a:t>h = Measured pressure drop</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704" t="-809"/>
                </a:stretch>
              </a:blipFill>
            </p:spPr>
            <p:txBody>
              <a:bodyPr/>
              <a:lstStyle/>
              <a:p>
                <a:r>
                  <a:rPr lang="en-US">
                    <a:noFill/>
                  </a:rPr>
                  <a:t> </a:t>
                </a:r>
              </a:p>
            </p:txBody>
          </p:sp>
        </mc:Fallback>
      </mc:AlternateContent>
    </p:spTree>
    <p:extLst>
      <p:ext uri="{BB962C8B-B14F-4D97-AF65-F5344CB8AC3E}">
        <p14:creationId xmlns:p14="http://schemas.microsoft.com/office/powerpoint/2010/main" val="2249055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0"/>
            <a:ext cx="7956100" cy="5334000"/>
          </a:xfrm>
          <a:prstGeom prst="rect">
            <a:avLst/>
          </a:prstGeom>
        </p:spPr>
      </p:pic>
      <p:sp>
        <p:nvSpPr>
          <p:cNvPr id="4" name="TextBox 3"/>
          <p:cNvSpPr txBox="1"/>
          <p:nvPr/>
        </p:nvSpPr>
        <p:spPr>
          <a:xfrm>
            <a:off x="0" y="5456215"/>
            <a:ext cx="8686800" cy="1384995"/>
          </a:xfrm>
          <a:prstGeom prst="rect">
            <a:avLst/>
          </a:prstGeom>
          <a:noFill/>
        </p:spPr>
        <p:txBody>
          <a:bodyPr wrap="square" rtlCol="0">
            <a:spAutoFit/>
          </a:bodyPr>
          <a:lstStyle/>
          <a:p>
            <a:r>
              <a:rPr lang="en-US" sz="2800" dirty="0" smtClean="0"/>
              <a:t>New A-B Approach – The low and high range is set as well as the output low and high when the card is configured that is being added.</a:t>
            </a:r>
            <a:endParaRPr lang="en-US" sz="2800" dirty="0"/>
          </a:p>
        </p:txBody>
      </p:sp>
    </p:spTree>
    <p:extLst>
      <p:ext uri="{BB962C8B-B14F-4D97-AF65-F5344CB8AC3E}">
        <p14:creationId xmlns:p14="http://schemas.microsoft.com/office/powerpoint/2010/main" val="312413931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Square Root Extraction</a:t>
            </a:r>
          </a:p>
        </p:txBody>
      </p:sp>
      <p:pic>
        <p:nvPicPr>
          <p:cNvPr id="4" name="Content Placeholder 3"/>
          <p:cNvPicPr>
            <a:picLocks noGrp="1" noChangeAspect="1"/>
          </p:cNvPicPr>
          <p:nvPr>
            <p:ph idx="1"/>
          </p:nvPr>
        </p:nvPicPr>
        <p:blipFill>
          <a:blip r:embed="rId2"/>
          <a:stretch>
            <a:fillRect/>
          </a:stretch>
        </p:blipFill>
        <p:spPr>
          <a:xfrm>
            <a:off x="2286000" y="2571750"/>
            <a:ext cx="5086350" cy="2971800"/>
          </a:xfrm>
          <a:prstGeom prst="rect">
            <a:avLst/>
          </a:prstGeom>
        </p:spPr>
      </p:pic>
    </p:spTree>
    <p:extLst>
      <p:ext uri="{BB962C8B-B14F-4D97-AF65-F5344CB8AC3E}">
        <p14:creationId xmlns:p14="http://schemas.microsoft.com/office/powerpoint/2010/main" val="397837603"/>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Dall Tube and Orifice Plate</a:t>
            </a:r>
          </a:p>
        </p:txBody>
      </p:sp>
      <p:pic>
        <p:nvPicPr>
          <p:cNvPr id="4" name="Content Placeholder 3"/>
          <p:cNvPicPr>
            <a:picLocks noGrp="1" noChangeAspect="1"/>
          </p:cNvPicPr>
          <p:nvPr>
            <p:ph idx="1"/>
          </p:nvPr>
        </p:nvPicPr>
        <p:blipFill>
          <a:blip r:embed="rId2"/>
          <a:stretch>
            <a:fillRect/>
          </a:stretch>
        </p:blipFill>
        <p:spPr>
          <a:xfrm>
            <a:off x="1771650" y="2171700"/>
            <a:ext cx="5600700" cy="2971800"/>
          </a:xfrm>
          <a:prstGeom prst="rect">
            <a:avLst/>
          </a:prstGeom>
        </p:spPr>
      </p:pic>
    </p:spTree>
    <p:extLst>
      <p:ext uri="{BB962C8B-B14F-4D97-AF65-F5344CB8AC3E}">
        <p14:creationId xmlns:p14="http://schemas.microsoft.com/office/powerpoint/2010/main" val="2561702821"/>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Permanent Pressure Loss</a:t>
            </a:r>
          </a:p>
        </p:txBody>
      </p:sp>
      <p:pic>
        <p:nvPicPr>
          <p:cNvPr id="4" name="Content Placeholder 3"/>
          <p:cNvPicPr>
            <a:picLocks noGrp="1" noChangeAspect="1"/>
          </p:cNvPicPr>
          <p:nvPr>
            <p:ph idx="1"/>
          </p:nvPr>
        </p:nvPicPr>
        <p:blipFill>
          <a:blip r:embed="rId2"/>
          <a:stretch>
            <a:fillRect/>
          </a:stretch>
        </p:blipFill>
        <p:spPr>
          <a:xfrm>
            <a:off x="1545484" y="2057401"/>
            <a:ext cx="6053033" cy="3394472"/>
          </a:xfrm>
          <a:prstGeom prst="rect">
            <a:avLst/>
          </a:prstGeom>
        </p:spPr>
      </p:pic>
    </p:spTree>
    <p:extLst>
      <p:ext uri="{BB962C8B-B14F-4D97-AF65-F5344CB8AC3E}">
        <p14:creationId xmlns:p14="http://schemas.microsoft.com/office/powerpoint/2010/main" val="1037118371"/>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Pitot Tube</a:t>
            </a:r>
          </a:p>
        </p:txBody>
      </p:sp>
      <p:pic>
        <p:nvPicPr>
          <p:cNvPr id="4" name="Content Placeholder 3"/>
          <p:cNvPicPr>
            <a:picLocks noGrp="1" noChangeAspect="1"/>
          </p:cNvPicPr>
          <p:nvPr>
            <p:ph idx="1"/>
          </p:nvPr>
        </p:nvPicPr>
        <p:blipFill>
          <a:blip r:embed="rId3"/>
          <a:stretch>
            <a:fillRect/>
          </a:stretch>
        </p:blipFill>
        <p:spPr>
          <a:xfrm>
            <a:off x="2400300" y="2686050"/>
            <a:ext cx="4171950" cy="2514600"/>
          </a:xfrm>
          <a:prstGeom prst="rect">
            <a:avLst/>
          </a:prstGeom>
        </p:spPr>
      </p:pic>
    </p:spTree>
    <p:extLst>
      <p:ext uri="{BB962C8B-B14F-4D97-AF65-F5344CB8AC3E}">
        <p14:creationId xmlns:p14="http://schemas.microsoft.com/office/powerpoint/2010/main" val="840944633"/>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techbriefs.com/images/stories/NTB/2010/BRIEFS/LEW-1813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82" y="914400"/>
            <a:ext cx="6607969"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96038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 with Compensation</a:t>
            </a:r>
          </a:p>
        </p:txBody>
      </p:sp>
      <p:pic>
        <p:nvPicPr>
          <p:cNvPr id="19458" name="Picture 2" descr="http://www2.spiraxsarco.com/images/resources/steam-engineering-tutorials/4/4/fig4.4.1.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7350" y="2057400"/>
            <a:ext cx="600075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7497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450" y="1028700"/>
            <a:ext cx="6572250" cy="4800600"/>
          </a:xfrm>
          <a:prstGeom prst="rect">
            <a:avLst/>
          </a:prstGeom>
        </p:spPr>
      </p:pic>
    </p:spTree>
    <p:extLst>
      <p:ext uri="{BB962C8B-B14F-4D97-AF65-F5344CB8AC3E}">
        <p14:creationId xmlns:p14="http://schemas.microsoft.com/office/powerpoint/2010/main" val="3765243198"/>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Rotameter: Variable Are Flow Meter</a:t>
            </a:r>
          </a:p>
        </p:txBody>
      </p:sp>
      <p:pic>
        <p:nvPicPr>
          <p:cNvPr id="4" name="Content Placeholder 3"/>
          <p:cNvPicPr>
            <a:picLocks noGrp="1" noChangeAspect="1"/>
          </p:cNvPicPr>
          <p:nvPr>
            <p:ph idx="1"/>
          </p:nvPr>
        </p:nvPicPr>
        <p:blipFill>
          <a:blip r:embed="rId3"/>
          <a:stretch>
            <a:fillRect/>
          </a:stretch>
        </p:blipFill>
        <p:spPr>
          <a:xfrm>
            <a:off x="2914650" y="2114550"/>
            <a:ext cx="2724150" cy="3543300"/>
          </a:xfrm>
          <a:prstGeom prst="rect">
            <a:avLst/>
          </a:prstGeom>
        </p:spPr>
      </p:pic>
    </p:spTree>
    <p:extLst>
      <p:ext uri="{BB962C8B-B14F-4D97-AF65-F5344CB8AC3E}">
        <p14:creationId xmlns:p14="http://schemas.microsoft.com/office/powerpoint/2010/main" val="827436830"/>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Turbine Flow Meter</a:t>
            </a:r>
          </a:p>
        </p:txBody>
      </p:sp>
      <p:sp>
        <p:nvSpPr>
          <p:cNvPr id="3" name="Content Placeholder 2"/>
          <p:cNvSpPr>
            <a:spLocks noGrp="1"/>
          </p:cNvSpPr>
          <p:nvPr>
            <p:ph idx="1"/>
          </p:nvPr>
        </p:nvSpPr>
        <p:spPr/>
        <p:txBody>
          <a:bodyPr>
            <a:normAutofit fontScale="85000" lnSpcReduction="10000"/>
          </a:bodyPr>
          <a:lstStyle/>
          <a:p>
            <a:r>
              <a:rPr lang="en-US" dirty="0"/>
              <a:t>The turbine flow meter (better described as an axial turbine) translates the mechanical action of the turbine rotating in the liquid flow around an axis into a user-readable rate of flow (</a:t>
            </a:r>
            <a:r>
              <a:rPr lang="en-US" dirty="0" err="1"/>
              <a:t>gpm</a:t>
            </a:r>
            <a:r>
              <a:rPr lang="en-US" dirty="0"/>
              <a:t>, </a:t>
            </a:r>
            <a:r>
              <a:rPr lang="en-US" dirty="0" err="1"/>
              <a:t>lpm</a:t>
            </a:r>
            <a:r>
              <a:rPr lang="en-US" dirty="0"/>
              <a:t>, etc.). The turbine tends to have all the flow traveling around it.</a:t>
            </a:r>
          </a:p>
          <a:p>
            <a:r>
              <a:rPr lang="en-US" dirty="0"/>
              <a:t>The turbine wheel is set in the path of a fluid stream. The flowing fluid impinges on the turbine blades, imparting a force to the blade surface and setting the rotor in motion.</a:t>
            </a:r>
          </a:p>
          <a:p>
            <a:r>
              <a:rPr lang="en-US" dirty="0"/>
              <a:t>When a steady rotation speed has been reached, the speed is proportional to fluid velocity.</a:t>
            </a:r>
          </a:p>
          <a:p>
            <a:endParaRPr lang="en-US" dirty="0"/>
          </a:p>
        </p:txBody>
      </p:sp>
    </p:spTree>
    <p:extLst>
      <p:ext uri="{BB962C8B-B14F-4D97-AF65-F5344CB8AC3E}">
        <p14:creationId xmlns:p14="http://schemas.microsoft.com/office/powerpoint/2010/main" val="25279791"/>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automationwiki.com/images/e/e3/Turbine_flowme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8159457" cy="5650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264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Sensors will be Linear</a:t>
            </a:r>
          </a:p>
        </p:txBody>
      </p:sp>
      <p:pic>
        <p:nvPicPr>
          <p:cNvPr id="4" name="Content Placeholder 3"/>
          <p:cNvPicPr>
            <a:picLocks noGrp="1" noChangeAspect="1"/>
          </p:cNvPicPr>
          <p:nvPr>
            <p:ph idx="1"/>
          </p:nvPr>
        </p:nvPicPr>
        <p:blipFill>
          <a:blip r:embed="rId2"/>
          <a:stretch>
            <a:fillRect/>
          </a:stretch>
        </p:blipFill>
        <p:spPr>
          <a:xfrm>
            <a:off x="1943100" y="2286001"/>
            <a:ext cx="5429250" cy="3028950"/>
          </a:xfrm>
          <a:prstGeom prst="rect">
            <a:avLst/>
          </a:prstGeom>
        </p:spPr>
      </p:pic>
    </p:spTree>
    <p:extLst>
      <p:ext uri="{BB962C8B-B14F-4D97-AF65-F5344CB8AC3E}">
        <p14:creationId xmlns:p14="http://schemas.microsoft.com/office/powerpoint/2010/main" val="86247875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Turbine Flow Meter Calculations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a:t>V = KN</a:t>
                </a:r>
              </a:p>
              <a:p>
                <a:r>
                  <a:rPr lang="en-US" dirty="0"/>
                  <a:t>V = The total volume of liquid cm</a:t>
                </a:r>
                <a:r>
                  <a:rPr lang="en-US" baseline="30000" dirty="0"/>
                  <a:t>3</a:t>
                </a:r>
                <a:r>
                  <a:rPr lang="en-US" dirty="0"/>
                  <a:t> </a:t>
                </a:r>
              </a:p>
              <a:p>
                <a:r>
                  <a:rPr lang="en-US" dirty="0"/>
                  <a:t>K = Constant</a:t>
                </a:r>
              </a:p>
              <a:p>
                <a:r>
                  <a:rPr lang="en-US" dirty="0"/>
                  <a:t>N = Number of pulses</a:t>
                </a:r>
              </a:p>
              <a:p>
                <a:r>
                  <a:rPr lang="en-US" dirty="0"/>
                  <a:t>Q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𝑉</m:t>
                        </m:r>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r>
                      <a:rPr lang="en-US" b="0" i="1" smtClean="0">
                        <a:latin typeface="Cambria Math" panose="02040503050406030204" pitchFamily="18" charset="0"/>
                      </a:rPr>
                      <m:t> </m:t>
                    </m:r>
                  </m:oMath>
                </a14:m>
                <a:endParaRPr lang="en-US" b="0" dirty="0"/>
              </a:p>
              <a:p>
                <a:r>
                  <a:rPr lang="en-US" dirty="0"/>
                  <a:t>Q = Volume of liquid per second cm</a:t>
                </a:r>
                <a:r>
                  <a:rPr lang="en-US" baseline="30000" dirty="0"/>
                  <a:t>3</a:t>
                </a:r>
                <a:r>
                  <a:rPr lang="en-US" dirty="0"/>
                  <a:t>/s</a:t>
                </a:r>
              </a:p>
              <a:p>
                <a:r>
                  <a:rPr lang="en-US" dirty="0"/>
                  <a:t>V = Same as above</a:t>
                </a:r>
              </a:p>
              <a:p>
                <a:r>
                  <a:rPr lang="el-GR" dirty="0"/>
                  <a:t>Δ</a:t>
                </a:r>
                <a:r>
                  <a:rPr lang="en-US" dirty="0"/>
                  <a:t>t = Counting time interval in seconds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704" t="-2830" b="-4043"/>
                </a:stretch>
              </a:blipFill>
            </p:spPr>
            <p:txBody>
              <a:bodyPr/>
              <a:lstStyle/>
              <a:p>
                <a:r>
                  <a:rPr lang="en-US">
                    <a:noFill/>
                  </a:rPr>
                  <a:t> </a:t>
                </a:r>
              </a:p>
            </p:txBody>
          </p:sp>
        </mc:Fallback>
      </mc:AlternateContent>
    </p:spTree>
    <p:extLst>
      <p:ext uri="{BB962C8B-B14F-4D97-AF65-F5344CB8AC3E}">
        <p14:creationId xmlns:p14="http://schemas.microsoft.com/office/powerpoint/2010/main" val="1589292307"/>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Ultrasonic Flow Measurement</a:t>
            </a:r>
          </a:p>
        </p:txBody>
      </p:sp>
      <p:sp>
        <p:nvSpPr>
          <p:cNvPr id="3" name="Content Placeholder 2"/>
          <p:cNvSpPr>
            <a:spLocks noGrp="1"/>
          </p:cNvSpPr>
          <p:nvPr>
            <p:ph idx="1"/>
          </p:nvPr>
        </p:nvSpPr>
        <p:spPr/>
        <p:txBody>
          <a:bodyPr>
            <a:normAutofit fontScale="77500" lnSpcReduction="20000"/>
          </a:bodyPr>
          <a:lstStyle/>
          <a:p>
            <a:r>
              <a:rPr lang="en-US" dirty="0"/>
              <a:t>The ultrasonic flow meter measures the velocity of a fluid with ultrasound to calculate volume flow.</a:t>
            </a:r>
          </a:p>
          <a:p>
            <a:r>
              <a:rPr lang="en-US" dirty="0"/>
              <a:t>Using ultrasonic transducers, the flow meter can measure the average velocity along the path of an emitted beam of ultrasound, by averaging the difference in measured transit time between the pulses of ultrasound propagating into and against the direction of the flow or by measuring the frequency shift from the Doppler effect.</a:t>
            </a:r>
          </a:p>
          <a:p>
            <a:r>
              <a:rPr lang="en-US" dirty="0"/>
              <a:t>Ultrasonic flow meters are affected by the acoustic properties of the fluid and can be impacted by temperature, density, viscosity and suspended particulates depending on the exact flow meter. They are inexpensive to use and maintain because they do not use moving parts, unlike mechanical flow meters</a:t>
            </a:r>
          </a:p>
        </p:txBody>
      </p:sp>
    </p:spTree>
    <p:extLst>
      <p:ext uri="{BB962C8B-B14F-4D97-AF65-F5344CB8AC3E}">
        <p14:creationId xmlns:p14="http://schemas.microsoft.com/office/powerpoint/2010/main" val="2484585901"/>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Ultrasonic Flow Meter</a:t>
            </a:r>
          </a:p>
        </p:txBody>
      </p:sp>
      <p:pic>
        <p:nvPicPr>
          <p:cNvPr id="4" name="Content Placeholder 3"/>
          <p:cNvPicPr>
            <a:picLocks noGrp="1" noChangeAspect="1"/>
          </p:cNvPicPr>
          <p:nvPr>
            <p:ph idx="1"/>
          </p:nvPr>
        </p:nvPicPr>
        <p:blipFill>
          <a:blip r:embed="rId3"/>
          <a:stretch>
            <a:fillRect/>
          </a:stretch>
        </p:blipFill>
        <p:spPr>
          <a:xfrm>
            <a:off x="1943100" y="2286000"/>
            <a:ext cx="5314950" cy="2743200"/>
          </a:xfrm>
          <a:prstGeom prst="rect">
            <a:avLst/>
          </a:prstGeom>
        </p:spPr>
      </p:pic>
    </p:spTree>
    <p:extLst>
      <p:ext uri="{BB962C8B-B14F-4D97-AF65-F5344CB8AC3E}">
        <p14:creationId xmlns:p14="http://schemas.microsoft.com/office/powerpoint/2010/main" val="3585228793"/>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uydynasonics.com/images/products/detail/UltrasonicFlowMeterTransducerLarg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81" y="1371600"/>
            <a:ext cx="6660953"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107969"/>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Ultrasonic</a:t>
            </a:r>
          </a:p>
        </p:txBody>
      </p:sp>
      <p:sp>
        <p:nvSpPr>
          <p:cNvPr id="3" name="Content Placeholder 2"/>
          <p:cNvSpPr>
            <a:spLocks noGrp="1"/>
          </p:cNvSpPr>
          <p:nvPr>
            <p:ph idx="1"/>
          </p:nvPr>
        </p:nvSpPr>
        <p:spPr/>
        <p:txBody>
          <a:bodyPr>
            <a:normAutofit fontScale="77500" lnSpcReduction="20000"/>
          </a:bodyPr>
          <a:lstStyle/>
          <a:p>
            <a:r>
              <a:rPr lang="en-US" dirty="0"/>
              <a:t>Doppler flowmeters are used for slurries, liquids with bubbles, gases with sound-reflecting particles.</a:t>
            </a:r>
          </a:p>
          <a:p>
            <a:r>
              <a:rPr lang="en-US" dirty="0"/>
              <a:t>This type of flow meter can also be used to measure the rate of blood flow, by passing an ultrasonic beam through the tissues, bouncing it off a reflective plate, then reversing the direction of the beam and repeating the measurement, the volume of blood flow can be estimated.</a:t>
            </a:r>
          </a:p>
          <a:p>
            <a:r>
              <a:rPr lang="en-US" dirty="0"/>
              <a:t>The frequency of the transmitted beam is affected by the movement of blood in the vessel and by comparing the frequency of the upstream beam versus downstream the flow of blood through the vessel can be measured.</a:t>
            </a:r>
          </a:p>
          <a:p>
            <a:endParaRPr lang="en-US" dirty="0"/>
          </a:p>
        </p:txBody>
      </p:sp>
    </p:spTree>
    <p:extLst>
      <p:ext uri="{BB962C8B-B14F-4D97-AF65-F5344CB8AC3E}">
        <p14:creationId xmlns:p14="http://schemas.microsoft.com/office/powerpoint/2010/main" val="3905814167"/>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Vortex: Principle of Operation</a:t>
            </a:r>
          </a:p>
        </p:txBody>
      </p:sp>
      <p:sp>
        <p:nvSpPr>
          <p:cNvPr id="3" name="Content Placeholder 2"/>
          <p:cNvSpPr>
            <a:spLocks noGrp="1"/>
          </p:cNvSpPr>
          <p:nvPr>
            <p:ph idx="1"/>
          </p:nvPr>
        </p:nvSpPr>
        <p:spPr/>
        <p:txBody>
          <a:bodyPr>
            <a:normAutofit fontScale="92500" lnSpcReduction="10000"/>
          </a:bodyPr>
          <a:lstStyle/>
          <a:p>
            <a:r>
              <a:rPr lang="en-US" dirty="0"/>
              <a:t>Vortex flowmeters make use of a principle called the von Kármán effect. According to this principle, flow will alternately generate vortices when passing by a bluff body. A bluff body has a broad, flat front. In a vortex meter, the bluff body is a piece of material with a broad, flat front that extends vertically into the </a:t>
            </a:r>
            <a:r>
              <a:rPr lang="en-US" dirty="0" err="1"/>
              <a:t>flowstream</a:t>
            </a:r>
            <a:r>
              <a:rPr lang="en-US" dirty="0"/>
              <a:t>.</a:t>
            </a:r>
          </a:p>
          <a:p>
            <a:r>
              <a:rPr lang="en-US" dirty="0"/>
              <a:t>Flow velocity is proportional to the frequency of the vortices. Flowrate is calculated by multiplying the area of the pipe times the flow velocity.</a:t>
            </a:r>
          </a:p>
        </p:txBody>
      </p:sp>
    </p:spTree>
    <p:extLst>
      <p:ext uri="{BB962C8B-B14F-4D97-AF65-F5344CB8AC3E}">
        <p14:creationId xmlns:p14="http://schemas.microsoft.com/office/powerpoint/2010/main" val="2864723987"/>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Vortex Shedding and Sensors</a:t>
            </a:r>
          </a:p>
        </p:txBody>
      </p:sp>
      <p:pic>
        <p:nvPicPr>
          <p:cNvPr id="4" name="Content Placeholder 3"/>
          <p:cNvPicPr>
            <a:picLocks noGrp="1" noChangeAspect="1"/>
          </p:cNvPicPr>
          <p:nvPr>
            <p:ph idx="1"/>
          </p:nvPr>
        </p:nvPicPr>
        <p:blipFill>
          <a:blip r:embed="rId3"/>
          <a:stretch>
            <a:fillRect/>
          </a:stretch>
        </p:blipFill>
        <p:spPr>
          <a:xfrm>
            <a:off x="1771650" y="2343150"/>
            <a:ext cx="5486400" cy="3257550"/>
          </a:xfrm>
          <a:prstGeom prst="rect">
            <a:avLst/>
          </a:prstGeom>
        </p:spPr>
      </p:pic>
    </p:spTree>
    <p:extLst>
      <p:ext uri="{BB962C8B-B14F-4D97-AF65-F5344CB8AC3E}">
        <p14:creationId xmlns:p14="http://schemas.microsoft.com/office/powerpoint/2010/main" val="2286787226"/>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efunda.com/designstandards/sensors/flowmeters/images/vortex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81" y="1600200"/>
            <a:ext cx="6585831"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034374"/>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and Limitations</a:t>
            </a:r>
          </a:p>
        </p:txBody>
      </p:sp>
      <p:sp>
        <p:nvSpPr>
          <p:cNvPr id="3" name="Content Placeholder 2"/>
          <p:cNvSpPr>
            <a:spLocks noGrp="1"/>
          </p:cNvSpPr>
          <p:nvPr>
            <p:ph idx="1"/>
          </p:nvPr>
        </p:nvSpPr>
        <p:spPr/>
        <p:txBody>
          <a:bodyPr>
            <a:normAutofit fontScale="92500" lnSpcReduction="10000"/>
          </a:bodyPr>
          <a:lstStyle/>
          <a:p>
            <a:r>
              <a:rPr lang="en-US" dirty="0"/>
              <a:t>In some cases, vortex meters require the use of straightening vanes or straight upstream piping to eliminate distorted flow patterns and swirl. Low flowrates present a problem for vortex meters, because they generate vortices irregularly under low flow conditions. The accuracy of vortex meters is from medium to high, depending on model and manufacturer. In addition to liquid and gas flow measurement, vortex flowmeters are widely used to measure steam flow</a:t>
            </a:r>
          </a:p>
        </p:txBody>
      </p:sp>
    </p:spTree>
    <p:extLst>
      <p:ext uri="{BB962C8B-B14F-4D97-AF65-F5344CB8AC3E}">
        <p14:creationId xmlns:p14="http://schemas.microsoft.com/office/powerpoint/2010/main" val="2625792274"/>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p:spPr>
        <p:txBody>
          <a:bodyPr>
            <a:normAutofit fontScale="90000"/>
          </a:bodyPr>
          <a:lstStyle/>
          <a:p>
            <a:r>
              <a:rPr lang="en-US" sz="3600" dirty="0"/>
              <a:t>Precision Liquid Flow Meters</a:t>
            </a:r>
          </a:p>
        </p:txBody>
      </p:sp>
      <p:sp>
        <p:nvSpPr>
          <p:cNvPr id="3" name="Content Placeholder 2"/>
          <p:cNvSpPr>
            <a:spLocks noGrp="1"/>
          </p:cNvSpPr>
          <p:nvPr>
            <p:ph idx="1"/>
          </p:nvPr>
        </p:nvSpPr>
        <p:spPr/>
        <p:txBody>
          <a:bodyPr>
            <a:normAutofit fontScale="77500" lnSpcReduction="20000"/>
          </a:bodyPr>
          <a:lstStyle/>
          <a:p>
            <a:endParaRPr lang="en-US" b="1" dirty="0"/>
          </a:p>
          <a:p>
            <a:r>
              <a:rPr lang="en-US" dirty="0"/>
              <a:t>Positive Displacement (PD) Flow meters are volumetric flow measurement instruments that measure flow by passing a precise volume of fluid with each revolution.</a:t>
            </a:r>
          </a:p>
          <a:p>
            <a:r>
              <a:rPr lang="en-US" dirty="0"/>
              <a:t>PD flow meters are precision instruments whose internal moving components are hydraulically locked in tandem with the volume of fluid moving through the flow meter. The result is that the meter can measure intermittent flows, very low flow rates, and liquids of almost any viscosity.</a:t>
            </a:r>
          </a:p>
          <a:p>
            <a:r>
              <a:rPr lang="en-US" dirty="0"/>
              <a:t>The PD meter instantly moves when there is fluid motion, and instantly stops when the fluid motion stops.</a:t>
            </a:r>
          </a:p>
          <a:p>
            <a:endParaRPr lang="en-US" dirty="0"/>
          </a:p>
        </p:txBody>
      </p:sp>
    </p:spTree>
    <p:extLst>
      <p:ext uri="{BB962C8B-B14F-4D97-AF65-F5344CB8AC3E}">
        <p14:creationId xmlns:p14="http://schemas.microsoft.com/office/powerpoint/2010/main" val="33249488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57200"/>
            <a:ext cx="8077200" cy="646331"/>
          </a:xfrm>
          <a:prstGeom prst="rect">
            <a:avLst/>
          </a:prstGeom>
        </p:spPr>
        <p:txBody>
          <a:bodyPr wrap="square">
            <a:spAutoFit/>
          </a:bodyPr>
          <a:lstStyle/>
          <a:p>
            <a:r>
              <a:rPr lang="en-US" sz="3600" dirty="0"/>
              <a:t>NONLINEARITIES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78" y="1981200"/>
            <a:ext cx="8701443"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347699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715962"/>
          </a:xfrm>
        </p:spPr>
        <p:txBody>
          <a:bodyPr>
            <a:normAutofit/>
          </a:bodyPr>
          <a:lstStyle/>
          <a:p>
            <a:r>
              <a:rPr lang="en-US" sz="3600" dirty="0"/>
              <a:t>Piston flow meters</a:t>
            </a:r>
          </a:p>
        </p:txBody>
      </p:sp>
      <p:sp>
        <p:nvSpPr>
          <p:cNvPr id="3" name="Content Placeholder 2"/>
          <p:cNvSpPr>
            <a:spLocks noGrp="1"/>
          </p:cNvSpPr>
          <p:nvPr>
            <p:ph idx="1"/>
          </p:nvPr>
        </p:nvSpPr>
        <p:spPr>
          <a:xfrm>
            <a:off x="457200" y="1600200"/>
            <a:ext cx="8229600" cy="3581399"/>
          </a:xfrm>
        </p:spPr>
        <p:txBody>
          <a:bodyPr>
            <a:normAutofit lnSpcReduction="10000"/>
          </a:bodyPr>
          <a:lstStyle/>
          <a:p>
            <a:r>
              <a:rPr lang="en-US" dirty="0"/>
              <a:t>Piston flow meters are of single and multiple-piston types. The pistons displace fluid in the same way that a syringe operates. Each piston displacement captures the same amount of fluid.</a:t>
            </a:r>
          </a:p>
          <a:p>
            <a:r>
              <a:rPr lang="en-US" dirty="0"/>
              <a:t>Often used for liquid chemical injection systems</a:t>
            </a:r>
          </a:p>
        </p:txBody>
      </p:sp>
    </p:spTree>
    <p:extLst>
      <p:ext uri="{BB962C8B-B14F-4D97-AF65-F5344CB8AC3E}">
        <p14:creationId xmlns:p14="http://schemas.microsoft.com/office/powerpoint/2010/main" val="4209004999"/>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Additional Considerations</a:t>
            </a:r>
          </a:p>
        </p:txBody>
      </p:sp>
      <p:sp>
        <p:nvSpPr>
          <p:cNvPr id="3" name="Content Placeholder 2"/>
          <p:cNvSpPr>
            <a:spLocks noGrp="1"/>
          </p:cNvSpPr>
          <p:nvPr>
            <p:ph idx="1"/>
          </p:nvPr>
        </p:nvSpPr>
        <p:spPr/>
        <p:txBody>
          <a:bodyPr>
            <a:normAutofit fontScale="92500" lnSpcReduction="10000"/>
          </a:bodyPr>
          <a:lstStyle/>
          <a:p>
            <a:r>
              <a:rPr lang="en-US" dirty="0"/>
              <a:t>This type of measurement is not affected by the liquid’s viscosity, density or the turbulence in the pipe. All incompressible fluids will occupy the same volume and there is no need to correct the meter’s output to compensate for these factors.</a:t>
            </a:r>
          </a:p>
          <a:p>
            <a:r>
              <a:rPr lang="en-US" dirty="0"/>
              <a:t>There are many types of positive displacement flow meters, including; reciprocating piston, oscillating or rotary piston, bi-rotor types (spur gear, oval gear, helical gear, rotary vane), and </a:t>
            </a:r>
            <a:r>
              <a:rPr lang="en-US" dirty="0" err="1"/>
              <a:t>nutating</a:t>
            </a:r>
            <a:r>
              <a:rPr lang="en-US" dirty="0"/>
              <a:t> disc (wobble plate).</a:t>
            </a:r>
          </a:p>
        </p:txBody>
      </p:sp>
    </p:spTree>
    <p:extLst>
      <p:ext uri="{BB962C8B-B14F-4D97-AF65-F5344CB8AC3E}">
        <p14:creationId xmlns:p14="http://schemas.microsoft.com/office/powerpoint/2010/main" val="4250878209"/>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Magnetic Flow Meter: Theory of Operation</a:t>
            </a:r>
          </a:p>
        </p:txBody>
      </p:sp>
      <p:sp>
        <p:nvSpPr>
          <p:cNvPr id="3" name="Content Placeholder 2"/>
          <p:cNvSpPr>
            <a:spLocks noGrp="1"/>
          </p:cNvSpPr>
          <p:nvPr>
            <p:ph idx="1"/>
          </p:nvPr>
        </p:nvSpPr>
        <p:spPr/>
        <p:txBody>
          <a:bodyPr>
            <a:normAutofit fontScale="92500"/>
          </a:bodyPr>
          <a:lstStyle/>
          <a:p>
            <a:r>
              <a:rPr lang="en-US" dirty="0"/>
              <a:t>A magnetic field is applied to the metering tube, which results in a potential difference proportional to the flow velocity perpendicular to the flux lines. The physical principle at work is electromagnetic induction.</a:t>
            </a:r>
          </a:p>
          <a:p>
            <a:r>
              <a:rPr lang="en-US" dirty="0"/>
              <a:t>The magnetic flow meter requires a conducting fluid, for example, water that contains ions, and an electrical insulating pipe surface, for example, a rubber-lined steel tube.</a:t>
            </a:r>
          </a:p>
          <a:p>
            <a:endParaRPr lang="en-US" dirty="0"/>
          </a:p>
        </p:txBody>
      </p:sp>
    </p:spTree>
    <p:extLst>
      <p:ext uri="{BB962C8B-B14F-4D97-AF65-F5344CB8AC3E}">
        <p14:creationId xmlns:p14="http://schemas.microsoft.com/office/powerpoint/2010/main" val="1182836075"/>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163931"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1602520"/>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Additional Considerations</a:t>
            </a:r>
          </a:p>
        </p:txBody>
      </p:sp>
      <p:sp>
        <p:nvSpPr>
          <p:cNvPr id="3" name="Content Placeholder 2"/>
          <p:cNvSpPr>
            <a:spLocks noGrp="1"/>
          </p:cNvSpPr>
          <p:nvPr>
            <p:ph idx="1"/>
          </p:nvPr>
        </p:nvSpPr>
        <p:spPr/>
        <p:txBody>
          <a:bodyPr>
            <a:normAutofit fontScale="92500" lnSpcReduction="20000"/>
          </a:bodyPr>
          <a:lstStyle/>
          <a:p>
            <a:r>
              <a:rPr lang="en-US" dirty="0"/>
              <a:t>If the magnetic field direction were constant, electrochemical and other effects at the electrodes would make the potential difference difficult to distinguish from the fluid flow induced potential difference.</a:t>
            </a:r>
          </a:p>
          <a:p>
            <a:r>
              <a:rPr lang="en-US" dirty="0"/>
              <a:t>To mitigate this in modern magnetic flowmeters, the magnetic field is constantly reversed, cancelling out the electrochemical potential difference, which does not change direction with the magnetic field. This however prevents the use of permanent magnets for magnetic flowmeters.</a:t>
            </a:r>
          </a:p>
          <a:p>
            <a:endParaRPr lang="en-US" dirty="0"/>
          </a:p>
        </p:txBody>
      </p:sp>
    </p:spTree>
    <p:extLst>
      <p:ext uri="{BB962C8B-B14F-4D97-AF65-F5344CB8AC3E}">
        <p14:creationId xmlns:p14="http://schemas.microsoft.com/office/powerpoint/2010/main" val="1767322024"/>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Level Sensors</a:t>
            </a:r>
          </a:p>
        </p:txBody>
      </p:sp>
      <p:sp>
        <p:nvSpPr>
          <p:cNvPr id="3" name="Content Placeholder 2"/>
          <p:cNvSpPr>
            <a:spLocks noGrp="1"/>
          </p:cNvSpPr>
          <p:nvPr>
            <p:ph idx="1"/>
          </p:nvPr>
        </p:nvSpPr>
        <p:spPr/>
        <p:txBody>
          <a:bodyPr>
            <a:normAutofit fontScale="92500" lnSpcReduction="20000"/>
          </a:bodyPr>
          <a:lstStyle/>
          <a:p>
            <a:r>
              <a:rPr lang="en-US" dirty="0"/>
              <a:t>Floats</a:t>
            </a:r>
          </a:p>
          <a:p>
            <a:r>
              <a:rPr lang="en-US" dirty="0"/>
              <a:t>Displacer Gauge</a:t>
            </a:r>
          </a:p>
          <a:p>
            <a:r>
              <a:rPr lang="en-US" dirty="0"/>
              <a:t>Differential Pressure</a:t>
            </a:r>
          </a:p>
          <a:p>
            <a:r>
              <a:rPr lang="en-US" dirty="0"/>
              <a:t>Load Cell</a:t>
            </a:r>
          </a:p>
          <a:p>
            <a:r>
              <a:rPr lang="en-US" dirty="0"/>
              <a:t>Electrical Conductivity</a:t>
            </a:r>
          </a:p>
          <a:p>
            <a:r>
              <a:rPr lang="en-US" dirty="0"/>
              <a:t>Capacitance</a:t>
            </a:r>
          </a:p>
          <a:p>
            <a:r>
              <a:rPr lang="en-US" dirty="0"/>
              <a:t>Ultrasonic</a:t>
            </a:r>
          </a:p>
          <a:p>
            <a:r>
              <a:rPr lang="en-US" dirty="0"/>
              <a:t>Nucleonic </a:t>
            </a:r>
          </a:p>
          <a:p>
            <a:r>
              <a:rPr lang="en-US" dirty="0"/>
              <a:t>Magnetic Level Gauge</a:t>
            </a:r>
          </a:p>
          <a:p>
            <a:endParaRPr lang="en-US" dirty="0"/>
          </a:p>
        </p:txBody>
      </p:sp>
    </p:spTree>
    <p:extLst>
      <p:ext uri="{BB962C8B-B14F-4D97-AF65-F5344CB8AC3E}">
        <p14:creationId xmlns:p14="http://schemas.microsoft.com/office/powerpoint/2010/main" val="2758720125"/>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Automotive Fuel Tank</a:t>
            </a:r>
          </a:p>
        </p:txBody>
      </p:sp>
      <p:pic>
        <p:nvPicPr>
          <p:cNvPr id="1026" name="Picture 2" descr="http://debashish.info/e-learning/ids/images/floa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1" y="2057400"/>
            <a:ext cx="5829299"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638546"/>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Displacer Gauge</a:t>
            </a:r>
          </a:p>
        </p:txBody>
      </p:sp>
      <p:pic>
        <p:nvPicPr>
          <p:cNvPr id="4" name="Content Placeholder 3"/>
          <p:cNvPicPr>
            <a:picLocks noGrp="1" noChangeAspect="1"/>
          </p:cNvPicPr>
          <p:nvPr>
            <p:ph idx="1"/>
          </p:nvPr>
        </p:nvPicPr>
        <p:blipFill>
          <a:blip r:embed="rId2"/>
          <a:stretch>
            <a:fillRect/>
          </a:stretch>
        </p:blipFill>
        <p:spPr>
          <a:xfrm>
            <a:off x="3048000" y="2133600"/>
            <a:ext cx="2514600" cy="4057649"/>
          </a:xfrm>
          <a:prstGeom prst="rect">
            <a:avLst/>
          </a:prstGeom>
        </p:spPr>
      </p:pic>
    </p:spTree>
    <p:extLst>
      <p:ext uri="{BB962C8B-B14F-4D97-AF65-F5344CB8AC3E}">
        <p14:creationId xmlns:p14="http://schemas.microsoft.com/office/powerpoint/2010/main" val="3727371592"/>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14400"/>
            <a:ext cx="8067676"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4826620"/>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Displacer Gauge</a:t>
            </a:r>
          </a:p>
        </p:txBody>
      </p:sp>
      <p:pic>
        <p:nvPicPr>
          <p:cNvPr id="2050" name="Picture 2" descr="http://pune-techtrol.industrialregister.in/displacer-level-xmitter-big.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6400" y="1600200"/>
            <a:ext cx="5486400" cy="4770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4975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94" y="2438400"/>
            <a:ext cx="8686226" cy="383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14149" y="381000"/>
            <a:ext cx="8077200" cy="1631216"/>
          </a:xfrm>
          <a:prstGeom prst="rect">
            <a:avLst/>
          </a:prstGeom>
        </p:spPr>
        <p:txBody>
          <a:bodyPr wrap="square">
            <a:spAutoFit/>
          </a:bodyPr>
          <a:lstStyle/>
          <a:p>
            <a:pPr marL="457200" indent="-457200">
              <a:buFont typeface="Arial" pitchFamily="34" charset="0"/>
              <a:buChar char="•"/>
            </a:pPr>
            <a:r>
              <a:rPr lang="en-US" sz="2000" dirty="0"/>
              <a:t>Dead band is the range of values through which an input can be changed without producing an observable change in the output.  </a:t>
            </a:r>
          </a:p>
          <a:p>
            <a:pPr marL="457200" indent="-457200">
              <a:buFont typeface="Arial" pitchFamily="34" charset="0"/>
              <a:buChar char="•"/>
            </a:pPr>
            <a:r>
              <a:rPr lang="en-US" sz="2000" dirty="0"/>
              <a:t>The dead-band effect occurs whenever the input changes direction.  </a:t>
            </a:r>
          </a:p>
          <a:p>
            <a:pPr marL="457200" indent="-457200">
              <a:buFont typeface="Arial" pitchFamily="34" charset="0"/>
              <a:buChar char="•"/>
            </a:pPr>
            <a:r>
              <a:rPr lang="en-US" sz="2000" dirty="0"/>
              <a:t>Backlash in gears is one example of dead band and the term backlash is sometimes used in place of dead band.</a:t>
            </a:r>
          </a:p>
        </p:txBody>
      </p:sp>
    </p:spTree>
    <p:extLst>
      <p:ext uri="{BB962C8B-B14F-4D97-AF65-F5344CB8AC3E}">
        <p14:creationId xmlns:p14="http://schemas.microsoft.com/office/powerpoint/2010/main" val="38694004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Actual On/Off Switching</a:t>
            </a:r>
          </a:p>
        </p:txBody>
      </p:sp>
      <p:pic>
        <p:nvPicPr>
          <p:cNvPr id="6" name="Content Placeholder 5"/>
          <p:cNvPicPr>
            <a:picLocks noGrp="1" noChangeAspect="1"/>
          </p:cNvPicPr>
          <p:nvPr>
            <p:ph idx="1"/>
          </p:nvPr>
        </p:nvPicPr>
        <p:blipFill>
          <a:blip r:embed="rId2"/>
          <a:stretch>
            <a:fillRect/>
          </a:stretch>
        </p:blipFill>
        <p:spPr>
          <a:xfrm>
            <a:off x="1981200" y="2773364"/>
            <a:ext cx="5519738" cy="2895600"/>
          </a:xfrm>
          <a:prstGeom prst="rect">
            <a:avLst/>
          </a:prstGeom>
        </p:spPr>
      </p:pic>
      <p:sp>
        <p:nvSpPr>
          <p:cNvPr id="4" name="Content Placeholder 2">
            <a:extLst>
              <a:ext uri="{FF2B5EF4-FFF2-40B4-BE49-F238E27FC236}">
                <a16:creationId xmlns="" xmlns:a16="http://schemas.microsoft.com/office/drawing/2014/main" id="{121B8E74-3E62-261F-A21F-6A97EC78F93F}"/>
              </a:ext>
            </a:extLst>
          </p:cNvPr>
          <p:cNvSpPr txBox="1">
            <a:spLocks/>
          </p:cNvSpPr>
          <p:nvPr/>
        </p:nvSpPr>
        <p:spPr>
          <a:xfrm>
            <a:off x="457200" y="1600201"/>
            <a:ext cx="8229600" cy="9906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Watch out for deposits coating the float, changing the level of the float in the fluid</a:t>
            </a:r>
          </a:p>
        </p:txBody>
      </p:sp>
    </p:spTree>
    <p:extLst>
      <p:ext uri="{BB962C8B-B14F-4D97-AF65-F5344CB8AC3E}">
        <p14:creationId xmlns:p14="http://schemas.microsoft.com/office/powerpoint/2010/main" val="751165436"/>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Differential Pressure</a:t>
            </a:r>
          </a:p>
        </p:txBody>
      </p:sp>
      <p:sp>
        <p:nvSpPr>
          <p:cNvPr id="3" name="Content Placeholder 2"/>
          <p:cNvSpPr>
            <a:spLocks noGrp="1"/>
          </p:cNvSpPr>
          <p:nvPr>
            <p:ph idx="1"/>
          </p:nvPr>
        </p:nvSpPr>
        <p:spPr/>
        <p:txBody>
          <a:bodyPr/>
          <a:lstStyle/>
          <a:p>
            <a:r>
              <a:rPr lang="en-US" dirty="0"/>
              <a:t>Differential Pressure cell</a:t>
            </a:r>
          </a:p>
          <a:p>
            <a:r>
              <a:rPr lang="en-US" dirty="0"/>
              <a:t>Similar to the D/P cell from the flow sensor</a:t>
            </a:r>
          </a:p>
          <a:p>
            <a:r>
              <a:rPr lang="en-US" dirty="0"/>
              <a:t>Can be vented to atmosphere (Acts like a pressure gauge)</a:t>
            </a:r>
          </a:p>
          <a:p>
            <a:r>
              <a:rPr lang="en-US" dirty="0"/>
              <a:t>Can have the high side connected to the upper tap (gas space) on the  vessel</a:t>
            </a:r>
          </a:p>
        </p:txBody>
      </p:sp>
    </p:spTree>
    <p:extLst>
      <p:ext uri="{BB962C8B-B14F-4D97-AF65-F5344CB8AC3E}">
        <p14:creationId xmlns:p14="http://schemas.microsoft.com/office/powerpoint/2010/main" val="4053088182"/>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Tank: Vented or Not Vented</a:t>
            </a:r>
          </a:p>
        </p:txBody>
      </p:sp>
      <p:pic>
        <p:nvPicPr>
          <p:cNvPr id="6" name="Content Placeholder 5"/>
          <p:cNvPicPr>
            <a:picLocks noGrp="1" noChangeAspect="1"/>
          </p:cNvPicPr>
          <p:nvPr>
            <p:ph idx="1"/>
          </p:nvPr>
        </p:nvPicPr>
        <p:blipFill>
          <a:blip r:embed="rId2"/>
          <a:stretch>
            <a:fillRect/>
          </a:stretch>
        </p:blipFill>
        <p:spPr>
          <a:xfrm>
            <a:off x="1485900" y="2213894"/>
            <a:ext cx="6172200" cy="3081487"/>
          </a:xfrm>
          <a:prstGeom prst="rect">
            <a:avLst/>
          </a:prstGeom>
        </p:spPr>
      </p:pic>
    </p:spTree>
    <p:extLst>
      <p:ext uri="{BB962C8B-B14F-4D97-AF65-F5344CB8AC3E}">
        <p14:creationId xmlns:p14="http://schemas.microsoft.com/office/powerpoint/2010/main" val="2751837158"/>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66800"/>
            <a:ext cx="809924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3411018"/>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astsensors.com/application/images/Sealed-Tank-with-D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1026320"/>
            <a:ext cx="5486400" cy="4860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066801"/>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dirty="0"/>
              <a:t>Finding Volume by Weight</a:t>
            </a:r>
          </a:p>
        </p:txBody>
      </p:sp>
      <p:pic>
        <p:nvPicPr>
          <p:cNvPr id="4" name="Content Placeholder 3"/>
          <p:cNvPicPr>
            <a:picLocks noGrp="1" noChangeAspect="1"/>
          </p:cNvPicPr>
          <p:nvPr>
            <p:ph idx="1"/>
          </p:nvPr>
        </p:nvPicPr>
        <p:blipFill>
          <a:blip r:embed="rId2"/>
          <a:stretch>
            <a:fillRect/>
          </a:stretch>
        </p:blipFill>
        <p:spPr>
          <a:xfrm>
            <a:off x="1273969" y="1981200"/>
            <a:ext cx="5834062" cy="3733800"/>
          </a:xfrm>
          <a:prstGeom prst="rect">
            <a:avLst/>
          </a:prstGeom>
        </p:spPr>
      </p:pic>
    </p:spTree>
    <p:extLst>
      <p:ext uri="{BB962C8B-B14F-4D97-AF65-F5344CB8AC3E}">
        <p14:creationId xmlns:p14="http://schemas.microsoft.com/office/powerpoint/2010/main" val="2211906537"/>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mages.slideplayer.com/8/2464932/slides/slide_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7543800" cy="545578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 xmlns:a16="http://schemas.microsoft.com/office/drawing/2014/main" id="{DA5DC6E2-04CD-B111-B4BC-4D51AA472BAD}"/>
              </a:ext>
            </a:extLst>
          </p:cNvPr>
          <p:cNvSpPr txBox="1">
            <a:spLocks/>
          </p:cNvSpPr>
          <p:nvPr/>
        </p:nvSpPr>
        <p:spPr>
          <a:xfrm>
            <a:off x="457200" y="274638"/>
            <a:ext cx="8229600" cy="639762"/>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a:t>Finding Volume by Weight</a:t>
            </a:r>
            <a:endParaRPr lang="en-US" sz="3600" dirty="0"/>
          </a:p>
        </p:txBody>
      </p:sp>
    </p:spTree>
    <p:extLst>
      <p:ext uri="{BB962C8B-B14F-4D97-AF65-F5344CB8AC3E}">
        <p14:creationId xmlns:p14="http://schemas.microsoft.com/office/powerpoint/2010/main" val="1511481773"/>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Electrical Conductivity</a:t>
            </a:r>
          </a:p>
        </p:txBody>
      </p:sp>
      <p:sp>
        <p:nvSpPr>
          <p:cNvPr id="4" name="Content Placeholder 3"/>
          <p:cNvSpPr>
            <a:spLocks noGrp="1"/>
          </p:cNvSpPr>
          <p:nvPr>
            <p:ph idx="1"/>
          </p:nvPr>
        </p:nvSpPr>
        <p:spPr/>
        <p:txBody>
          <a:bodyPr/>
          <a:lstStyle/>
          <a:p>
            <a:r>
              <a:rPr lang="en-US" dirty="0"/>
              <a:t>Vessel fluid must be conducting.</a:t>
            </a:r>
          </a:p>
          <a:p>
            <a:r>
              <a:rPr lang="en-US" dirty="0"/>
              <a:t>Probes mounted either on the top and side.</a:t>
            </a:r>
          </a:p>
          <a:p>
            <a:r>
              <a:rPr lang="en-US" dirty="0"/>
              <a:t>Or from the top and cut to length (most common).</a:t>
            </a:r>
          </a:p>
          <a:p>
            <a:r>
              <a:rPr lang="en-US" dirty="0"/>
              <a:t>When vessel level is below the probes, the resistance is high.</a:t>
            </a:r>
          </a:p>
          <a:p>
            <a:r>
              <a:rPr lang="en-US" dirty="0"/>
              <a:t>Watch for Foaming, splashing, and turbulence.</a:t>
            </a:r>
          </a:p>
        </p:txBody>
      </p:sp>
    </p:spTree>
    <p:extLst>
      <p:ext uri="{BB962C8B-B14F-4D97-AF65-F5344CB8AC3E}">
        <p14:creationId xmlns:p14="http://schemas.microsoft.com/office/powerpoint/2010/main" val="2096807464"/>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Probe Locations</a:t>
            </a:r>
          </a:p>
        </p:txBody>
      </p:sp>
      <p:pic>
        <p:nvPicPr>
          <p:cNvPr id="4" name="Content Placeholder 3"/>
          <p:cNvPicPr>
            <a:picLocks noGrp="1" noChangeAspect="1"/>
          </p:cNvPicPr>
          <p:nvPr>
            <p:ph idx="1"/>
          </p:nvPr>
        </p:nvPicPr>
        <p:blipFill>
          <a:blip r:embed="rId2"/>
          <a:stretch>
            <a:fillRect/>
          </a:stretch>
        </p:blipFill>
        <p:spPr>
          <a:xfrm>
            <a:off x="1905000" y="1752600"/>
            <a:ext cx="5029200" cy="4688113"/>
          </a:xfrm>
          <a:prstGeom prst="rect">
            <a:avLst/>
          </a:prstGeom>
        </p:spPr>
      </p:pic>
    </p:spTree>
    <p:extLst>
      <p:ext uri="{BB962C8B-B14F-4D97-AF65-F5344CB8AC3E}">
        <p14:creationId xmlns:p14="http://schemas.microsoft.com/office/powerpoint/2010/main" val="744570047"/>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emssensors.com/%7E/media/Images/Drill_Level_1/Level/Warrick-system.ashx?w=400&amp;h=271&amp;a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7701094"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224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Predator Prey Model</a:t>
            </a:r>
          </a:p>
        </p:txBody>
      </p:sp>
      <p:sp>
        <p:nvSpPr>
          <p:cNvPr id="3" name="Content Placeholder 2"/>
          <p:cNvSpPr>
            <a:spLocks noGrp="1"/>
          </p:cNvSpPr>
          <p:nvPr>
            <p:ph idx="1"/>
          </p:nvPr>
        </p:nvSpPr>
        <p:spPr>
          <a:xfrm>
            <a:off x="228600" y="1531620"/>
            <a:ext cx="8686800" cy="4343400"/>
          </a:xfrm>
        </p:spPr>
        <p:txBody>
          <a:bodyPr/>
          <a:lstStyle/>
          <a:p>
            <a:r>
              <a:rPr lang="en-US" sz="2400" dirty="0" err="1"/>
              <a:t>Volterra</a:t>
            </a:r>
            <a:r>
              <a:rPr lang="en-US" sz="2400" dirty="0"/>
              <a:t> – </a:t>
            </a:r>
            <a:r>
              <a:rPr lang="en-US" sz="2400" dirty="0" err="1"/>
              <a:t>Lotke</a:t>
            </a:r>
            <a:r>
              <a:rPr lang="en-US" sz="2400" dirty="0"/>
              <a:t> model</a:t>
            </a:r>
          </a:p>
          <a:p>
            <a:pPr lvl="1"/>
            <a:r>
              <a:rPr lang="en-US" sz="1800" dirty="0"/>
              <a:t>Vito </a:t>
            </a:r>
            <a:r>
              <a:rPr lang="en-US" sz="1800" dirty="0" err="1"/>
              <a:t>Volterra</a:t>
            </a:r>
            <a:r>
              <a:rPr lang="en-US" sz="1800" dirty="0"/>
              <a:t> and Alfred J. </a:t>
            </a:r>
            <a:r>
              <a:rPr lang="en-US" sz="1800" dirty="0" err="1"/>
              <a:t>Lotke</a:t>
            </a:r>
            <a:r>
              <a:rPr lang="en-US" sz="1800" dirty="0"/>
              <a:t> independently developed this useful model </a:t>
            </a:r>
          </a:p>
          <a:p>
            <a:pPr lvl="1"/>
            <a:r>
              <a:rPr lang="en-US" sz="1800" dirty="0"/>
              <a:t>Explains the growth of a thing that depends on the growth of another thing</a:t>
            </a:r>
          </a:p>
          <a:p>
            <a:pPr lvl="1"/>
            <a:r>
              <a:rPr lang="en-US" sz="1800" dirty="0"/>
              <a:t>Lynx and hares or whales and krill are typically used to demonstrate the model but it could be two infantry units fighting each other or two stock firms trying to acquire the same limited commodity</a:t>
            </a:r>
          </a:p>
          <a:p>
            <a:r>
              <a:rPr lang="en-US" sz="2000" dirty="0"/>
              <a:t>Let x(t) represent the prey (hares, krill, </a:t>
            </a:r>
            <a:r>
              <a:rPr lang="en-US" sz="2000" dirty="0" err="1"/>
              <a:t>xth</a:t>
            </a:r>
            <a:r>
              <a:rPr lang="en-US" sz="2000" dirty="0"/>
              <a:t> </a:t>
            </a:r>
            <a:r>
              <a:rPr lang="en-US" sz="2000" dirty="0" err="1"/>
              <a:t>Inf</a:t>
            </a:r>
            <a:r>
              <a:rPr lang="en-US" sz="2000" dirty="0"/>
              <a:t>, etc.) and y(t) represent the predator (lynx, whales, nth </a:t>
            </a:r>
            <a:r>
              <a:rPr lang="en-US" sz="2000" dirty="0" err="1"/>
              <a:t>Inf</a:t>
            </a:r>
            <a:r>
              <a:rPr lang="en-US" sz="2000" dirty="0"/>
              <a:t>, etc.)</a:t>
            </a:r>
          </a:p>
          <a:p>
            <a:r>
              <a:rPr lang="en-US" sz="2000" dirty="0"/>
              <a:t>Prey population growth rate without predators is assumed proportional to population size</a:t>
            </a:r>
          </a:p>
        </p:txBody>
      </p:sp>
      <p:graphicFrame>
        <p:nvGraphicFramePr>
          <p:cNvPr id="4" name="Object 3"/>
          <p:cNvGraphicFramePr>
            <a:graphicFrameLocks noChangeAspect="1"/>
          </p:cNvGraphicFramePr>
          <p:nvPr/>
        </p:nvGraphicFramePr>
        <p:xfrm>
          <a:off x="3530600" y="4629468"/>
          <a:ext cx="1132840" cy="856538"/>
        </p:xfrm>
        <a:graphic>
          <a:graphicData uri="http://schemas.openxmlformats.org/presentationml/2006/ole">
            <mc:AlternateContent xmlns:mc="http://schemas.openxmlformats.org/markup-compatibility/2006">
              <mc:Choice xmlns:v="urn:schemas-microsoft-com:vml" Requires="v">
                <p:oleObj spid="_x0000_s5146" name="Equation" r:id="rId3" imgW="520560" imgH="393480" progId="Equation.DSMT4">
                  <p:embed/>
                </p:oleObj>
              </mc:Choice>
              <mc:Fallback>
                <p:oleObj name="Equation" r:id="rId3" imgW="520560" imgH="393480" progId="Equation.DSMT4">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600" y="4629468"/>
                        <a:ext cx="1132840" cy="856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3451860" y="5600700"/>
            <a:ext cx="1324402" cy="584775"/>
          </a:xfrm>
          <a:prstGeom prst="rect">
            <a:avLst/>
          </a:prstGeom>
          <a:noFill/>
        </p:spPr>
        <p:txBody>
          <a:bodyPr wrap="none" rtlCol="0">
            <a:spAutoFit/>
          </a:bodyPr>
          <a:lstStyle/>
          <a:p>
            <a:r>
              <a:rPr lang="en-US" sz="3200" dirty="0">
                <a:solidFill>
                  <a:schemeClr val="bg1"/>
                </a:solidFill>
              </a:rPr>
              <a:t>But….</a:t>
            </a:r>
          </a:p>
        </p:txBody>
      </p:sp>
    </p:spTree>
    <p:extLst>
      <p:ext uri="{BB962C8B-B14F-4D97-AF65-F5344CB8AC3E}">
        <p14:creationId xmlns:p14="http://schemas.microsoft.com/office/powerpoint/2010/main" val="4208626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19" y="2362200"/>
            <a:ext cx="8453017"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89128" y="685800"/>
            <a:ext cx="8077200" cy="1015663"/>
          </a:xfrm>
          <a:prstGeom prst="rect">
            <a:avLst/>
          </a:prstGeom>
        </p:spPr>
        <p:txBody>
          <a:bodyPr wrap="square">
            <a:spAutoFit/>
          </a:bodyPr>
          <a:lstStyle/>
          <a:p>
            <a:pPr marL="457200" indent="-457200">
              <a:buFont typeface="Arial" pitchFamily="34" charset="0"/>
              <a:buChar char="•"/>
            </a:pPr>
            <a:r>
              <a:rPr lang="en-US" sz="2000" dirty="0"/>
              <a:t>Hysteresis occurs when the I/O graph follows different curved paths when the input increases and decreases.</a:t>
            </a:r>
          </a:p>
          <a:p>
            <a:pPr marL="457200" indent="-457200">
              <a:buFont typeface="Arial" pitchFamily="34" charset="0"/>
              <a:buChar char="•"/>
            </a:pPr>
            <a:r>
              <a:rPr lang="en-US" sz="2000" dirty="0"/>
              <a:t>Notice the distortion in the output graph compared to the input graph</a:t>
            </a:r>
          </a:p>
        </p:txBody>
      </p:sp>
    </p:spTree>
    <p:extLst>
      <p:ext uri="{BB962C8B-B14F-4D97-AF65-F5344CB8AC3E}">
        <p14:creationId xmlns:p14="http://schemas.microsoft.com/office/powerpoint/2010/main" val="211726717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dirty="0"/>
              <a:t>Capacitance</a:t>
            </a:r>
          </a:p>
        </p:txBody>
      </p:sp>
      <p:sp>
        <p:nvSpPr>
          <p:cNvPr id="3" name="Content Placeholder 2"/>
          <p:cNvSpPr>
            <a:spLocks noGrp="1"/>
          </p:cNvSpPr>
          <p:nvPr>
            <p:ph idx="1"/>
          </p:nvPr>
        </p:nvSpPr>
        <p:spPr/>
        <p:txBody>
          <a:bodyPr>
            <a:normAutofit fontScale="92500"/>
          </a:bodyPr>
          <a:lstStyle/>
          <a:p>
            <a:r>
              <a:rPr lang="en-US" dirty="0"/>
              <a:t>Concentric, conducting cylinders</a:t>
            </a:r>
          </a:p>
          <a:p>
            <a:r>
              <a:rPr lang="en-US" dirty="0"/>
              <a:t>Parallel conducting rods</a:t>
            </a:r>
          </a:p>
          <a:p>
            <a:r>
              <a:rPr lang="en-US" dirty="0"/>
              <a:t>Fluid acts as a dielectric</a:t>
            </a:r>
          </a:p>
          <a:p>
            <a:r>
              <a:rPr lang="en-US" dirty="0"/>
              <a:t>If the fluid in conductive, insulate by applying a coating to the probe surfaces.</a:t>
            </a:r>
          </a:p>
          <a:p>
            <a:r>
              <a:rPr lang="en-US" dirty="0"/>
              <a:t>Temperature variations may cause inaccuracies.</a:t>
            </a:r>
          </a:p>
          <a:p>
            <a:r>
              <a:rPr lang="en-US" dirty="0"/>
              <a:t>Watch for the exposed conducts acting like antennas for radio frequency interference</a:t>
            </a:r>
          </a:p>
        </p:txBody>
      </p:sp>
    </p:spTree>
    <p:extLst>
      <p:ext uri="{BB962C8B-B14F-4D97-AF65-F5344CB8AC3E}">
        <p14:creationId xmlns:p14="http://schemas.microsoft.com/office/powerpoint/2010/main" val="1758739481"/>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princoinstruments.com/levmeas_image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00328"/>
            <a:ext cx="7862664" cy="44958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 xmlns:a16="http://schemas.microsoft.com/office/drawing/2014/main" id="{B86C2572-BA89-6B11-79E6-27E79A0C59EA}"/>
              </a:ext>
            </a:extLst>
          </p:cNvPr>
          <p:cNvSpPr txBox="1">
            <a:spLocks/>
          </p:cNvSpPr>
          <p:nvPr/>
        </p:nvSpPr>
        <p:spPr>
          <a:xfrm>
            <a:off x="457200" y="274638"/>
            <a:ext cx="8229600" cy="7921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a:t>Capacitance</a:t>
            </a:r>
            <a:endParaRPr lang="en-US" sz="3600" dirty="0"/>
          </a:p>
        </p:txBody>
      </p:sp>
    </p:spTree>
    <p:extLst>
      <p:ext uri="{BB962C8B-B14F-4D97-AF65-F5344CB8AC3E}">
        <p14:creationId xmlns:p14="http://schemas.microsoft.com/office/powerpoint/2010/main" val="1503179618"/>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pvl.co.uk/user/Animations/Capacitive-Lev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81" y="1028700"/>
            <a:ext cx="6694062" cy="46291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 xmlns:a16="http://schemas.microsoft.com/office/drawing/2014/main" id="{908B94FA-9D09-54A0-FB7D-F4A90857F8B5}"/>
              </a:ext>
            </a:extLst>
          </p:cNvPr>
          <p:cNvSpPr txBox="1">
            <a:spLocks/>
          </p:cNvSpPr>
          <p:nvPr/>
        </p:nvSpPr>
        <p:spPr>
          <a:xfrm>
            <a:off x="457200" y="274638"/>
            <a:ext cx="8229600" cy="639762"/>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a:t>Capacitance</a:t>
            </a:r>
            <a:endParaRPr lang="en-US" sz="3600" dirty="0"/>
          </a:p>
        </p:txBody>
      </p:sp>
    </p:spTree>
    <p:extLst>
      <p:ext uri="{BB962C8B-B14F-4D97-AF65-F5344CB8AC3E}">
        <p14:creationId xmlns:p14="http://schemas.microsoft.com/office/powerpoint/2010/main" val="3804951930"/>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Ultrasonic</a:t>
            </a:r>
          </a:p>
        </p:txBody>
      </p:sp>
      <p:sp>
        <p:nvSpPr>
          <p:cNvPr id="3" name="Content Placeholder 2"/>
          <p:cNvSpPr>
            <a:spLocks noGrp="1"/>
          </p:cNvSpPr>
          <p:nvPr>
            <p:ph idx="1"/>
          </p:nvPr>
        </p:nvSpPr>
        <p:spPr/>
        <p:txBody>
          <a:bodyPr/>
          <a:lstStyle/>
          <a:p>
            <a:r>
              <a:rPr lang="en-US" dirty="0"/>
              <a:t>A transmitter/receiver is placed above the fluid surface.</a:t>
            </a:r>
          </a:p>
          <a:p>
            <a:r>
              <a:rPr lang="en-US" dirty="0"/>
              <a:t>May be mounted on the outside of the tank.</a:t>
            </a:r>
          </a:p>
          <a:p>
            <a:r>
              <a:rPr lang="en-US" dirty="0"/>
              <a:t>May be mounted on the bottom of the tank.</a:t>
            </a:r>
          </a:p>
          <a:p>
            <a:r>
              <a:rPr lang="en-US" dirty="0"/>
              <a:t>The time from the transmission to reception is due to the distance covered.</a:t>
            </a:r>
          </a:p>
          <a:p>
            <a:r>
              <a:rPr lang="en-US" dirty="0"/>
              <a:t>Good for corrosive liquids.</a:t>
            </a:r>
          </a:p>
        </p:txBody>
      </p:sp>
    </p:spTree>
    <p:extLst>
      <p:ext uri="{BB962C8B-B14F-4D97-AF65-F5344CB8AC3E}">
        <p14:creationId xmlns:p14="http://schemas.microsoft.com/office/powerpoint/2010/main" val="2207794383"/>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www.circuitdiagramworld.com/uploads/allimg/201411/ultrasonic-level-sensor-installation-287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1028700"/>
            <a:ext cx="5772150" cy="48006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 xmlns:a16="http://schemas.microsoft.com/office/drawing/2014/main" id="{69C15683-D0B5-5FCB-2B66-9207BD424415}"/>
              </a:ext>
            </a:extLst>
          </p:cNvPr>
          <p:cNvSpPr txBox="1">
            <a:spLocks/>
          </p:cNvSpPr>
          <p:nvPr/>
        </p:nvSpPr>
        <p:spPr>
          <a:xfrm>
            <a:off x="457200" y="274638"/>
            <a:ext cx="8229600" cy="639762"/>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a:t>Ultrasonic</a:t>
            </a:r>
            <a:endParaRPr lang="en-US" sz="3600" dirty="0"/>
          </a:p>
        </p:txBody>
      </p:sp>
    </p:spTree>
    <p:extLst>
      <p:ext uri="{BB962C8B-B14F-4D97-AF65-F5344CB8AC3E}">
        <p14:creationId xmlns:p14="http://schemas.microsoft.com/office/powerpoint/2010/main" val="3130544148"/>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g04.a.alicdn.com/kf/HTB13LwfHpXXXXbcXVXXq6xXFXXXL/202179216/HTB13LwfHpXXXXbcXVXXq6xXFXX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81" y="914400"/>
            <a:ext cx="6621033" cy="52006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 xmlns:a16="http://schemas.microsoft.com/office/drawing/2014/main" id="{14C3F774-07BA-6DF6-F904-372347460B7B}"/>
              </a:ext>
            </a:extLst>
          </p:cNvPr>
          <p:cNvSpPr txBox="1">
            <a:spLocks/>
          </p:cNvSpPr>
          <p:nvPr/>
        </p:nvSpPr>
        <p:spPr>
          <a:xfrm>
            <a:off x="457200" y="274638"/>
            <a:ext cx="8229600" cy="639762"/>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a:t>Ultrasonic</a:t>
            </a:r>
            <a:endParaRPr lang="en-US" sz="3600" dirty="0"/>
          </a:p>
        </p:txBody>
      </p:sp>
    </p:spTree>
    <p:extLst>
      <p:ext uri="{BB962C8B-B14F-4D97-AF65-F5344CB8AC3E}">
        <p14:creationId xmlns:p14="http://schemas.microsoft.com/office/powerpoint/2010/main" val="184640674"/>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Nucleonic </a:t>
            </a:r>
          </a:p>
        </p:txBody>
      </p:sp>
      <p:sp>
        <p:nvSpPr>
          <p:cNvPr id="3" name="Content Placeholder 2"/>
          <p:cNvSpPr>
            <a:spLocks noGrp="1"/>
          </p:cNvSpPr>
          <p:nvPr>
            <p:ph idx="1"/>
          </p:nvPr>
        </p:nvSpPr>
        <p:spPr/>
        <p:txBody>
          <a:bodyPr/>
          <a:lstStyle/>
          <a:p>
            <a:r>
              <a:rPr lang="en-US" dirty="0"/>
              <a:t>The source is gamma (Cobalt-60, Cesium-137, or Radium-226)</a:t>
            </a:r>
          </a:p>
          <a:p>
            <a:r>
              <a:rPr lang="en-US" dirty="0"/>
              <a:t>Relies on the shielding effect of the vessel contents</a:t>
            </a:r>
          </a:p>
          <a:p>
            <a:r>
              <a:rPr lang="en-US" dirty="0"/>
              <a:t>Detector size and orientation are specific for use.</a:t>
            </a:r>
          </a:p>
          <a:p>
            <a:r>
              <a:rPr lang="en-US" dirty="0"/>
              <a:t>Exterior to the vessel.</a:t>
            </a:r>
          </a:p>
        </p:txBody>
      </p:sp>
    </p:spTree>
    <p:extLst>
      <p:ext uri="{BB962C8B-B14F-4D97-AF65-F5344CB8AC3E}">
        <p14:creationId xmlns:p14="http://schemas.microsoft.com/office/powerpoint/2010/main" val="59087348"/>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pondtechnicalsales.com/ckfinder/userfiles/images/Level/Level_Berthold%20Uni-Probe%20LB%204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82" y="1085851"/>
            <a:ext cx="6569869" cy="48006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 xmlns:a16="http://schemas.microsoft.com/office/drawing/2014/main" id="{2E63D983-6D6F-0518-410A-74B0000F5F8E}"/>
              </a:ext>
            </a:extLst>
          </p:cNvPr>
          <p:cNvSpPr txBox="1">
            <a:spLocks/>
          </p:cNvSpPr>
          <p:nvPr/>
        </p:nvSpPr>
        <p:spPr>
          <a:xfrm>
            <a:off x="457200" y="274638"/>
            <a:ext cx="8229600" cy="639762"/>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a:t>Nucleonic </a:t>
            </a:r>
            <a:endParaRPr lang="en-US" sz="3600" dirty="0"/>
          </a:p>
        </p:txBody>
      </p:sp>
    </p:spTree>
    <p:extLst>
      <p:ext uri="{BB962C8B-B14F-4D97-AF65-F5344CB8AC3E}">
        <p14:creationId xmlns:p14="http://schemas.microsoft.com/office/powerpoint/2010/main" val="2562425409"/>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2"/>
          <p:cNvSpPr>
            <a:spLocks noGrp="1"/>
          </p:cNvSpPr>
          <p:nvPr>
            <p:ph type="dt" sz="quarter" idx="10"/>
          </p:nvPr>
        </p:nvSpPr>
        <p:spPr>
          <a:noFill/>
        </p:spPr>
        <p:txBody>
          <a:bodyPr/>
          <a:lstStyle>
            <a:lvl1pPr algn="ctr">
              <a:defRPr sz="1500" b="1">
                <a:solidFill>
                  <a:srgbClr val="808000"/>
                </a:solidFill>
                <a:latin typeface="Arial" panose="020B0604020202020204" pitchFamily="34" charset="0"/>
              </a:defRPr>
            </a:lvl1pPr>
            <a:lvl2pPr marL="557213" indent="-214313" algn="ctr">
              <a:defRPr sz="1500" b="1">
                <a:solidFill>
                  <a:srgbClr val="808000"/>
                </a:solidFill>
                <a:latin typeface="Arial" panose="020B0604020202020204" pitchFamily="34" charset="0"/>
              </a:defRPr>
            </a:lvl2pPr>
            <a:lvl3pPr marL="857250" indent="-171450" algn="ctr">
              <a:defRPr sz="1500" b="1">
                <a:solidFill>
                  <a:srgbClr val="808000"/>
                </a:solidFill>
                <a:latin typeface="Arial" panose="020B0604020202020204" pitchFamily="34" charset="0"/>
              </a:defRPr>
            </a:lvl3pPr>
            <a:lvl4pPr marL="1200150" indent="-171450" algn="ctr">
              <a:defRPr sz="1500" b="1">
                <a:solidFill>
                  <a:srgbClr val="808000"/>
                </a:solidFill>
                <a:latin typeface="Arial" panose="020B0604020202020204" pitchFamily="34" charset="0"/>
              </a:defRPr>
            </a:lvl4pPr>
            <a:lvl5pPr marL="1543050" indent="-171450" algn="ctr">
              <a:defRPr sz="1500" b="1">
                <a:solidFill>
                  <a:srgbClr val="808000"/>
                </a:solidFill>
                <a:latin typeface="Arial" panose="020B0604020202020204" pitchFamily="34" charset="0"/>
              </a:defRPr>
            </a:lvl5pPr>
            <a:lvl6pPr marL="1885950" indent="-171450" algn="ctr" eaLnBrk="0" fontAlgn="base" hangingPunct="0">
              <a:spcBef>
                <a:spcPct val="0"/>
              </a:spcBef>
              <a:spcAft>
                <a:spcPct val="0"/>
              </a:spcAft>
              <a:defRPr sz="1500" b="1">
                <a:solidFill>
                  <a:srgbClr val="808000"/>
                </a:solidFill>
                <a:latin typeface="Arial" panose="020B0604020202020204" pitchFamily="34" charset="0"/>
              </a:defRPr>
            </a:lvl6pPr>
            <a:lvl7pPr marL="2228850" indent="-171450" algn="ctr" eaLnBrk="0" fontAlgn="base" hangingPunct="0">
              <a:spcBef>
                <a:spcPct val="0"/>
              </a:spcBef>
              <a:spcAft>
                <a:spcPct val="0"/>
              </a:spcAft>
              <a:defRPr sz="1500" b="1">
                <a:solidFill>
                  <a:srgbClr val="808000"/>
                </a:solidFill>
                <a:latin typeface="Arial" panose="020B0604020202020204" pitchFamily="34" charset="0"/>
              </a:defRPr>
            </a:lvl7pPr>
            <a:lvl8pPr marL="2571750" indent="-171450" algn="ctr" eaLnBrk="0" fontAlgn="base" hangingPunct="0">
              <a:spcBef>
                <a:spcPct val="0"/>
              </a:spcBef>
              <a:spcAft>
                <a:spcPct val="0"/>
              </a:spcAft>
              <a:defRPr sz="1500" b="1">
                <a:solidFill>
                  <a:srgbClr val="808000"/>
                </a:solidFill>
                <a:latin typeface="Arial" panose="020B0604020202020204" pitchFamily="34" charset="0"/>
              </a:defRPr>
            </a:lvl8pPr>
            <a:lvl9pPr marL="2914650" indent="-171450" algn="ctr" eaLnBrk="0" fontAlgn="base" hangingPunct="0">
              <a:spcBef>
                <a:spcPct val="0"/>
              </a:spcBef>
              <a:spcAft>
                <a:spcPct val="0"/>
              </a:spcAft>
              <a:defRPr sz="1500" b="1">
                <a:solidFill>
                  <a:srgbClr val="808000"/>
                </a:solidFill>
                <a:latin typeface="Arial" panose="020B0604020202020204" pitchFamily="34" charset="0"/>
              </a:defRPr>
            </a:lvl9pPr>
          </a:lstStyle>
          <a:p>
            <a:pPr algn="l"/>
            <a:fld id="{75A498D3-2BE0-4DBA-B30A-A3D6DE2BEC5E}" type="datetime1">
              <a:rPr lang="en-US" altLang="en-US" sz="750" b="0">
                <a:solidFill>
                  <a:schemeClr val="tx1"/>
                </a:solidFill>
                <a:latin typeface="Times" panose="02020603050405020304" pitchFamily="18" charset="0"/>
              </a:rPr>
              <a:pPr algn="l"/>
              <a:t>1/29/2024</a:t>
            </a:fld>
            <a:endParaRPr lang="en-US" altLang="en-US" sz="750" b="0" dirty="0">
              <a:solidFill>
                <a:schemeClr val="tx1"/>
              </a:solidFill>
              <a:latin typeface="Times" panose="02020603050405020304" pitchFamily="18" charset="0"/>
            </a:endParaRPr>
          </a:p>
        </p:txBody>
      </p:sp>
      <p:sp>
        <p:nvSpPr>
          <p:cNvPr id="28675" name="Slide Number Placeholder 3"/>
          <p:cNvSpPr>
            <a:spLocks noGrp="1"/>
          </p:cNvSpPr>
          <p:nvPr>
            <p:ph type="sldNum" sz="quarter" idx="11"/>
          </p:nvPr>
        </p:nvSpPr>
        <p:spPr>
          <a:noFill/>
        </p:spPr>
        <p:txBody>
          <a:bodyPr/>
          <a:lstStyle>
            <a:lvl1pPr algn="ctr">
              <a:defRPr sz="1500" b="1">
                <a:solidFill>
                  <a:srgbClr val="808000"/>
                </a:solidFill>
                <a:latin typeface="Arial" panose="020B0604020202020204" pitchFamily="34" charset="0"/>
              </a:defRPr>
            </a:lvl1pPr>
            <a:lvl2pPr marL="557213" indent="-214313" algn="ctr">
              <a:defRPr sz="1500" b="1">
                <a:solidFill>
                  <a:srgbClr val="808000"/>
                </a:solidFill>
                <a:latin typeface="Arial" panose="020B0604020202020204" pitchFamily="34" charset="0"/>
              </a:defRPr>
            </a:lvl2pPr>
            <a:lvl3pPr marL="857250" indent="-171450" algn="ctr">
              <a:defRPr sz="1500" b="1">
                <a:solidFill>
                  <a:srgbClr val="808000"/>
                </a:solidFill>
                <a:latin typeface="Arial" panose="020B0604020202020204" pitchFamily="34" charset="0"/>
              </a:defRPr>
            </a:lvl3pPr>
            <a:lvl4pPr marL="1200150" indent="-171450" algn="ctr">
              <a:defRPr sz="1500" b="1">
                <a:solidFill>
                  <a:srgbClr val="808000"/>
                </a:solidFill>
                <a:latin typeface="Arial" panose="020B0604020202020204" pitchFamily="34" charset="0"/>
              </a:defRPr>
            </a:lvl4pPr>
            <a:lvl5pPr marL="1543050" indent="-171450" algn="ctr">
              <a:defRPr sz="1500" b="1">
                <a:solidFill>
                  <a:srgbClr val="808000"/>
                </a:solidFill>
                <a:latin typeface="Arial" panose="020B0604020202020204" pitchFamily="34" charset="0"/>
              </a:defRPr>
            </a:lvl5pPr>
            <a:lvl6pPr marL="1885950" indent="-171450" algn="ctr" eaLnBrk="0" fontAlgn="base" hangingPunct="0">
              <a:spcBef>
                <a:spcPct val="0"/>
              </a:spcBef>
              <a:spcAft>
                <a:spcPct val="0"/>
              </a:spcAft>
              <a:defRPr sz="1500" b="1">
                <a:solidFill>
                  <a:srgbClr val="808000"/>
                </a:solidFill>
                <a:latin typeface="Arial" panose="020B0604020202020204" pitchFamily="34" charset="0"/>
              </a:defRPr>
            </a:lvl6pPr>
            <a:lvl7pPr marL="2228850" indent="-171450" algn="ctr" eaLnBrk="0" fontAlgn="base" hangingPunct="0">
              <a:spcBef>
                <a:spcPct val="0"/>
              </a:spcBef>
              <a:spcAft>
                <a:spcPct val="0"/>
              </a:spcAft>
              <a:defRPr sz="1500" b="1">
                <a:solidFill>
                  <a:srgbClr val="808000"/>
                </a:solidFill>
                <a:latin typeface="Arial" panose="020B0604020202020204" pitchFamily="34" charset="0"/>
              </a:defRPr>
            </a:lvl7pPr>
            <a:lvl8pPr marL="2571750" indent="-171450" algn="ctr" eaLnBrk="0" fontAlgn="base" hangingPunct="0">
              <a:spcBef>
                <a:spcPct val="0"/>
              </a:spcBef>
              <a:spcAft>
                <a:spcPct val="0"/>
              </a:spcAft>
              <a:defRPr sz="1500" b="1">
                <a:solidFill>
                  <a:srgbClr val="808000"/>
                </a:solidFill>
                <a:latin typeface="Arial" panose="020B0604020202020204" pitchFamily="34" charset="0"/>
              </a:defRPr>
            </a:lvl8pPr>
            <a:lvl9pPr marL="2914650" indent="-171450" algn="ctr" eaLnBrk="0" fontAlgn="base" hangingPunct="0">
              <a:spcBef>
                <a:spcPct val="0"/>
              </a:spcBef>
              <a:spcAft>
                <a:spcPct val="0"/>
              </a:spcAft>
              <a:defRPr sz="1500" b="1">
                <a:solidFill>
                  <a:srgbClr val="808000"/>
                </a:solidFill>
                <a:latin typeface="Arial" panose="020B0604020202020204" pitchFamily="34" charset="0"/>
              </a:defRPr>
            </a:lvl9pPr>
          </a:lstStyle>
          <a:p>
            <a:pPr algn="r"/>
            <a:fld id="{E8C81652-2C08-4316-AF64-BA82634E4104}" type="slidenum">
              <a:rPr lang="en-US" altLang="en-US" sz="750" b="0">
                <a:solidFill>
                  <a:schemeClr val="tx1"/>
                </a:solidFill>
                <a:latin typeface="Times" panose="02020603050405020304" pitchFamily="18" charset="0"/>
              </a:rPr>
              <a:pPr algn="r"/>
              <a:t>308</a:t>
            </a:fld>
            <a:endParaRPr lang="en-US" altLang="en-US" sz="750" b="0" dirty="0">
              <a:solidFill>
                <a:schemeClr val="tx1"/>
              </a:solidFill>
              <a:latin typeface="Times" panose="02020603050405020304" pitchFamily="18" charset="0"/>
            </a:endParaRPr>
          </a:p>
        </p:txBody>
      </p:sp>
      <p:sp>
        <p:nvSpPr>
          <p:cNvPr id="564226" name="Oval 2"/>
          <p:cNvSpPr>
            <a:spLocks noChangeArrowheads="1"/>
          </p:cNvSpPr>
          <p:nvPr/>
        </p:nvSpPr>
        <p:spPr bwMode="auto">
          <a:xfrm>
            <a:off x="6098383" y="3315891"/>
            <a:ext cx="392906" cy="2619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27" name="Oval 3"/>
          <p:cNvSpPr>
            <a:spLocks noChangeArrowheads="1"/>
          </p:cNvSpPr>
          <p:nvPr/>
        </p:nvSpPr>
        <p:spPr bwMode="auto">
          <a:xfrm>
            <a:off x="4863705" y="3315891"/>
            <a:ext cx="392906" cy="2619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28" name="Oval 4"/>
          <p:cNvSpPr>
            <a:spLocks noChangeArrowheads="1"/>
          </p:cNvSpPr>
          <p:nvPr/>
        </p:nvSpPr>
        <p:spPr bwMode="auto">
          <a:xfrm>
            <a:off x="5145883" y="3315891"/>
            <a:ext cx="392906" cy="2619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29" name="Oval 5"/>
          <p:cNvSpPr>
            <a:spLocks noChangeArrowheads="1"/>
          </p:cNvSpPr>
          <p:nvPr/>
        </p:nvSpPr>
        <p:spPr bwMode="auto">
          <a:xfrm>
            <a:off x="5441158" y="3315891"/>
            <a:ext cx="392906" cy="2619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30" name="Oval 6"/>
          <p:cNvSpPr>
            <a:spLocks noChangeArrowheads="1"/>
          </p:cNvSpPr>
          <p:nvPr/>
        </p:nvSpPr>
        <p:spPr bwMode="auto">
          <a:xfrm>
            <a:off x="5775724" y="3315891"/>
            <a:ext cx="392906" cy="2619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31" name="Oval 7"/>
          <p:cNvSpPr>
            <a:spLocks noChangeArrowheads="1"/>
          </p:cNvSpPr>
          <p:nvPr/>
        </p:nvSpPr>
        <p:spPr bwMode="auto">
          <a:xfrm>
            <a:off x="4555333" y="3315891"/>
            <a:ext cx="392906" cy="2619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32" name="Oval 8"/>
          <p:cNvSpPr>
            <a:spLocks noChangeArrowheads="1"/>
          </p:cNvSpPr>
          <p:nvPr/>
        </p:nvSpPr>
        <p:spPr bwMode="auto">
          <a:xfrm>
            <a:off x="4232674" y="3315891"/>
            <a:ext cx="392906" cy="2619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33" name="Oval 9"/>
          <p:cNvSpPr>
            <a:spLocks noChangeArrowheads="1"/>
          </p:cNvSpPr>
          <p:nvPr/>
        </p:nvSpPr>
        <p:spPr bwMode="auto">
          <a:xfrm>
            <a:off x="3615930" y="3315891"/>
            <a:ext cx="392906" cy="2619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34" name="Oval 10"/>
          <p:cNvSpPr>
            <a:spLocks noChangeArrowheads="1"/>
          </p:cNvSpPr>
          <p:nvPr/>
        </p:nvSpPr>
        <p:spPr bwMode="auto">
          <a:xfrm>
            <a:off x="3937399" y="3315891"/>
            <a:ext cx="392906" cy="2619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35" name="Rectangle 11"/>
          <p:cNvSpPr>
            <a:spLocks noChangeArrowheads="1"/>
          </p:cNvSpPr>
          <p:nvPr/>
        </p:nvSpPr>
        <p:spPr bwMode="auto">
          <a:xfrm>
            <a:off x="7444978" y="4662489"/>
            <a:ext cx="423863" cy="102394"/>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36" name="Oval 12"/>
          <p:cNvSpPr>
            <a:spLocks noChangeArrowheads="1"/>
          </p:cNvSpPr>
          <p:nvPr/>
        </p:nvSpPr>
        <p:spPr bwMode="auto">
          <a:xfrm>
            <a:off x="7068741" y="4602958"/>
            <a:ext cx="451247" cy="478631"/>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37" name="Oval 13"/>
          <p:cNvSpPr>
            <a:spLocks noChangeArrowheads="1"/>
          </p:cNvSpPr>
          <p:nvPr/>
        </p:nvSpPr>
        <p:spPr bwMode="auto">
          <a:xfrm>
            <a:off x="2895601" y="2611042"/>
            <a:ext cx="141685" cy="448865"/>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38" name="Rectangle 14"/>
          <p:cNvSpPr>
            <a:spLocks noChangeArrowheads="1"/>
          </p:cNvSpPr>
          <p:nvPr/>
        </p:nvSpPr>
        <p:spPr bwMode="auto">
          <a:xfrm>
            <a:off x="3669506" y="1565672"/>
            <a:ext cx="795338" cy="609600"/>
          </a:xfrm>
          <a:prstGeom prst="rect">
            <a:avLst/>
          </a:prstGeom>
          <a:solidFill>
            <a:srgbClr val="F95AB7"/>
          </a:solidFill>
          <a:ln w="12700">
            <a:solidFill>
              <a:schemeClr val="tx2"/>
            </a:solidFill>
            <a:miter lim="800000"/>
            <a:headEnd/>
            <a:tailEnd/>
          </a:ln>
          <a:effectLst>
            <a:outerShdw dist="107763" dir="2700000" algn="ctr" rotWithShape="0">
              <a:schemeClr val="tx2"/>
            </a:outerShdw>
          </a:effec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39" name="Rectangle 15"/>
          <p:cNvSpPr>
            <a:spLocks noChangeArrowheads="1"/>
          </p:cNvSpPr>
          <p:nvPr/>
        </p:nvSpPr>
        <p:spPr bwMode="auto">
          <a:xfrm>
            <a:off x="3758804" y="1770461"/>
            <a:ext cx="628377" cy="30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6675" tIns="27384" rIns="66675" bIns="27384">
            <a:spAutoFit/>
          </a:bodyPr>
          <a:lstStyle>
            <a:lvl1pPr defTabSz="1289050">
              <a:spcBef>
                <a:spcPct val="20000"/>
              </a:spcBef>
              <a:buChar char="•"/>
              <a:defRPr sz="2400" b="1">
                <a:solidFill>
                  <a:schemeClr val="tx2"/>
                </a:solidFill>
                <a:latin typeface="Arial" panose="020B0604020202020204" pitchFamily="34" charset="0"/>
              </a:defRPr>
            </a:lvl1pPr>
            <a:lvl2pPr marL="644525" indent="-285750" defTabSz="1289050">
              <a:spcBef>
                <a:spcPct val="20000"/>
              </a:spcBef>
              <a:buChar char="•"/>
              <a:defRPr sz="2000" b="1">
                <a:solidFill>
                  <a:schemeClr val="tx1"/>
                </a:solidFill>
                <a:latin typeface="Arial" panose="020B0604020202020204" pitchFamily="34" charset="0"/>
              </a:defRPr>
            </a:lvl2pPr>
            <a:lvl3pPr marL="1289050" indent="-228600" defTabSz="1289050">
              <a:spcBef>
                <a:spcPct val="20000"/>
              </a:spcBef>
              <a:buChar char="•"/>
              <a:defRPr b="1">
                <a:solidFill>
                  <a:srgbClr val="808000"/>
                </a:solidFill>
                <a:latin typeface="Arial" panose="020B0604020202020204" pitchFamily="34" charset="0"/>
              </a:defRPr>
            </a:lvl3pPr>
            <a:lvl4pPr marL="1933575" indent="-228600" defTabSz="1289050">
              <a:spcBef>
                <a:spcPct val="20000"/>
              </a:spcBef>
              <a:buChar char="•"/>
              <a:defRPr sz="1600">
                <a:solidFill>
                  <a:schemeClr val="tx1"/>
                </a:solidFill>
                <a:latin typeface="Times" panose="02020603050405020304" pitchFamily="18" charset="0"/>
              </a:defRPr>
            </a:lvl4pPr>
            <a:lvl5pPr marL="2578100" indent="-228600" defTabSz="1289050">
              <a:spcBef>
                <a:spcPct val="20000"/>
              </a:spcBef>
              <a:buChar char="•"/>
              <a:defRPr sz="1400">
                <a:solidFill>
                  <a:schemeClr val="tx1"/>
                </a:solidFill>
                <a:latin typeface="Times" panose="02020603050405020304" pitchFamily="18" charset="0"/>
              </a:defRPr>
            </a:lvl5pPr>
            <a:lvl6pPr marL="30353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6pPr>
            <a:lvl7pPr marL="34925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7pPr>
            <a:lvl8pPr marL="39497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8pPr>
            <a:lvl9pPr marL="44069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9pPr>
          </a:lstStyle>
          <a:p>
            <a:pPr>
              <a:lnSpc>
                <a:spcPct val="85000"/>
              </a:lnSpc>
              <a:spcBef>
                <a:spcPct val="0"/>
              </a:spcBef>
              <a:buFontTx/>
              <a:buNone/>
            </a:pPr>
            <a:r>
              <a:rPr lang="en-US" altLang="en-US" sz="1875" dirty="0">
                <a:solidFill>
                  <a:srgbClr val="000000"/>
                </a:solidFill>
              </a:rPr>
              <a:t>PSA</a:t>
            </a:r>
          </a:p>
        </p:txBody>
      </p:sp>
      <p:sp>
        <p:nvSpPr>
          <p:cNvPr id="564240" name="Line 16"/>
          <p:cNvSpPr>
            <a:spLocks noChangeShapeType="1"/>
          </p:cNvSpPr>
          <p:nvPr/>
        </p:nvSpPr>
        <p:spPr bwMode="auto">
          <a:xfrm>
            <a:off x="2108598" y="2451497"/>
            <a:ext cx="729853"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p>
        </p:txBody>
      </p:sp>
      <p:sp>
        <p:nvSpPr>
          <p:cNvPr id="564241" name="Line 17"/>
          <p:cNvSpPr>
            <a:spLocks noChangeShapeType="1"/>
          </p:cNvSpPr>
          <p:nvPr/>
        </p:nvSpPr>
        <p:spPr bwMode="auto">
          <a:xfrm>
            <a:off x="2095500" y="2533650"/>
            <a:ext cx="729854"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p>
        </p:txBody>
      </p:sp>
      <p:sp>
        <p:nvSpPr>
          <p:cNvPr id="564242" name="Oval 18" descr="90%"/>
          <p:cNvSpPr>
            <a:spLocks noChangeArrowheads="1"/>
          </p:cNvSpPr>
          <p:nvPr/>
        </p:nvSpPr>
        <p:spPr bwMode="auto">
          <a:xfrm>
            <a:off x="2827735" y="2355058"/>
            <a:ext cx="290513" cy="327422"/>
          </a:xfrm>
          <a:prstGeom prst="ellipse">
            <a:avLst/>
          </a:prstGeom>
          <a:blipFill dpi="0" rotWithShape="0">
            <a:blip r:embed="rId3"/>
            <a:srcRect/>
            <a:tile tx="0" ty="0" sx="100000" sy="100000" flip="none" algn="tl"/>
          </a:blip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43" name="Line 19"/>
          <p:cNvSpPr>
            <a:spLocks noChangeShapeType="1"/>
          </p:cNvSpPr>
          <p:nvPr/>
        </p:nvSpPr>
        <p:spPr bwMode="auto">
          <a:xfrm>
            <a:off x="3101580" y="2450306"/>
            <a:ext cx="925115" cy="119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p>
        </p:txBody>
      </p:sp>
      <p:sp>
        <p:nvSpPr>
          <p:cNvPr id="564244" name="Line 20"/>
          <p:cNvSpPr>
            <a:spLocks noChangeShapeType="1"/>
          </p:cNvSpPr>
          <p:nvPr/>
        </p:nvSpPr>
        <p:spPr bwMode="auto">
          <a:xfrm>
            <a:off x="3114676" y="2541985"/>
            <a:ext cx="912019"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p>
        </p:txBody>
      </p:sp>
      <p:sp>
        <p:nvSpPr>
          <p:cNvPr id="564245" name="Rectangle 21"/>
          <p:cNvSpPr>
            <a:spLocks noChangeArrowheads="1"/>
          </p:cNvSpPr>
          <p:nvPr/>
        </p:nvSpPr>
        <p:spPr bwMode="auto">
          <a:xfrm>
            <a:off x="3539729" y="3334942"/>
            <a:ext cx="3027759" cy="162520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46" name="Rectangle 22"/>
          <p:cNvSpPr>
            <a:spLocks noChangeArrowheads="1"/>
          </p:cNvSpPr>
          <p:nvPr/>
        </p:nvSpPr>
        <p:spPr bwMode="auto">
          <a:xfrm>
            <a:off x="3570685" y="3566468"/>
            <a:ext cx="2952750" cy="1351359"/>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useBgFill="1">
        <p:nvSpPr>
          <p:cNvPr id="564247" name="Rectangle 23"/>
          <p:cNvSpPr>
            <a:spLocks noChangeArrowheads="1"/>
          </p:cNvSpPr>
          <p:nvPr/>
        </p:nvSpPr>
        <p:spPr bwMode="auto">
          <a:xfrm>
            <a:off x="3611167" y="3295650"/>
            <a:ext cx="2849165" cy="300038"/>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48" name="Oval 24"/>
          <p:cNvSpPr>
            <a:spLocks noChangeArrowheads="1"/>
          </p:cNvSpPr>
          <p:nvPr/>
        </p:nvSpPr>
        <p:spPr bwMode="auto">
          <a:xfrm>
            <a:off x="3969545" y="3214687"/>
            <a:ext cx="154781" cy="7143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49" name="Line 25"/>
          <p:cNvSpPr>
            <a:spLocks noChangeShapeType="1"/>
          </p:cNvSpPr>
          <p:nvPr/>
        </p:nvSpPr>
        <p:spPr bwMode="auto">
          <a:xfrm>
            <a:off x="3960019" y="3258742"/>
            <a:ext cx="0" cy="143946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p>
        </p:txBody>
      </p:sp>
      <p:sp>
        <p:nvSpPr>
          <p:cNvPr id="564250" name="Line 26"/>
          <p:cNvSpPr>
            <a:spLocks noChangeShapeType="1"/>
          </p:cNvSpPr>
          <p:nvPr/>
        </p:nvSpPr>
        <p:spPr bwMode="auto">
          <a:xfrm flipH="1">
            <a:off x="4132661" y="3251599"/>
            <a:ext cx="1190" cy="144065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p>
        </p:txBody>
      </p:sp>
      <p:sp>
        <p:nvSpPr>
          <p:cNvPr id="564251" name="Oval 27"/>
          <p:cNvSpPr>
            <a:spLocks noChangeArrowheads="1"/>
          </p:cNvSpPr>
          <p:nvPr/>
        </p:nvSpPr>
        <p:spPr bwMode="auto">
          <a:xfrm>
            <a:off x="4380310" y="4370785"/>
            <a:ext cx="84534" cy="127397"/>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52" name="Oval 28"/>
          <p:cNvSpPr>
            <a:spLocks noChangeArrowheads="1"/>
          </p:cNvSpPr>
          <p:nvPr/>
        </p:nvSpPr>
        <p:spPr bwMode="auto">
          <a:xfrm>
            <a:off x="4273154" y="4688683"/>
            <a:ext cx="84534" cy="12620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53" name="Oval 29"/>
          <p:cNvSpPr>
            <a:spLocks noChangeArrowheads="1"/>
          </p:cNvSpPr>
          <p:nvPr/>
        </p:nvSpPr>
        <p:spPr bwMode="auto">
          <a:xfrm>
            <a:off x="4098132" y="4748214"/>
            <a:ext cx="84535" cy="12620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54" name="Oval 30"/>
          <p:cNvSpPr>
            <a:spLocks noChangeArrowheads="1"/>
          </p:cNvSpPr>
          <p:nvPr/>
        </p:nvSpPr>
        <p:spPr bwMode="auto">
          <a:xfrm>
            <a:off x="4407695" y="4008836"/>
            <a:ext cx="83344" cy="12620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55" name="Oval 31"/>
          <p:cNvSpPr>
            <a:spLocks noChangeArrowheads="1"/>
          </p:cNvSpPr>
          <p:nvPr/>
        </p:nvSpPr>
        <p:spPr bwMode="auto">
          <a:xfrm>
            <a:off x="4407694" y="4673204"/>
            <a:ext cx="57150" cy="65484"/>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56" name="Oval 32"/>
          <p:cNvSpPr>
            <a:spLocks noChangeArrowheads="1"/>
          </p:cNvSpPr>
          <p:nvPr/>
        </p:nvSpPr>
        <p:spPr bwMode="auto">
          <a:xfrm>
            <a:off x="4487467" y="4311254"/>
            <a:ext cx="58340" cy="65484"/>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57" name="Oval 33"/>
          <p:cNvSpPr>
            <a:spLocks noChangeArrowheads="1"/>
          </p:cNvSpPr>
          <p:nvPr/>
        </p:nvSpPr>
        <p:spPr bwMode="auto">
          <a:xfrm>
            <a:off x="4500563" y="4144566"/>
            <a:ext cx="58341" cy="66675"/>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58" name="Oval 34"/>
          <p:cNvSpPr>
            <a:spLocks noChangeArrowheads="1"/>
          </p:cNvSpPr>
          <p:nvPr/>
        </p:nvSpPr>
        <p:spPr bwMode="auto">
          <a:xfrm>
            <a:off x="4461272" y="4537472"/>
            <a:ext cx="57150" cy="65484"/>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59" name="Oval 35"/>
          <p:cNvSpPr>
            <a:spLocks noChangeArrowheads="1"/>
          </p:cNvSpPr>
          <p:nvPr/>
        </p:nvSpPr>
        <p:spPr bwMode="auto">
          <a:xfrm>
            <a:off x="2921795" y="2099072"/>
            <a:ext cx="102394" cy="85725"/>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60" name="Line 36"/>
          <p:cNvSpPr>
            <a:spLocks noChangeShapeType="1"/>
          </p:cNvSpPr>
          <p:nvPr/>
        </p:nvSpPr>
        <p:spPr bwMode="auto">
          <a:xfrm flipV="1">
            <a:off x="2965847" y="2391966"/>
            <a:ext cx="0" cy="8929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p>
        </p:txBody>
      </p:sp>
      <p:sp>
        <p:nvSpPr>
          <p:cNvPr id="564261" name="Line 37"/>
          <p:cNvSpPr>
            <a:spLocks noChangeShapeType="1"/>
          </p:cNvSpPr>
          <p:nvPr/>
        </p:nvSpPr>
        <p:spPr bwMode="auto">
          <a:xfrm flipH="1">
            <a:off x="2994422" y="2437210"/>
            <a:ext cx="65484" cy="8929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p>
        </p:txBody>
      </p:sp>
      <p:sp>
        <p:nvSpPr>
          <p:cNvPr id="564262" name="Rectangle 38"/>
          <p:cNvSpPr>
            <a:spLocks noChangeArrowheads="1"/>
          </p:cNvSpPr>
          <p:nvPr/>
        </p:nvSpPr>
        <p:spPr bwMode="auto">
          <a:xfrm>
            <a:off x="6505576" y="4813699"/>
            <a:ext cx="732235" cy="86915"/>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63" name="Rectangle 39"/>
          <p:cNvSpPr>
            <a:spLocks noChangeArrowheads="1"/>
          </p:cNvSpPr>
          <p:nvPr/>
        </p:nvSpPr>
        <p:spPr bwMode="auto">
          <a:xfrm>
            <a:off x="6361511" y="4804172"/>
            <a:ext cx="215503" cy="75009"/>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64" name="Oval 40"/>
          <p:cNvSpPr>
            <a:spLocks noChangeArrowheads="1"/>
          </p:cNvSpPr>
          <p:nvPr/>
        </p:nvSpPr>
        <p:spPr bwMode="auto">
          <a:xfrm>
            <a:off x="7274720" y="4638675"/>
            <a:ext cx="227410" cy="285750"/>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65" name="Rectangle 41"/>
          <p:cNvSpPr>
            <a:spLocks noChangeArrowheads="1"/>
          </p:cNvSpPr>
          <p:nvPr/>
        </p:nvSpPr>
        <p:spPr bwMode="auto">
          <a:xfrm>
            <a:off x="6746817" y="3957638"/>
            <a:ext cx="942694" cy="44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6675" tIns="27384" rIns="66675" bIns="27384">
            <a:spAutoFit/>
          </a:bodyPr>
          <a:lstStyle>
            <a:lvl1pPr defTabSz="1289050">
              <a:spcBef>
                <a:spcPct val="20000"/>
              </a:spcBef>
              <a:buChar char="•"/>
              <a:defRPr sz="2400" b="1">
                <a:solidFill>
                  <a:schemeClr val="tx2"/>
                </a:solidFill>
                <a:latin typeface="Arial" panose="020B0604020202020204" pitchFamily="34" charset="0"/>
              </a:defRPr>
            </a:lvl1pPr>
            <a:lvl2pPr marL="644525" indent="-285750" defTabSz="1289050">
              <a:spcBef>
                <a:spcPct val="20000"/>
              </a:spcBef>
              <a:buChar char="•"/>
              <a:defRPr sz="2000" b="1">
                <a:solidFill>
                  <a:schemeClr val="tx1"/>
                </a:solidFill>
                <a:latin typeface="Arial" panose="020B0604020202020204" pitchFamily="34" charset="0"/>
              </a:defRPr>
            </a:lvl2pPr>
            <a:lvl3pPr marL="1289050" indent="-228600" defTabSz="1289050">
              <a:spcBef>
                <a:spcPct val="20000"/>
              </a:spcBef>
              <a:buChar char="•"/>
              <a:defRPr b="1">
                <a:solidFill>
                  <a:srgbClr val="808000"/>
                </a:solidFill>
                <a:latin typeface="Arial" panose="020B0604020202020204" pitchFamily="34" charset="0"/>
              </a:defRPr>
            </a:lvl3pPr>
            <a:lvl4pPr marL="1933575" indent="-228600" defTabSz="1289050">
              <a:spcBef>
                <a:spcPct val="20000"/>
              </a:spcBef>
              <a:buChar char="•"/>
              <a:defRPr sz="1600">
                <a:solidFill>
                  <a:schemeClr val="tx1"/>
                </a:solidFill>
                <a:latin typeface="Times" panose="02020603050405020304" pitchFamily="18" charset="0"/>
              </a:defRPr>
            </a:lvl4pPr>
            <a:lvl5pPr marL="2578100" indent="-228600" defTabSz="1289050">
              <a:spcBef>
                <a:spcPct val="20000"/>
              </a:spcBef>
              <a:buChar char="•"/>
              <a:defRPr sz="1400">
                <a:solidFill>
                  <a:schemeClr val="tx1"/>
                </a:solidFill>
                <a:latin typeface="Times" panose="02020603050405020304" pitchFamily="18" charset="0"/>
              </a:defRPr>
            </a:lvl5pPr>
            <a:lvl6pPr marL="30353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6pPr>
            <a:lvl7pPr marL="34925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7pPr>
            <a:lvl8pPr marL="39497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8pPr>
            <a:lvl9pPr marL="44069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9pPr>
          </a:lstStyle>
          <a:p>
            <a:pPr algn="ctr">
              <a:lnSpc>
                <a:spcPct val="85000"/>
              </a:lnSpc>
              <a:spcBef>
                <a:spcPct val="0"/>
              </a:spcBef>
              <a:buFontTx/>
              <a:buNone/>
            </a:pPr>
            <a:r>
              <a:rPr lang="en-US" altLang="en-US" sz="1500" dirty="0">
                <a:solidFill>
                  <a:srgbClr val="808000"/>
                </a:solidFill>
              </a:rPr>
              <a:t>To Paper</a:t>
            </a:r>
          </a:p>
          <a:p>
            <a:pPr algn="ctr">
              <a:lnSpc>
                <a:spcPct val="85000"/>
              </a:lnSpc>
              <a:spcBef>
                <a:spcPct val="0"/>
              </a:spcBef>
              <a:buFontTx/>
              <a:buNone/>
            </a:pPr>
            <a:r>
              <a:rPr lang="en-US" altLang="en-US" sz="1500" dirty="0">
                <a:solidFill>
                  <a:srgbClr val="808000"/>
                </a:solidFill>
              </a:rPr>
              <a:t>Machine</a:t>
            </a:r>
            <a:endParaRPr lang="en-US" altLang="en-US" sz="1875" dirty="0">
              <a:solidFill>
                <a:schemeClr val="tx1"/>
              </a:solidFill>
            </a:endParaRPr>
          </a:p>
        </p:txBody>
      </p:sp>
      <p:sp>
        <p:nvSpPr>
          <p:cNvPr id="564266" name="Rectangle 42"/>
          <p:cNvSpPr>
            <a:spLocks noChangeArrowheads="1"/>
          </p:cNvSpPr>
          <p:nvPr/>
        </p:nvSpPr>
        <p:spPr bwMode="auto">
          <a:xfrm>
            <a:off x="4308872" y="3731420"/>
            <a:ext cx="1668534" cy="30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6675" tIns="27384" rIns="66675" bIns="27384">
            <a:spAutoFit/>
          </a:bodyPr>
          <a:lstStyle>
            <a:lvl1pPr defTabSz="1289050">
              <a:spcBef>
                <a:spcPct val="20000"/>
              </a:spcBef>
              <a:buChar char="•"/>
              <a:defRPr sz="2400" b="1">
                <a:solidFill>
                  <a:schemeClr val="tx2"/>
                </a:solidFill>
                <a:latin typeface="Arial" panose="020B0604020202020204" pitchFamily="34" charset="0"/>
              </a:defRPr>
            </a:lvl1pPr>
            <a:lvl2pPr marL="644525" indent="-285750" defTabSz="1289050">
              <a:spcBef>
                <a:spcPct val="20000"/>
              </a:spcBef>
              <a:buChar char="•"/>
              <a:defRPr sz="2000" b="1">
                <a:solidFill>
                  <a:schemeClr val="tx1"/>
                </a:solidFill>
                <a:latin typeface="Arial" panose="020B0604020202020204" pitchFamily="34" charset="0"/>
              </a:defRPr>
            </a:lvl2pPr>
            <a:lvl3pPr marL="1289050" indent="-228600" defTabSz="1289050">
              <a:spcBef>
                <a:spcPct val="20000"/>
              </a:spcBef>
              <a:buChar char="•"/>
              <a:defRPr b="1">
                <a:solidFill>
                  <a:srgbClr val="808000"/>
                </a:solidFill>
                <a:latin typeface="Arial" panose="020B0604020202020204" pitchFamily="34" charset="0"/>
              </a:defRPr>
            </a:lvl3pPr>
            <a:lvl4pPr marL="1933575" indent="-228600" defTabSz="1289050">
              <a:spcBef>
                <a:spcPct val="20000"/>
              </a:spcBef>
              <a:buChar char="•"/>
              <a:defRPr sz="1600">
                <a:solidFill>
                  <a:schemeClr val="tx1"/>
                </a:solidFill>
                <a:latin typeface="Times" panose="02020603050405020304" pitchFamily="18" charset="0"/>
              </a:defRPr>
            </a:lvl4pPr>
            <a:lvl5pPr marL="2578100" indent="-228600" defTabSz="1289050">
              <a:spcBef>
                <a:spcPct val="20000"/>
              </a:spcBef>
              <a:buChar char="•"/>
              <a:defRPr sz="1400">
                <a:solidFill>
                  <a:schemeClr val="tx1"/>
                </a:solidFill>
                <a:latin typeface="Times" panose="02020603050405020304" pitchFamily="18" charset="0"/>
              </a:defRPr>
            </a:lvl5pPr>
            <a:lvl6pPr marL="30353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6pPr>
            <a:lvl7pPr marL="34925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7pPr>
            <a:lvl8pPr marL="39497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8pPr>
            <a:lvl9pPr marL="44069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9pPr>
          </a:lstStyle>
          <a:p>
            <a:pPr>
              <a:lnSpc>
                <a:spcPct val="85000"/>
              </a:lnSpc>
              <a:spcBef>
                <a:spcPct val="0"/>
              </a:spcBef>
              <a:buFontTx/>
              <a:buNone/>
            </a:pPr>
            <a:r>
              <a:rPr lang="en-US" altLang="en-US" sz="1875" dirty="0"/>
              <a:t>Bubbler Tube</a:t>
            </a:r>
            <a:endParaRPr lang="en-US" altLang="en-US" sz="1875" dirty="0">
              <a:solidFill>
                <a:schemeClr val="tx1"/>
              </a:solidFill>
            </a:endParaRPr>
          </a:p>
        </p:txBody>
      </p:sp>
      <p:sp>
        <p:nvSpPr>
          <p:cNvPr id="564267" name="Rectangle 43"/>
          <p:cNvSpPr>
            <a:spLocks noChangeArrowheads="1"/>
          </p:cNvSpPr>
          <p:nvPr/>
        </p:nvSpPr>
        <p:spPr bwMode="auto">
          <a:xfrm>
            <a:off x="2344310" y="3143251"/>
            <a:ext cx="1032334" cy="64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6675" tIns="27384" rIns="66675" bIns="27384">
            <a:spAutoFit/>
          </a:bodyPr>
          <a:lstStyle>
            <a:lvl1pPr defTabSz="1289050">
              <a:spcBef>
                <a:spcPct val="20000"/>
              </a:spcBef>
              <a:buChar char="•"/>
              <a:defRPr sz="2400" b="1">
                <a:solidFill>
                  <a:schemeClr val="tx2"/>
                </a:solidFill>
                <a:latin typeface="Arial" panose="020B0604020202020204" pitchFamily="34" charset="0"/>
              </a:defRPr>
            </a:lvl1pPr>
            <a:lvl2pPr marL="644525" indent="-285750" defTabSz="1289050">
              <a:spcBef>
                <a:spcPct val="20000"/>
              </a:spcBef>
              <a:buChar char="•"/>
              <a:defRPr sz="2000" b="1">
                <a:solidFill>
                  <a:schemeClr val="tx1"/>
                </a:solidFill>
                <a:latin typeface="Arial" panose="020B0604020202020204" pitchFamily="34" charset="0"/>
              </a:defRPr>
            </a:lvl2pPr>
            <a:lvl3pPr marL="1289050" indent="-228600" defTabSz="1289050">
              <a:spcBef>
                <a:spcPct val="20000"/>
              </a:spcBef>
              <a:buChar char="•"/>
              <a:defRPr b="1">
                <a:solidFill>
                  <a:srgbClr val="808000"/>
                </a:solidFill>
                <a:latin typeface="Arial" panose="020B0604020202020204" pitchFamily="34" charset="0"/>
              </a:defRPr>
            </a:lvl3pPr>
            <a:lvl4pPr marL="1933575" indent="-228600" defTabSz="1289050">
              <a:spcBef>
                <a:spcPct val="20000"/>
              </a:spcBef>
              <a:buChar char="•"/>
              <a:defRPr sz="1600">
                <a:solidFill>
                  <a:schemeClr val="tx1"/>
                </a:solidFill>
                <a:latin typeface="Times" panose="02020603050405020304" pitchFamily="18" charset="0"/>
              </a:defRPr>
            </a:lvl4pPr>
            <a:lvl5pPr marL="2578100" indent="-228600" defTabSz="1289050">
              <a:spcBef>
                <a:spcPct val="20000"/>
              </a:spcBef>
              <a:buChar char="•"/>
              <a:defRPr sz="1400">
                <a:solidFill>
                  <a:schemeClr val="tx1"/>
                </a:solidFill>
                <a:latin typeface="Times" panose="02020603050405020304" pitchFamily="18" charset="0"/>
              </a:defRPr>
            </a:lvl5pPr>
            <a:lvl6pPr marL="30353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6pPr>
            <a:lvl7pPr marL="34925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7pPr>
            <a:lvl8pPr marL="39497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8pPr>
            <a:lvl9pPr marL="44069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9pPr>
          </a:lstStyle>
          <a:p>
            <a:pPr algn="ctr">
              <a:lnSpc>
                <a:spcPct val="85000"/>
              </a:lnSpc>
              <a:spcBef>
                <a:spcPct val="0"/>
              </a:spcBef>
              <a:buFontTx/>
              <a:buNone/>
            </a:pPr>
            <a:r>
              <a:rPr lang="en-US" altLang="en-US" sz="1500" dirty="0"/>
              <a:t>Regulator</a:t>
            </a:r>
          </a:p>
          <a:p>
            <a:pPr algn="ctr">
              <a:lnSpc>
                <a:spcPct val="85000"/>
              </a:lnSpc>
              <a:spcBef>
                <a:spcPct val="0"/>
              </a:spcBef>
              <a:buFontTx/>
              <a:buNone/>
            </a:pPr>
            <a:r>
              <a:rPr lang="en-US" altLang="en-US" sz="1500" dirty="0"/>
              <a:t>(Constant</a:t>
            </a:r>
          </a:p>
          <a:p>
            <a:pPr algn="ctr">
              <a:lnSpc>
                <a:spcPct val="85000"/>
              </a:lnSpc>
              <a:spcBef>
                <a:spcPct val="0"/>
              </a:spcBef>
              <a:buFontTx/>
              <a:buNone/>
            </a:pPr>
            <a:r>
              <a:rPr lang="en-US" altLang="en-US" sz="1500" dirty="0"/>
              <a:t>Flow)</a:t>
            </a:r>
            <a:endParaRPr lang="en-US" altLang="en-US" sz="1875" dirty="0">
              <a:solidFill>
                <a:schemeClr val="tx1"/>
              </a:solidFill>
            </a:endParaRPr>
          </a:p>
        </p:txBody>
      </p:sp>
      <p:grpSp>
        <p:nvGrpSpPr>
          <p:cNvPr id="564286" name="Group 62"/>
          <p:cNvGrpSpPr>
            <a:grpSpLocks/>
          </p:cNvGrpSpPr>
          <p:nvPr/>
        </p:nvGrpSpPr>
        <p:grpSpPr bwMode="auto">
          <a:xfrm>
            <a:off x="4551760" y="1600202"/>
            <a:ext cx="2072878" cy="300038"/>
            <a:chOff x="2863" y="624"/>
            <a:chExt cx="1741" cy="252"/>
          </a:xfrm>
        </p:grpSpPr>
        <p:sp>
          <p:nvSpPr>
            <p:cNvPr id="28735" name="Line 44"/>
            <p:cNvSpPr>
              <a:spLocks noChangeShapeType="1"/>
            </p:cNvSpPr>
            <p:nvPr/>
          </p:nvSpPr>
          <p:spPr bwMode="auto">
            <a:xfrm>
              <a:off x="2863" y="720"/>
              <a:ext cx="878" cy="0"/>
            </a:xfrm>
            <a:prstGeom prst="line">
              <a:avLst/>
            </a:prstGeom>
            <a:noFill/>
            <a:ln w="28575">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p>
          </p:txBody>
        </p:sp>
        <p:sp>
          <p:nvSpPr>
            <p:cNvPr id="28736" name="Rectangle 45"/>
            <p:cNvSpPr>
              <a:spLocks noChangeArrowheads="1"/>
            </p:cNvSpPr>
            <p:nvPr/>
          </p:nvSpPr>
          <p:spPr bwMode="auto">
            <a:xfrm>
              <a:off x="3764" y="624"/>
              <a:ext cx="84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6675" tIns="27384" rIns="66675" bIns="27384">
              <a:spAutoFit/>
            </a:bodyPr>
            <a:lstStyle>
              <a:lvl1pPr defTabSz="1289050">
                <a:spcBef>
                  <a:spcPct val="20000"/>
                </a:spcBef>
                <a:buChar char="•"/>
                <a:defRPr sz="2400" b="1">
                  <a:solidFill>
                    <a:schemeClr val="tx2"/>
                  </a:solidFill>
                  <a:latin typeface="Arial" panose="020B0604020202020204" pitchFamily="34" charset="0"/>
                </a:defRPr>
              </a:lvl1pPr>
              <a:lvl2pPr marL="644525" indent="-285750" defTabSz="1289050">
                <a:spcBef>
                  <a:spcPct val="20000"/>
                </a:spcBef>
                <a:buChar char="•"/>
                <a:defRPr sz="2000" b="1">
                  <a:solidFill>
                    <a:schemeClr val="tx1"/>
                  </a:solidFill>
                  <a:latin typeface="Arial" panose="020B0604020202020204" pitchFamily="34" charset="0"/>
                </a:defRPr>
              </a:lvl2pPr>
              <a:lvl3pPr marL="1289050" indent="-228600" defTabSz="1289050">
                <a:spcBef>
                  <a:spcPct val="20000"/>
                </a:spcBef>
                <a:buChar char="•"/>
                <a:defRPr b="1">
                  <a:solidFill>
                    <a:srgbClr val="808000"/>
                  </a:solidFill>
                  <a:latin typeface="Arial" panose="020B0604020202020204" pitchFamily="34" charset="0"/>
                </a:defRPr>
              </a:lvl3pPr>
              <a:lvl4pPr marL="1933575" indent="-228600" defTabSz="1289050">
                <a:spcBef>
                  <a:spcPct val="20000"/>
                </a:spcBef>
                <a:buChar char="•"/>
                <a:defRPr sz="1600">
                  <a:solidFill>
                    <a:schemeClr val="tx1"/>
                  </a:solidFill>
                  <a:latin typeface="Times" panose="02020603050405020304" pitchFamily="18" charset="0"/>
                </a:defRPr>
              </a:lvl4pPr>
              <a:lvl5pPr marL="2578100" indent="-228600" defTabSz="1289050">
                <a:spcBef>
                  <a:spcPct val="20000"/>
                </a:spcBef>
                <a:buChar char="•"/>
                <a:defRPr sz="1400">
                  <a:solidFill>
                    <a:schemeClr val="tx1"/>
                  </a:solidFill>
                  <a:latin typeface="Times" panose="02020603050405020304" pitchFamily="18" charset="0"/>
                </a:defRPr>
              </a:lvl5pPr>
              <a:lvl6pPr marL="30353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6pPr>
              <a:lvl7pPr marL="34925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7pPr>
              <a:lvl8pPr marL="39497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8pPr>
              <a:lvl9pPr marL="44069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9pPr>
            </a:lstStyle>
            <a:p>
              <a:pPr>
                <a:lnSpc>
                  <a:spcPct val="85000"/>
                </a:lnSpc>
                <a:spcBef>
                  <a:spcPct val="0"/>
                </a:spcBef>
                <a:buFontTx/>
                <a:buNone/>
              </a:pPr>
              <a:r>
                <a:rPr lang="en-US" altLang="en-US" sz="1875" dirty="0">
                  <a:solidFill>
                    <a:schemeClr val="tx1"/>
                  </a:solidFill>
                </a:rPr>
                <a:t>4-20mA</a:t>
              </a:r>
            </a:p>
          </p:txBody>
        </p:sp>
      </p:grpSp>
      <p:sp>
        <p:nvSpPr>
          <p:cNvPr id="564270" name="Line 46"/>
          <p:cNvSpPr>
            <a:spLocks noChangeShapeType="1"/>
          </p:cNvSpPr>
          <p:nvPr/>
        </p:nvSpPr>
        <p:spPr bwMode="auto">
          <a:xfrm>
            <a:off x="2887266" y="2452689"/>
            <a:ext cx="52388" cy="8929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p>
        </p:txBody>
      </p:sp>
      <p:sp>
        <p:nvSpPr>
          <p:cNvPr id="564271" name="Line 47"/>
          <p:cNvSpPr>
            <a:spLocks noChangeShapeType="1"/>
          </p:cNvSpPr>
          <p:nvPr/>
        </p:nvSpPr>
        <p:spPr bwMode="auto">
          <a:xfrm>
            <a:off x="4026694" y="2256236"/>
            <a:ext cx="0" cy="406003"/>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p>
        </p:txBody>
      </p:sp>
      <p:sp>
        <p:nvSpPr>
          <p:cNvPr id="564272" name="Line 48"/>
          <p:cNvSpPr>
            <a:spLocks noChangeShapeType="1"/>
          </p:cNvSpPr>
          <p:nvPr/>
        </p:nvSpPr>
        <p:spPr bwMode="auto">
          <a:xfrm>
            <a:off x="4026694" y="2557463"/>
            <a:ext cx="0" cy="677466"/>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p>
        </p:txBody>
      </p:sp>
      <p:sp>
        <p:nvSpPr>
          <p:cNvPr id="564273" name="Line 49"/>
          <p:cNvSpPr>
            <a:spLocks noChangeShapeType="1"/>
          </p:cNvSpPr>
          <p:nvPr/>
        </p:nvSpPr>
        <p:spPr bwMode="auto">
          <a:xfrm>
            <a:off x="3974306" y="4692254"/>
            <a:ext cx="158354"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p>
        </p:txBody>
      </p:sp>
      <p:sp>
        <p:nvSpPr>
          <p:cNvPr id="564274" name="Oval 50"/>
          <p:cNvSpPr>
            <a:spLocks noChangeArrowheads="1"/>
          </p:cNvSpPr>
          <p:nvPr/>
        </p:nvSpPr>
        <p:spPr bwMode="auto">
          <a:xfrm>
            <a:off x="4004074" y="4688682"/>
            <a:ext cx="58340" cy="65485"/>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564275" name="Rectangle 51"/>
          <p:cNvSpPr>
            <a:spLocks noChangeArrowheads="1"/>
          </p:cNvSpPr>
          <p:nvPr/>
        </p:nvSpPr>
        <p:spPr bwMode="auto">
          <a:xfrm>
            <a:off x="4067175" y="2388395"/>
            <a:ext cx="924933" cy="25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6675" tIns="27384" rIns="66675" bIns="27384">
            <a:spAutoFit/>
          </a:bodyPr>
          <a:lstStyle>
            <a:lvl1pPr defTabSz="1289050">
              <a:spcBef>
                <a:spcPct val="20000"/>
              </a:spcBef>
              <a:buChar char="•"/>
              <a:defRPr sz="2400" b="1">
                <a:solidFill>
                  <a:schemeClr val="tx2"/>
                </a:solidFill>
                <a:latin typeface="Arial" panose="020B0604020202020204" pitchFamily="34" charset="0"/>
              </a:defRPr>
            </a:lvl1pPr>
            <a:lvl2pPr marL="644525" indent="-285750" defTabSz="1289050">
              <a:spcBef>
                <a:spcPct val="20000"/>
              </a:spcBef>
              <a:buChar char="•"/>
              <a:defRPr sz="2000" b="1">
                <a:solidFill>
                  <a:schemeClr val="tx1"/>
                </a:solidFill>
                <a:latin typeface="Arial" panose="020B0604020202020204" pitchFamily="34" charset="0"/>
              </a:defRPr>
            </a:lvl2pPr>
            <a:lvl3pPr marL="1289050" indent="-228600" defTabSz="1289050">
              <a:spcBef>
                <a:spcPct val="20000"/>
              </a:spcBef>
              <a:buChar char="•"/>
              <a:defRPr b="1">
                <a:solidFill>
                  <a:srgbClr val="808000"/>
                </a:solidFill>
                <a:latin typeface="Arial" panose="020B0604020202020204" pitchFamily="34" charset="0"/>
              </a:defRPr>
            </a:lvl3pPr>
            <a:lvl4pPr marL="1933575" indent="-228600" defTabSz="1289050">
              <a:spcBef>
                <a:spcPct val="20000"/>
              </a:spcBef>
              <a:buChar char="•"/>
              <a:defRPr sz="1600">
                <a:solidFill>
                  <a:schemeClr val="tx1"/>
                </a:solidFill>
                <a:latin typeface="Times" panose="02020603050405020304" pitchFamily="18" charset="0"/>
              </a:defRPr>
            </a:lvl4pPr>
            <a:lvl5pPr marL="2578100" indent="-228600" defTabSz="1289050">
              <a:spcBef>
                <a:spcPct val="20000"/>
              </a:spcBef>
              <a:buChar char="•"/>
              <a:defRPr sz="1400">
                <a:solidFill>
                  <a:schemeClr val="tx1"/>
                </a:solidFill>
                <a:latin typeface="Times" panose="02020603050405020304" pitchFamily="18" charset="0"/>
              </a:defRPr>
            </a:lvl5pPr>
            <a:lvl6pPr marL="30353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6pPr>
            <a:lvl7pPr marL="34925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7pPr>
            <a:lvl8pPr marL="39497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8pPr>
            <a:lvl9pPr marL="4406900" indent="-228600" defTabSz="1289050" eaLnBrk="0" fontAlgn="base" hangingPunct="0">
              <a:spcBef>
                <a:spcPct val="20000"/>
              </a:spcBef>
              <a:spcAft>
                <a:spcPct val="0"/>
              </a:spcAft>
              <a:buChar char="•"/>
              <a:defRPr sz="1400">
                <a:solidFill>
                  <a:schemeClr val="tx1"/>
                </a:solidFill>
                <a:latin typeface="Times" panose="02020603050405020304" pitchFamily="18" charset="0"/>
              </a:defRPr>
            </a:lvl9pPr>
          </a:lstStyle>
          <a:p>
            <a:pPr>
              <a:lnSpc>
                <a:spcPct val="85000"/>
              </a:lnSpc>
              <a:spcBef>
                <a:spcPct val="0"/>
              </a:spcBef>
              <a:buFontTx/>
              <a:buNone/>
            </a:pPr>
            <a:r>
              <a:rPr lang="en-US" altLang="en-US" sz="1500" dirty="0"/>
              <a:t>0-5 PSIG</a:t>
            </a:r>
            <a:endParaRPr lang="en-US" altLang="en-US" sz="1875" dirty="0">
              <a:solidFill>
                <a:schemeClr val="tx1"/>
              </a:solidFill>
            </a:endParaRPr>
          </a:p>
        </p:txBody>
      </p:sp>
      <p:sp>
        <p:nvSpPr>
          <p:cNvPr id="564276" name="Line 52"/>
          <p:cNvSpPr>
            <a:spLocks noChangeShapeType="1"/>
          </p:cNvSpPr>
          <p:nvPr/>
        </p:nvSpPr>
        <p:spPr bwMode="auto">
          <a:xfrm flipH="1">
            <a:off x="3577830" y="3326608"/>
            <a:ext cx="5953" cy="26908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p>
        </p:txBody>
      </p:sp>
      <p:sp>
        <p:nvSpPr>
          <p:cNvPr id="564277" name="Line 53"/>
          <p:cNvSpPr>
            <a:spLocks noChangeShapeType="1"/>
          </p:cNvSpPr>
          <p:nvPr/>
        </p:nvSpPr>
        <p:spPr bwMode="auto">
          <a:xfrm flipV="1">
            <a:off x="6523435" y="3326607"/>
            <a:ext cx="0" cy="22741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p>
        </p:txBody>
      </p:sp>
      <p:sp>
        <p:nvSpPr>
          <p:cNvPr id="564278" name="Rectangle 54"/>
          <p:cNvSpPr>
            <a:spLocks noChangeArrowheads="1"/>
          </p:cNvSpPr>
          <p:nvPr/>
        </p:nvSpPr>
        <p:spPr bwMode="auto">
          <a:xfrm>
            <a:off x="2920604" y="2162176"/>
            <a:ext cx="95250" cy="1928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endParaRPr lang="en-US" altLang="en-US" sz="1500" dirty="0"/>
          </a:p>
        </p:txBody>
      </p:sp>
      <p:sp>
        <p:nvSpPr>
          <p:cNvPr id="28728" name="Rectangle 56"/>
          <p:cNvSpPr>
            <a:spLocks noGrp="1" noChangeArrowheads="1"/>
          </p:cNvSpPr>
          <p:nvPr>
            <p:ph type="title"/>
          </p:nvPr>
        </p:nvSpPr>
        <p:spPr>
          <a:xfrm>
            <a:off x="2171700" y="1120378"/>
            <a:ext cx="5829300" cy="479822"/>
          </a:xfrm>
        </p:spPr>
        <p:txBody>
          <a:bodyPr/>
          <a:lstStyle/>
          <a:p>
            <a:r>
              <a:rPr lang="en-US" altLang="en-US" sz="2400" dirty="0"/>
              <a:t>Bubbler Application</a:t>
            </a:r>
            <a:endParaRPr lang="en-US" altLang="en-US" dirty="0"/>
          </a:p>
        </p:txBody>
      </p:sp>
      <p:sp>
        <p:nvSpPr>
          <p:cNvPr id="564281" name="Text Box 57"/>
          <p:cNvSpPr txBox="1">
            <a:spLocks noChangeArrowheads="1"/>
          </p:cNvSpPr>
          <p:nvPr/>
        </p:nvSpPr>
        <p:spPr bwMode="auto">
          <a:xfrm>
            <a:off x="5338870" y="2286001"/>
            <a:ext cx="2242922"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r>
              <a:rPr lang="en-US" altLang="en-US" sz="1350" dirty="0">
                <a:solidFill>
                  <a:schemeClr val="tx2"/>
                </a:solidFill>
              </a:rPr>
              <a:t>PSA can indicate </a:t>
            </a:r>
          </a:p>
          <a:p>
            <a:r>
              <a:rPr lang="en-US" altLang="en-US" sz="1350" dirty="0">
                <a:solidFill>
                  <a:schemeClr val="tx2"/>
                </a:solidFill>
              </a:rPr>
              <a:t>(or Alarm upon)</a:t>
            </a:r>
          </a:p>
          <a:p>
            <a:r>
              <a:rPr lang="en-US" altLang="en-US" sz="1350" dirty="0">
                <a:solidFill>
                  <a:schemeClr val="tx2"/>
                </a:solidFill>
              </a:rPr>
              <a:t>Excessive back pressure</a:t>
            </a:r>
          </a:p>
          <a:p>
            <a:r>
              <a:rPr lang="en-US" altLang="en-US" sz="1350" dirty="0">
                <a:solidFill>
                  <a:schemeClr val="tx2"/>
                </a:solidFill>
              </a:rPr>
              <a:t>in Bubbler tube</a:t>
            </a:r>
            <a:endParaRPr lang="en-US" altLang="en-US" sz="1350" dirty="0"/>
          </a:p>
        </p:txBody>
      </p:sp>
      <p:grpSp>
        <p:nvGrpSpPr>
          <p:cNvPr id="564287" name="Group 63"/>
          <p:cNvGrpSpPr>
            <a:grpSpLocks/>
          </p:cNvGrpSpPr>
          <p:nvPr/>
        </p:nvGrpSpPr>
        <p:grpSpPr bwMode="auto">
          <a:xfrm>
            <a:off x="4572001" y="1894288"/>
            <a:ext cx="1721645" cy="322660"/>
            <a:chOff x="2880" y="871"/>
            <a:chExt cx="1446" cy="271"/>
          </a:xfrm>
        </p:grpSpPr>
        <p:sp>
          <p:nvSpPr>
            <p:cNvPr id="28731" name="Line 58"/>
            <p:cNvSpPr>
              <a:spLocks noChangeShapeType="1"/>
            </p:cNvSpPr>
            <p:nvPr/>
          </p:nvSpPr>
          <p:spPr bwMode="auto">
            <a:xfrm>
              <a:off x="2880" y="1008"/>
              <a:ext cx="81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p>
          </p:txBody>
        </p:sp>
        <p:sp>
          <p:nvSpPr>
            <p:cNvPr id="28732" name="Line 59"/>
            <p:cNvSpPr>
              <a:spLocks noChangeShapeType="1"/>
            </p:cNvSpPr>
            <p:nvPr/>
          </p:nvSpPr>
          <p:spPr bwMode="auto">
            <a:xfrm>
              <a:off x="3696" y="912"/>
              <a:ext cx="0" cy="192"/>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p>
          </p:txBody>
        </p:sp>
        <p:sp>
          <p:nvSpPr>
            <p:cNvPr id="28733" name="Line 60"/>
            <p:cNvSpPr>
              <a:spLocks noChangeShapeType="1"/>
            </p:cNvSpPr>
            <p:nvPr/>
          </p:nvSpPr>
          <p:spPr bwMode="auto">
            <a:xfrm>
              <a:off x="3744" y="912"/>
              <a:ext cx="0" cy="192"/>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p>
          </p:txBody>
        </p:sp>
        <p:sp>
          <p:nvSpPr>
            <p:cNvPr id="28734" name="Text Box 61"/>
            <p:cNvSpPr txBox="1">
              <a:spLocks noChangeArrowheads="1"/>
            </p:cNvSpPr>
            <p:nvPr/>
          </p:nvSpPr>
          <p:spPr bwMode="auto">
            <a:xfrm>
              <a:off x="3739" y="871"/>
              <a:ext cx="587" cy="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sz="2000" b="1">
                  <a:solidFill>
                    <a:srgbClr val="808000"/>
                  </a:solidFill>
                  <a:latin typeface="Arial" panose="020B0604020202020204" pitchFamily="34" charset="0"/>
                </a:defRPr>
              </a:lvl1pPr>
              <a:lvl2pPr marL="742950" indent="-285750" algn="ctr">
                <a:defRPr sz="2000" b="1">
                  <a:solidFill>
                    <a:srgbClr val="808000"/>
                  </a:solidFill>
                  <a:latin typeface="Arial" panose="020B0604020202020204" pitchFamily="34" charset="0"/>
                </a:defRPr>
              </a:lvl2pPr>
              <a:lvl3pPr marL="1143000" indent="-228600" algn="ctr">
                <a:defRPr sz="2000" b="1">
                  <a:solidFill>
                    <a:srgbClr val="808000"/>
                  </a:solidFill>
                  <a:latin typeface="Arial" panose="020B0604020202020204" pitchFamily="34" charset="0"/>
                </a:defRPr>
              </a:lvl3pPr>
              <a:lvl4pPr marL="1600200" indent="-228600" algn="ctr">
                <a:defRPr sz="2000" b="1">
                  <a:solidFill>
                    <a:srgbClr val="808000"/>
                  </a:solidFill>
                  <a:latin typeface="Arial" panose="020B0604020202020204" pitchFamily="34" charset="0"/>
                </a:defRPr>
              </a:lvl4pPr>
              <a:lvl5pPr marL="2057400" indent="-228600" algn="ctr">
                <a:defRPr sz="2000" b="1">
                  <a:solidFill>
                    <a:srgbClr val="808000"/>
                  </a:solidFill>
                  <a:latin typeface="Arial" panose="020B0604020202020204" pitchFamily="34" charset="0"/>
                </a:defRPr>
              </a:lvl5pPr>
              <a:lvl6pPr marL="2514600" indent="-228600" algn="ctr" eaLnBrk="0" fontAlgn="base" hangingPunct="0">
                <a:spcBef>
                  <a:spcPct val="0"/>
                </a:spcBef>
                <a:spcAft>
                  <a:spcPct val="0"/>
                </a:spcAft>
                <a:defRPr sz="2000" b="1">
                  <a:solidFill>
                    <a:srgbClr val="808000"/>
                  </a:solidFill>
                  <a:latin typeface="Arial" panose="020B0604020202020204" pitchFamily="34" charset="0"/>
                </a:defRPr>
              </a:lvl6pPr>
              <a:lvl7pPr marL="2971800" indent="-228600" algn="ctr" eaLnBrk="0" fontAlgn="base" hangingPunct="0">
                <a:spcBef>
                  <a:spcPct val="0"/>
                </a:spcBef>
                <a:spcAft>
                  <a:spcPct val="0"/>
                </a:spcAft>
                <a:defRPr sz="2000" b="1">
                  <a:solidFill>
                    <a:srgbClr val="808000"/>
                  </a:solidFill>
                  <a:latin typeface="Arial" panose="020B0604020202020204" pitchFamily="34" charset="0"/>
                </a:defRPr>
              </a:lvl7pPr>
              <a:lvl8pPr marL="3429000" indent="-228600" algn="ctr" eaLnBrk="0" fontAlgn="base" hangingPunct="0">
                <a:spcBef>
                  <a:spcPct val="0"/>
                </a:spcBef>
                <a:spcAft>
                  <a:spcPct val="0"/>
                </a:spcAft>
                <a:defRPr sz="2000" b="1">
                  <a:solidFill>
                    <a:srgbClr val="808000"/>
                  </a:solidFill>
                  <a:latin typeface="Arial" panose="020B0604020202020204" pitchFamily="34" charset="0"/>
                </a:defRPr>
              </a:lvl8pPr>
              <a:lvl9pPr marL="3886200" indent="-228600" algn="ctr" eaLnBrk="0" fontAlgn="base" hangingPunct="0">
                <a:spcBef>
                  <a:spcPct val="0"/>
                </a:spcBef>
                <a:spcAft>
                  <a:spcPct val="0"/>
                </a:spcAft>
                <a:defRPr sz="2000" b="1">
                  <a:solidFill>
                    <a:srgbClr val="808000"/>
                  </a:solidFill>
                  <a:latin typeface="Arial" panose="020B0604020202020204" pitchFamily="34" charset="0"/>
                </a:defRPr>
              </a:lvl9pPr>
            </a:lstStyle>
            <a:p>
              <a:r>
                <a:rPr lang="en-US" altLang="en-US" sz="1500" dirty="0">
                  <a:solidFill>
                    <a:schemeClr val="tx2"/>
                  </a:solidFill>
                </a:rPr>
                <a:t>Relay</a:t>
              </a:r>
              <a:endParaRPr lang="en-US" altLang="en-US" sz="1500" dirty="0"/>
            </a:p>
          </p:txBody>
        </p:sp>
      </p:grpSp>
      <p:sp>
        <p:nvSpPr>
          <p:cNvPr id="65" name="Title 1">
            <a:extLst>
              <a:ext uri="{FF2B5EF4-FFF2-40B4-BE49-F238E27FC236}">
                <a16:creationId xmlns="" xmlns:a16="http://schemas.microsoft.com/office/drawing/2014/main" id="{7331CABC-F064-0DB1-BDA6-672E18177598}"/>
              </a:ext>
            </a:extLst>
          </p:cNvPr>
          <p:cNvSpPr txBox="1">
            <a:spLocks/>
          </p:cNvSpPr>
          <p:nvPr/>
        </p:nvSpPr>
        <p:spPr>
          <a:xfrm>
            <a:off x="914400" y="174223"/>
            <a:ext cx="7010400" cy="88106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Bubbler Level Instrument</a:t>
            </a:r>
          </a:p>
        </p:txBody>
      </p:sp>
    </p:spTree>
    <p:extLst>
      <p:ext uri="{BB962C8B-B14F-4D97-AF65-F5344CB8AC3E}">
        <p14:creationId xmlns:p14="http://schemas.microsoft.com/office/powerpoint/2010/main" val="3757804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56427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56427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56427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564274"/>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564275"/>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0"/>
                                  </p:stCondLst>
                                  <p:childTnLst>
                                    <p:set>
                                      <p:cBhvr>
                                        <p:cTn id="21" dur="1" fill="hold">
                                          <p:stCondLst>
                                            <p:cond delay="499"/>
                                          </p:stCondLst>
                                        </p:cTn>
                                        <p:tgtEl>
                                          <p:spTgt spid="56427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0"/>
                                  </p:stCondLst>
                                  <p:childTnLst>
                                    <p:set>
                                      <p:cBhvr>
                                        <p:cTn id="24" dur="1" fill="hold">
                                          <p:stCondLst>
                                            <p:cond delay="499"/>
                                          </p:stCondLst>
                                        </p:cTn>
                                        <p:tgtEl>
                                          <p:spTgt spid="564277"/>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nodeType="afterEffect">
                                  <p:stCondLst>
                                    <p:cond delay="0"/>
                                  </p:stCondLst>
                                  <p:childTnLst>
                                    <p:set>
                                      <p:cBhvr>
                                        <p:cTn id="27" dur="1" fill="hold">
                                          <p:stCondLst>
                                            <p:cond delay="499"/>
                                          </p:stCondLst>
                                        </p:cTn>
                                        <p:tgtEl>
                                          <p:spTgt spid="564278"/>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nodeType="afterEffect">
                                  <p:stCondLst>
                                    <p:cond delay="0"/>
                                  </p:stCondLst>
                                  <p:childTnLst>
                                    <p:set>
                                      <p:cBhvr>
                                        <p:cTn id="30" dur="1" fill="hold">
                                          <p:stCondLst>
                                            <p:cond delay="499"/>
                                          </p:stCondLst>
                                        </p:cTn>
                                        <p:tgtEl>
                                          <p:spTgt spid="564226"/>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nodeType="afterEffect">
                                  <p:stCondLst>
                                    <p:cond delay="0"/>
                                  </p:stCondLst>
                                  <p:childTnLst>
                                    <p:set>
                                      <p:cBhvr>
                                        <p:cTn id="33" dur="1" fill="hold">
                                          <p:stCondLst>
                                            <p:cond delay="499"/>
                                          </p:stCondLst>
                                        </p:cTn>
                                        <p:tgtEl>
                                          <p:spTgt spid="564227"/>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nodeType="afterEffect">
                                  <p:stCondLst>
                                    <p:cond delay="0"/>
                                  </p:stCondLst>
                                  <p:childTnLst>
                                    <p:set>
                                      <p:cBhvr>
                                        <p:cTn id="36" dur="1" fill="hold">
                                          <p:stCondLst>
                                            <p:cond delay="499"/>
                                          </p:stCondLst>
                                        </p:cTn>
                                        <p:tgtEl>
                                          <p:spTgt spid="564228"/>
                                        </p:tgtEl>
                                        <p:attrNameLst>
                                          <p:attrName>style.visibility</p:attrName>
                                        </p:attrNameLst>
                                      </p:cBhvr>
                                      <p:to>
                                        <p:strVal val="visible"/>
                                      </p:to>
                                    </p:set>
                                  </p:childTnLst>
                                </p:cTn>
                              </p:par>
                            </p:childTnLst>
                          </p:cTn>
                        </p:par>
                        <p:par>
                          <p:cTn id="37" fill="hold" nodeType="afterGroup">
                            <p:stCondLst>
                              <p:cond delay="5500"/>
                            </p:stCondLst>
                            <p:childTnLst>
                              <p:par>
                                <p:cTn id="38" presetID="1" presetClass="entr" presetSubtype="0" fill="hold" nodeType="afterEffect">
                                  <p:stCondLst>
                                    <p:cond delay="0"/>
                                  </p:stCondLst>
                                  <p:childTnLst>
                                    <p:set>
                                      <p:cBhvr>
                                        <p:cTn id="39" dur="1" fill="hold">
                                          <p:stCondLst>
                                            <p:cond delay="499"/>
                                          </p:stCondLst>
                                        </p:cTn>
                                        <p:tgtEl>
                                          <p:spTgt spid="564229"/>
                                        </p:tgtEl>
                                        <p:attrNameLst>
                                          <p:attrName>style.visibility</p:attrName>
                                        </p:attrNameLst>
                                      </p:cBhvr>
                                      <p:to>
                                        <p:strVal val="visible"/>
                                      </p:to>
                                    </p:set>
                                  </p:childTnLst>
                                </p:cTn>
                              </p:par>
                            </p:childTnLst>
                          </p:cTn>
                        </p:par>
                        <p:par>
                          <p:cTn id="40" fill="hold" nodeType="afterGroup">
                            <p:stCondLst>
                              <p:cond delay="6000"/>
                            </p:stCondLst>
                            <p:childTnLst>
                              <p:par>
                                <p:cTn id="41" presetID="1" presetClass="entr" presetSubtype="0" fill="hold" nodeType="afterEffect">
                                  <p:stCondLst>
                                    <p:cond delay="0"/>
                                  </p:stCondLst>
                                  <p:childTnLst>
                                    <p:set>
                                      <p:cBhvr>
                                        <p:cTn id="42" dur="1" fill="hold">
                                          <p:stCondLst>
                                            <p:cond delay="499"/>
                                          </p:stCondLst>
                                        </p:cTn>
                                        <p:tgtEl>
                                          <p:spTgt spid="564230"/>
                                        </p:tgtEl>
                                        <p:attrNameLst>
                                          <p:attrName>style.visibility</p:attrName>
                                        </p:attrNameLst>
                                      </p:cBhvr>
                                      <p:to>
                                        <p:strVal val="visible"/>
                                      </p:to>
                                    </p:set>
                                  </p:childTnLst>
                                </p:cTn>
                              </p:par>
                            </p:childTnLst>
                          </p:cTn>
                        </p:par>
                        <p:par>
                          <p:cTn id="43" fill="hold" nodeType="afterGroup">
                            <p:stCondLst>
                              <p:cond delay="6500"/>
                            </p:stCondLst>
                            <p:childTnLst>
                              <p:par>
                                <p:cTn id="44" presetID="1" presetClass="entr" presetSubtype="0" fill="hold" nodeType="afterEffect">
                                  <p:stCondLst>
                                    <p:cond delay="0"/>
                                  </p:stCondLst>
                                  <p:childTnLst>
                                    <p:set>
                                      <p:cBhvr>
                                        <p:cTn id="45" dur="1" fill="hold">
                                          <p:stCondLst>
                                            <p:cond delay="499"/>
                                          </p:stCondLst>
                                        </p:cTn>
                                        <p:tgtEl>
                                          <p:spTgt spid="564231"/>
                                        </p:tgtEl>
                                        <p:attrNameLst>
                                          <p:attrName>style.visibility</p:attrName>
                                        </p:attrNameLst>
                                      </p:cBhvr>
                                      <p:to>
                                        <p:strVal val="visible"/>
                                      </p:to>
                                    </p:set>
                                  </p:childTnLst>
                                </p:cTn>
                              </p:par>
                            </p:childTnLst>
                          </p:cTn>
                        </p:par>
                        <p:par>
                          <p:cTn id="46" fill="hold" nodeType="afterGroup">
                            <p:stCondLst>
                              <p:cond delay="7000"/>
                            </p:stCondLst>
                            <p:childTnLst>
                              <p:par>
                                <p:cTn id="47" presetID="1" presetClass="entr" presetSubtype="0" fill="hold" nodeType="afterEffect">
                                  <p:stCondLst>
                                    <p:cond delay="0"/>
                                  </p:stCondLst>
                                  <p:childTnLst>
                                    <p:set>
                                      <p:cBhvr>
                                        <p:cTn id="48" dur="1" fill="hold">
                                          <p:stCondLst>
                                            <p:cond delay="499"/>
                                          </p:stCondLst>
                                        </p:cTn>
                                        <p:tgtEl>
                                          <p:spTgt spid="564232"/>
                                        </p:tgtEl>
                                        <p:attrNameLst>
                                          <p:attrName>style.visibility</p:attrName>
                                        </p:attrNameLst>
                                      </p:cBhvr>
                                      <p:to>
                                        <p:strVal val="visible"/>
                                      </p:to>
                                    </p:set>
                                  </p:childTnLst>
                                </p:cTn>
                              </p:par>
                            </p:childTnLst>
                          </p:cTn>
                        </p:par>
                        <p:par>
                          <p:cTn id="49" fill="hold" nodeType="afterGroup">
                            <p:stCondLst>
                              <p:cond delay="7500"/>
                            </p:stCondLst>
                            <p:childTnLst>
                              <p:par>
                                <p:cTn id="50" presetID="1" presetClass="entr" presetSubtype="0" fill="hold" nodeType="afterEffect">
                                  <p:stCondLst>
                                    <p:cond delay="0"/>
                                  </p:stCondLst>
                                  <p:childTnLst>
                                    <p:set>
                                      <p:cBhvr>
                                        <p:cTn id="51" dur="1" fill="hold">
                                          <p:stCondLst>
                                            <p:cond delay="499"/>
                                          </p:stCondLst>
                                        </p:cTn>
                                        <p:tgtEl>
                                          <p:spTgt spid="564233"/>
                                        </p:tgtEl>
                                        <p:attrNameLst>
                                          <p:attrName>style.visibility</p:attrName>
                                        </p:attrNameLst>
                                      </p:cBhvr>
                                      <p:to>
                                        <p:strVal val="visible"/>
                                      </p:to>
                                    </p:set>
                                  </p:childTnLst>
                                </p:cTn>
                              </p:par>
                            </p:childTnLst>
                          </p:cTn>
                        </p:par>
                        <p:par>
                          <p:cTn id="52" fill="hold" nodeType="afterGroup">
                            <p:stCondLst>
                              <p:cond delay="8000"/>
                            </p:stCondLst>
                            <p:childTnLst>
                              <p:par>
                                <p:cTn id="53" presetID="1" presetClass="entr" presetSubtype="0" fill="hold" nodeType="afterEffect">
                                  <p:stCondLst>
                                    <p:cond delay="0"/>
                                  </p:stCondLst>
                                  <p:childTnLst>
                                    <p:set>
                                      <p:cBhvr>
                                        <p:cTn id="54" dur="1" fill="hold">
                                          <p:stCondLst>
                                            <p:cond delay="499"/>
                                          </p:stCondLst>
                                        </p:cTn>
                                        <p:tgtEl>
                                          <p:spTgt spid="564234"/>
                                        </p:tgtEl>
                                        <p:attrNameLst>
                                          <p:attrName>style.visibility</p:attrName>
                                        </p:attrNameLst>
                                      </p:cBhvr>
                                      <p:to>
                                        <p:strVal val="visible"/>
                                      </p:to>
                                    </p:set>
                                  </p:childTnLst>
                                </p:cTn>
                              </p:par>
                            </p:childTnLst>
                          </p:cTn>
                        </p:par>
                        <p:par>
                          <p:cTn id="55" fill="hold" nodeType="afterGroup">
                            <p:stCondLst>
                              <p:cond delay="8500"/>
                            </p:stCondLst>
                            <p:childTnLst>
                              <p:par>
                                <p:cTn id="56" presetID="1" presetClass="entr" presetSubtype="0" fill="hold" nodeType="afterEffect">
                                  <p:stCondLst>
                                    <p:cond delay="0"/>
                                  </p:stCondLst>
                                  <p:childTnLst>
                                    <p:set>
                                      <p:cBhvr>
                                        <p:cTn id="57" dur="1" fill="hold">
                                          <p:stCondLst>
                                            <p:cond delay="499"/>
                                          </p:stCondLst>
                                        </p:cTn>
                                        <p:tgtEl>
                                          <p:spTgt spid="564235"/>
                                        </p:tgtEl>
                                        <p:attrNameLst>
                                          <p:attrName>style.visibility</p:attrName>
                                        </p:attrNameLst>
                                      </p:cBhvr>
                                      <p:to>
                                        <p:strVal val="visible"/>
                                      </p:to>
                                    </p:set>
                                  </p:childTnLst>
                                </p:cTn>
                              </p:par>
                            </p:childTnLst>
                          </p:cTn>
                        </p:par>
                        <p:par>
                          <p:cTn id="58" fill="hold" nodeType="afterGroup">
                            <p:stCondLst>
                              <p:cond delay="9000"/>
                            </p:stCondLst>
                            <p:childTnLst>
                              <p:par>
                                <p:cTn id="59" presetID="1" presetClass="entr" presetSubtype="0" fill="hold" nodeType="afterEffect">
                                  <p:stCondLst>
                                    <p:cond delay="0"/>
                                  </p:stCondLst>
                                  <p:childTnLst>
                                    <p:set>
                                      <p:cBhvr>
                                        <p:cTn id="60" dur="1" fill="hold">
                                          <p:stCondLst>
                                            <p:cond delay="499"/>
                                          </p:stCondLst>
                                        </p:cTn>
                                        <p:tgtEl>
                                          <p:spTgt spid="564236"/>
                                        </p:tgtEl>
                                        <p:attrNameLst>
                                          <p:attrName>style.visibility</p:attrName>
                                        </p:attrNameLst>
                                      </p:cBhvr>
                                      <p:to>
                                        <p:strVal val="visible"/>
                                      </p:to>
                                    </p:set>
                                  </p:childTnLst>
                                </p:cTn>
                              </p:par>
                            </p:childTnLst>
                          </p:cTn>
                        </p:par>
                        <p:par>
                          <p:cTn id="61" fill="hold" nodeType="afterGroup">
                            <p:stCondLst>
                              <p:cond delay="9500"/>
                            </p:stCondLst>
                            <p:childTnLst>
                              <p:par>
                                <p:cTn id="62" presetID="1" presetClass="entr" presetSubtype="0" fill="hold" nodeType="afterEffect">
                                  <p:stCondLst>
                                    <p:cond delay="0"/>
                                  </p:stCondLst>
                                  <p:childTnLst>
                                    <p:set>
                                      <p:cBhvr>
                                        <p:cTn id="63" dur="1" fill="hold">
                                          <p:stCondLst>
                                            <p:cond delay="499"/>
                                          </p:stCondLst>
                                        </p:cTn>
                                        <p:tgtEl>
                                          <p:spTgt spid="564237"/>
                                        </p:tgtEl>
                                        <p:attrNameLst>
                                          <p:attrName>style.visibility</p:attrName>
                                        </p:attrNameLst>
                                      </p:cBhvr>
                                      <p:to>
                                        <p:strVal val="visible"/>
                                      </p:to>
                                    </p:set>
                                  </p:childTnLst>
                                </p:cTn>
                              </p:par>
                            </p:childTnLst>
                          </p:cTn>
                        </p:par>
                        <p:par>
                          <p:cTn id="64" fill="hold" nodeType="afterGroup">
                            <p:stCondLst>
                              <p:cond delay="10000"/>
                            </p:stCondLst>
                            <p:childTnLst>
                              <p:par>
                                <p:cTn id="65" presetID="1" presetClass="entr" presetSubtype="0" fill="hold" nodeType="afterEffect">
                                  <p:stCondLst>
                                    <p:cond delay="0"/>
                                  </p:stCondLst>
                                  <p:childTnLst>
                                    <p:set>
                                      <p:cBhvr>
                                        <p:cTn id="66" dur="1" fill="hold">
                                          <p:stCondLst>
                                            <p:cond delay="499"/>
                                          </p:stCondLst>
                                        </p:cTn>
                                        <p:tgtEl>
                                          <p:spTgt spid="564238"/>
                                        </p:tgtEl>
                                        <p:attrNameLst>
                                          <p:attrName>style.visibility</p:attrName>
                                        </p:attrNameLst>
                                      </p:cBhvr>
                                      <p:to>
                                        <p:strVal val="visible"/>
                                      </p:to>
                                    </p:set>
                                  </p:childTnLst>
                                </p:cTn>
                              </p:par>
                            </p:childTnLst>
                          </p:cTn>
                        </p:par>
                        <p:par>
                          <p:cTn id="67" fill="hold" nodeType="afterGroup">
                            <p:stCondLst>
                              <p:cond delay="10500"/>
                            </p:stCondLst>
                            <p:childTnLst>
                              <p:par>
                                <p:cTn id="68" presetID="1" presetClass="entr" presetSubtype="0" fill="hold" grpId="0" nodeType="afterEffect">
                                  <p:stCondLst>
                                    <p:cond delay="0"/>
                                  </p:stCondLst>
                                  <p:childTnLst>
                                    <p:set>
                                      <p:cBhvr>
                                        <p:cTn id="69" dur="1" fill="hold">
                                          <p:stCondLst>
                                            <p:cond delay="499"/>
                                          </p:stCondLst>
                                        </p:cTn>
                                        <p:tgtEl>
                                          <p:spTgt spid="564239"/>
                                        </p:tgtEl>
                                        <p:attrNameLst>
                                          <p:attrName>style.visibility</p:attrName>
                                        </p:attrNameLst>
                                      </p:cBhvr>
                                      <p:to>
                                        <p:strVal val="visible"/>
                                      </p:to>
                                    </p:set>
                                  </p:childTnLst>
                                </p:cTn>
                              </p:par>
                            </p:childTnLst>
                          </p:cTn>
                        </p:par>
                        <p:par>
                          <p:cTn id="70" fill="hold" nodeType="afterGroup">
                            <p:stCondLst>
                              <p:cond delay="11000"/>
                            </p:stCondLst>
                            <p:childTnLst>
                              <p:par>
                                <p:cTn id="71" presetID="1" presetClass="entr" presetSubtype="0" fill="hold" nodeType="afterEffect">
                                  <p:stCondLst>
                                    <p:cond delay="0"/>
                                  </p:stCondLst>
                                  <p:childTnLst>
                                    <p:set>
                                      <p:cBhvr>
                                        <p:cTn id="72" dur="1" fill="hold">
                                          <p:stCondLst>
                                            <p:cond delay="499"/>
                                          </p:stCondLst>
                                        </p:cTn>
                                        <p:tgtEl>
                                          <p:spTgt spid="564240"/>
                                        </p:tgtEl>
                                        <p:attrNameLst>
                                          <p:attrName>style.visibility</p:attrName>
                                        </p:attrNameLst>
                                      </p:cBhvr>
                                      <p:to>
                                        <p:strVal val="visible"/>
                                      </p:to>
                                    </p:set>
                                  </p:childTnLst>
                                </p:cTn>
                              </p:par>
                            </p:childTnLst>
                          </p:cTn>
                        </p:par>
                        <p:par>
                          <p:cTn id="73" fill="hold" nodeType="afterGroup">
                            <p:stCondLst>
                              <p:cond delay="11500"/>
                            </p:stCondLst>
                            <p:childTnLst>
                              <p:par>
                                <p:cTn id="74" presetID="1" presetClass="entr" presetSubtype="0" fill="hold" nodeType="afterEffect">
                                  <p:stCondLst>
                                    <p:cond delay="0"/>
                                  </p:stCondLst>
                                  <p:childTnLst>
                                    <p:set>
                                      <p:cBhvr>
                                        <p:cTn id="75" dur="1" fill="hold">
                                          <p:stCondLst>
                                            <p:cond delay="499"/>
                                          </p:stCondLst>
                                        </p:cTn>
                                        <p:tgtEl>
                                          <p:spTgt spid="564241"/>
                                        </p:tgtEl>
                                        <p:attrNameLst>
                                          <p:attrName>style.visibility</p:attrName>
                                        </p:attrNameLst>
                                      </p:cBhvr>
                                      <p:to>
                                        <p:strVal val="visible"/>
                                      </p:to>
                                    </p:set>
                                  </p:childTnLst>
                                </p:cTn>
                              </p:par>
                            </p:childTnLst>
                          </p:cTn>
                        </p:par>
                        <p:par>
                          <p:cTn id="76" fill="hold" nodeType="afterGroup">
                            <p:stCondLst>
                              <p:cond delay="12000"/>
                            </p:stCondLst>
                            <p:childTnLst>
                              <p:par>
                                <p:cTn id="77" presetID="1" presetClass="entr" presetSubtype="0" fill="hold" nodeType="afterEffect">
                                  <p:stCondLst>
                                    <p:cond delay="0"/>
                                  </p:stCondLst>
                                  <p:childTnLst>
                                    <p:set>
                                      <p:cBhvr>
                                        <p:cTn id="78" dur="1" fill="hold">
                                          <p:stCondLst>
                                            <p:cond delay="499"/>
                                          </p:stCondLst>
                                        </p:cTn>
                                        <p:tgtEl>
                                          <p:spTgt spid="564242"/>
                                        </p:tgtEl>
                                        <p:attrNameLst>
                                          <p:attrName>style.visibility</p:attrName>
                                        </p:attrNameLst>
                                      </p:cBhvr>
                                      <p:to>
                                        <p:strVal val="visible"/>
                                      </p:to>
                                    </p:set>
                                  </p:childTnLst>
                                </p:cTn>
                              </p:par>
                            </p:childTnLst>
                          </p:cTn>
                        </p:par>
                        <p:par>
                          <p:cTn id="79" fill="hold" nodeType="afterGroup">
                            <p:stCondLst>
                              <p:cond delay="12500"/>
                            </p:stCondLst>
                            <p:childTnLst>
                              <p:par>
                                <p:cTn id="80" presetID="1" presetClass="entr" presetSubtype="0" fill="hold" nodeType="afterEffect">
                                  <p:stCondLst>
                                    <p:cond delay="0"/>
                                  </p:stCondLst>
                                  <p:childTnLst>
                                    <p:set>
                                      <p:cBhvr>
                                        <p:cTn id="81" dur="1" fill="hold">
                                          <p:stCondLst>
                                            <p:cond delay="499"/>
                                          </p:stCondLst>
                                        </p:cTn>
                                        <p:tgtEl>
                                          <p:spTgt spid="564243"/>
                                        </p:tgtEl>
                                        <p:attrNameLst>
                                          <p:attrName>style.visibility</p:attrName>
                                        </p:attrNameLst>
                                      </p:cBhvr>
                                      <p:to>
                                        <p:strVal val="visible"/>
                                      </p:to>
                                    </p:set>
                                  </p:childTnLst>
                                </p:cTn>
                              </p:par>
                            </p:childTnLst>
                          </p:cTn>
                        </p:par>
                        <p:par>
                          <p:cTn id="82" fill="hold" nodeType="afterGroup">
                            <p:stCondLst>
                              <p:cond delay="13000"/>
                            </p:stCondLst>
                            <p:childTnLst>
                              <p:par>
                                <p:cTn id="83" presetID="1" presetClass="entr" presetSubtype="0" fill="hold" nodeType="afterEffect">
                                  <p:stCondLst>
                                    <p:cond delay="0"/>
                                  </p:stCondLst>
                                  <p:childTnLst>
                                    <p:set>
                                      <p:cBhvr>
                                        <p:cTn id="84" dur="1" fill="hold">
                                          <p:stCondLst>
                                            <p:cond delay="499"/>
                                          </p:stCondLst>
                                        </p:cTn>
                                        <p:tgtEl>
                                          <p:spTgt spid="564244"/>
                                        </p:tgtEl>
                                        <p:attrNameLst>
                                          <p:attrName>style.visibility</p:attrName>
                                        </p:attrNameLst>
                                      </p:cBhvr>
                                      <p:to>
                                        <p:strVal val="visible"/>
                                      </p:to>
                                    </p:set>
                                  </p:childTnLst>
                                </p:cTn>
                              </p:par>
                            </p:childTnLst>
                          </p:cTn>
                        </p:par>
                        <p:par>
                          <p:cTn id="85" fill="hold" nodeType="afterGroup">
                            <p:stCondLst>
                              <p:cond delay="13500"/>
                            </p:stCondLst>
                            <p:childTnLst>
                              <p:par>
                                <p:cTn id="86" presetID="1" presetClass="entr" presetSubtype="0" fill="hold" nodeType="afterEffect">
                                  <p:stCondLst>
                                    <p:cond delay="0"/>
                                  </p:stCondLst>
                                  <p:childTnLst>
                                    <p:set>
                                      <p:cBhvr>
                                        <p:cTn id="87" dur="1" fill="hold">
                                          <p:stCondLst>
                                            <p:cond delay="499"/>
                                          </p:stCondLst>
                                        </p:cTn>
                                        <p:tgtEl>
                                          <p:spTgt spid="564245"/>
                                        </p:tgtEl>
                                        <p:attrNameLst>
                                          <p:attrName>style.visibility</p:attrName>
                                        </p:attrNameLst>
                                      </p:cBhvr>
                                      <p:to>
                                        <p:strVal val="visible"/>
                                      </p:to>
                                    </p:set>
                                  </p:childTnLst>
                                </p:cTn>
                              </p:par>
                            </p:childTnLst>
                          </p:cTn>
                        </p:par>
                        <p:par>
                          <p:cTn id="88" fill="hold" nodeType="afterGroup">
                            <p:stCondLst>
                              <p:cond delay="14000"/>
                            </p:stCondLst>
                            <p:childTnLst>
                              <p:par>
                                <p:cTn id="89" presetID="1" presetClass="entr" presetSubtype="0" fill="hold" nodeType="afterEffect">
                                  <p:stCondLst>
                                    <p:cond delay="0"/>
                                  </p:stCondLst>
                                  <p:childTnLst>
                                    <p:set>
                                      <p:cBhvr>
                                        <p:cTn id="90" dur="1" fill="hold">
                                          <p:stCondLst>
                                            <p:cond delay="499"/>
                                          </p:stCondLst>
                                        </p:cTn>
                                        <p:tgtEl>
                                          <p:spTgt spid="564246"/>
                                        </p:tgtEl>
                                        <p:attrNameLst>
                                          <p:attrName>style.visibility</p:attrName>
                                        </p:attrNameLst>
                                      </p:cBhvr>
                                      <p:to>
                                        <p:strVal val="visible"/>
                                      </p:to>
                                    </p:set>
                                  </p:childTnLst>
                                </p:cTn>
                              </p:par>
                            </p:childTnLst>
                          </p:cTn>
                        </p:par>
                        <p:par>
                          <p:cTn id="91" fill="hold" nodeType="afterGroup">
                            <p:stCondLst>
                              <p:cond delay="14500"/>
                            </p:stCondLst>
                            <p:childTnLst>
                              <p:par>
                                <p:cTn id="92" presetID="1" presetClass="entr" presetSubtype="0" fill="hold" nodeType="afterEffect">
                                  <p:stCondLst>
                                    <p:cond delay="0"/>
                                  </p:stCondLst>
                                  <p:childTnLst>
                                    <p:set>
                                      <p:cBhvr>
                                        <p:cTn id="93" dur="1" fill="hold">
                                          <p:stCondLst>
                                            <p:cond delay="499"/>
                                          </p:stCondLst>
                                        </p:cTn>
                                        <p:tgtEl>
                                          <p:spTgt spid="564247"/>
                                        </p:tgtEl>
                                        <p:attrNameLst>
                                          <p:attrName>style.visibility</p:attrName>
                                        </p:attrNameLst>
                                      </p:cBhvr>
                                      <p:to>
                                        <p:strVal val="visible"/>
                                      </p:to>
                                    </p:set>
                                  </p:childTnLst>
                                </p:cTn>
                              </p:par>
                            </p:childTnLst>
                          </p:cTn>
                        </p:par>
                        <p:par>
                          <p:cTn id="94" fill="hold" nodeType="afterGroup">
                            <p:stCondLst>
                              <p:cond delay="15000"/>
                            </p:stCondLst>
                            <p:childTnLst>
                              <p:par>
                                <p:cTn id="95" presetID="1" presetClass="entr" presetSubtype="0" fill="hold" nodeType="afterEffect">
                                  <p:stCondLst>
                                    <p:cond delay="0"/>
                                  </p:stCondLst>
                                  <p:childTnLst>
                                    <p:set>
                                      <p:cBhvr>
                                        <p:cTn id="96" dur="1" fill="hold">
                                          <p:stCondLst>
                                            <p:cond delay="499"/>
                                          </p:stCondLst>
                                        </p:cTn>
                                        <p:tgtEl>
                                          <p:spTgt spid="564248"/>
                                        </p:tgtEl>
                                        <p:attrNameLst>
                                          <p:attrName>style.visibility</p:attrName>
                                        </p:attrNameLst>
                                      </p:cBhvr>
                                      <p:to>
                                        <p:strVal val="visible"/>
                                      </p:to>
                                    </p:set>
                                  </p:childTnLst>
                                </p:cTn>
                              </p:par>
                            </p:childTnLst>
                          </p:cTn>
                        </p:par>
                        <p:par>
                          <p:cTn id="97" fill="hold" nodeType="afterGroup">
                            <p:stCondLst>
                              <p:cond delay="15500"/>
                            </p:stCondLst>
                            <p:childTnLst>
                              <p:par>
                                <p:cTn id="98" presetID="1" presetClass="entr" presetSubtype="0" fill="hold" nodeType="afterEffect">
                                  <p:stCondLst>
                                    <p:cond delay="0"/>
                                  </p:stCondLst>
                                  <p:childTnLst>
                                    <p:set>
                                      <p:cBhvr>
                                        <p:cTn id="99" dur="1" fill="hold">
                                          <p:stCondLst>
                                            <p:cond delay="499"/>
                                          </p:stCondLst>
                                        </p:cTn>
                                        <p:tgtEl>
                                          <p:spTgt spid="564249"/>
                                        </p:tgtEl>
                                        <p:attrNameLst>
                                          <p:attrName>style.visibility</p:attrName>
                                        </p:attrNameLst>
                                      </p:cBhvr>
                                      <p:to>
                                        <p:strVal val="visible"/>
                                      </p:to>
                                    </p:set>
                                  </p:childTnLst>
                                </p:cTn>
                              </p:par>
                            </p:childTnLst>
                          </p:cTn>
                        </p:par>
                        <p:par>
                          <p:cTn id="100" fill="hold" nodeType="afterGroup">
                            <p:stCondLst>
                              <p:cond delay="16000"/>
                            </p:stCondLst>
                            <p:childTnLst>
                              <p:par>
                                <p:cTn id="101" presetID="1" presetClass="entr" presetSubtype="0" fill="hold" nodeType="afterEffect">
                                  <p:stCondLst>
                                    <p:cond delay="0"/>
                                  </p:stCondLst>
                                  <p:childTnLst>
                                    <p:set>
                                      <p:cBhvr>
                                        <p:cTn id="102" dur="1" fill="hold">
                                          <p:stCondLst>
                                            <p:cond delay="499"/>
                                          </p:stCondLst>
                                        </p:cTn>
                                        <p:tgtEl>
                                          <p:spTgt spid="564250"/>
                                        </p:tgtEl>
                                        <p:attrNameLst>
                                          <p:attrName>style.visibility</p:attrName>
                                        </p:attrNameLst>
                                      </p:cBhvr>
                                      <p:to>
                                        <p:strVal val="visible"/>
                                      </p:to>
                                    </p:set>
                                  </p:childTnLst>
                                </p:cTn>
                              </p:par>
                            </p:childTnLst>
                          </p:cTn>
                        </p:par>
                        <p:par>
                          <p:cTn id="103" fill="hold" nodeType="afterGroup">
                            <p:stCondLst>
                              <p:cond delay="16500"/>
                            </p:stCondLst>
                            <p:childTnLst>
                              <p:par>
                                <p:cTn id="104" presetID="1" presetClass="entr" presetSubtype="0" fill="hold" nodeType="afterEffect">
                                  <p:stCondLst>
                                    <p:cond delay="0"/>
                                  </p:stCondLst>
                                  <p:childTnLst>
                                    <p:set>
                                      <p:cBhvr>
                                        <p:cTn id="105" dur="1" fill="hold">
                                          <p:stCondLst>
                                            <p:cond delay="499"/>
                                          </p:stCondLst>
                                        </p:cTn>
                                        <p:tgtEl>
                                          <p:spTgt spid="564251"/>
                                        </p:tgtEl>
                                        <p:attrNameLst>
                                          <p:attrName>style.visibility</p:attrName>
                                        </p:attrNameLst>
                                      </p:cBhvr>
                                      <p:to>
                                        <p:strVal val="visible"/>
                                      </p:to>
                                    </p:set>
                                  </p:childTnLst>
                                </p:cTn>
                              </p:par>
                            </p:childTnLst>
                          </p:cTn>
                        </p:par>
                        <p:par>
                          <p:cTn id="106" fill="hold" nodeType="afterGroup">
                            <p:stCondLst>
                              <p:cond delay="17000"/>
                            </p:stCondLst>
                            <p:childTnLst>
                              <p:par>
                                <p:cTn id="107" presetID="1" presetClass="entr" presetSubtype="0" fill="hold" nodeType="afterEffect">
                                  <p:stCondLst>
                                    <p:cond delay="0"/>
                                  </p:stCondLst>
                                  <p:childTnLst>
                                    <p:set>
                                      <p:cBhvr>
                                        <p:cTn id="108" dur="1" fill="hold">
                                          <p:stCondLst>
                                            <p:cond delay="499"/>
                                          </p:stCondLst>
                                        </p:cTn>
                                        <p:tgtEl>
                                          <p:spTgt spid="564252"/>
                                        </p:tgtEl>
                                        <p:attrNameLst>
                                          <p:attrName>style.visibility</p:attrName>
                                        </p:attrNameLst>
                                      </p:cBhvr>
                                      <p:to>
                                        <p:strVal val="visible"/>
                                      </p:to>
                                    </p:set>
                                  </p:childTnLst>
                                </p:cTn>
                              </p:par>
                            </p:childTnLst>
                          </p:cTn>
                        </p:par>
                        <p:par>
                          <p:cTn id="109" fill="hold" nodeType="afterGroup">
                            <p:stCondLst>
                              <p:cond delay="17500"/>
                            </p:stCondLst>
                            <p:childTnLst>
                              <p:par>
                                <p:cTn id="110" presetID="1" presetClass="entr" presetSubtype="0" fill="hold" nodeType="afterEffect">
                                  <p:stCondLst>
                                    <p:cond delay="0"/>
                                  </p:stCondLst>
                                  <p:childTnLst>
                                    <p:set>
                                      <p:cBhvr>
                                        <p:cTn id="111" dur="1" fill="hold">
                                          <p:stCondLst>
                                            <p:cond delay="499"/>
                                          </p:stCondLst>
                                        </p:cTn>
                                        <p:tgtEl>
                                          <p:spTgt spid="564253"/>
                                        </p:tgtEl>
                                        <p:attrNameLst>
                                          <p:attrName>style.visibility</p:attrName>
                                        </p:attrNameLst>
                                      </p:cBhvr>
                                      <p:to>
                                        <p:strVal val="visible"/>
                                      </p:to>
                                    </p:set>
                                  </p:childTnLst>
                                </p:cTn>
                              </p:par>
                            </p:childTnLst>
                          </p:cTn>
                        </p:par>
                        <p:par>
                          <p:cTn id="112" fill="hold" nodeType="afterGroup">
                            <p:stCondLst>
                              <p:cond delay="18000"/>
                            </p:stCondLst>
                            <p:childTnLst>
                              <p:par>
                                <p:cTn id="113" presetID="1" presetClass="entr" presetSubtype="0" fill="hold" nodeType="afterEffect">
                                  <p:stCondLst>
                                    <p:cond delay="0"/>
                                  </p:stCondLst>
                                  <p:childTnLst>
                                    <p:set>
                                      <p:cBhvr>
                                        <p:cTn id="114" dur="1" fill="hold">
                                          <p:stCondLst>
                                            <p:cond delay="499"/>
                                          </p:stCondLst>
                                        </p:cTn>
                                        <p:tgtEl>
                                          <p:spTgt spid="564254"/>
                                        </p:tgtEl>
                                        <p:attrNameLst>
                                          <p:attrName>style.visibility</p:attrName>
                                        </p:attrNameLst>
                                      </p:cBhvr>
                                      <p:to>
                                        <p:strVal val="visible"/>
                                      </p:to>
                                    </p:set>
                                  </p:childTnLst>
                                </p:cTn>
                              </p:par>
                            </p:childTnLst>
                          </p:cTn>
                        </p:par>
                        <p:par>
                          <p:cTn id="115" fill="hold" nodeType="afterGroup">
                            <p:stCondLst>
                              <p:cond delay="18500"/>
                            </p:stCondLst>
                            <p:childTnLst>
                              <p:par>
                                <p:cTn id="116" presetID="1" presetClass="entr" presetSubtype="0" fill="hold" nodeType="afterEffect">
                                  <p:stCondLst>
                                    <p:cond delay="0"/>
                                  </p:stCondLst>
                                  <p:childTnLst>
                                    <p:set>
                                      <p:cBhvr>
                                        <p:cTn id="117" dur="1" fill="hold">
                                          <p:stCondLst>
                                            <p:cond delay="499"/>
                                          </p:stCondLst>
                                        </p:cTn>
                                        <p:tgtEl>
                                          <p:spTgt spid="564255"/>
                                        </p:tgtEl>
                                        <p:attrNameLst>
                                          <p:attrName>style.visibility</p:attrName>
                                        </p:attrNameLst>
                                      </p:cBhvr>
                                      <p:to>
                                        <p:strVal val="visible"/>
                                      </p:to>
                                    </p:set>
                                  </p:childTnLst>
                                </p:cTn>
                              </p:par>
                            </p:childTnLst>
                          </p:cTn>
                        </p:par>
                        <p:par>
                          <p:cTn id="118" fill="hold" nodeType="afterGroup">
                            <p:stCondLst>
                              <p:cond delay="19000"/>
                            </p:stCondLst>
                            <p:childTnLst>
                              <p:par>
                                <p:cTn id="119" presetID="1" presetClass="entr" presetSubtype="0" fill="hold" nodeType="afterEffect">
                                  <p:stCondLst>
                                    <p:cond delay="0"/>
                                  </p:stCondLst>
                                  <p:childTnLst>
                                    <p:set>
                                      <p:cBhvr>
                                        <p:cTn id="120" dur="1" fill="hold">
                                          <p:stCondLst>
                                            <p:cond delay="499"/>
                                          </p:stCondLst>
                                        </p:cTn>
                                        <p:tgtEl>
                                          <p:spTgt spid="564256"/>
                                        </p:tgtEl>
                                        <p:attrNameLst>
                                          <p:attrName>style.visibility</p:attrName>
                                        </p:attrNameLst>
                                      </p:cBhvr>
                                      <p:to>
                                        <p:strVal val="visible"/>
                                      </p:to>
                                    </p:set>
                                  </p:childTnLst>
                                </p:cTn>
                              </p:par>
                            </p:childTnLst>
                          </p:cTn>
                        </p:par>
                        <p:par>
                          <p:cTn id="121" fill="hold" nodeType="afterGroup">
                            <p:stCondLst>
                              <p:cond delay="19500"/>
                            </p:stCondLst>
                            <p:childTnLst>
                              <p:par>
                                <p:cTn id="122" presetID="1" presetClass="entr" presetSubtype="0" fill="hold" nodeType="afterEffect">
                                  <p:stCondLst>
                                    <p:cond delay="0"/>
                                  </p:stCondLst>
                                  <p:childTnLst>
                                    <p:set>
                                      <p:cBhvr>
                                        <p:cTn id="123" dur="1" fill="hold">
                                          <p:stCondLst>
                                            <p:cond delay="499"/>
                                          </p:stCondLst>
                                        </p:cTn>
                                        <p:tgtEl>
                                          <p:spTgt spid="564257"/>
                                        </p:tgtEl>
                                        <p:attrNameLst>
                                          <p:attrName>style.visibility</p:attrName>
                                        </p:attrNameLst>
                                      </p:cBhvr>
                                      <p:to>
                                        <p:strVal val="visible"/>
                                      </p:to>
                                    </p:set>
                                  </p:childTnLst>
                                </p:cTn>
                              </p:par>
                            </p:childTnLst>
                          </p:cTn>
                        </p:par>
                        <p:par>
                          <p:cTn id="124" fill="hold" nodeType="afterGroup">
                            <p:stCondLst>
                              <p:cond delay="20000"/>
                            </p:stCondLst>
                            <p:childTnLst>
                              <p:par>
                                <p:cTn id="125" presetID="1" presetClass="entr" presetSubtype="0" fill="hold" nodeType="afterEffect">
                                  <p:stCondLst>
                                    <p:cond delay="0"/>
                                  </p:stCondLst>
                                  <p:childTnLst>
                                    <p:set>
                                      <p:cBhvr>
                                        <p:cTn id="126" dur="1" fill="hold">
                                          <p:stCondLst>
                                            <p:cond delay="499"/>
                                          </p:stCondLst>
                                        </p:cTn>
                                        <p:tgtEl>
                                          <p:spTgt spid="564258"/>
                                        </p:tgtEl>
                                        <p:attrNameLst>
                                          <p:attrName>style.visibility</p:attrName>
                                        </p:attrNameLst>
                                      </p:cBhvr>
                                      <p:to>
                                        <p:strVal val="visible"/>
                                      </p:to>
                                    </p:set>
                                  </p:childTnLst>
                                </p:cTn>
                              </p:par>
                            </p:childTnLst>
                          </p:cTn>
                        </p:par>
                        <p:par>
                          <p:cTn id="127" fill="hold" nodeType="afterGroup">
                            <p:stCondLst>
                              <p:cond delay="20500"/>
                            </p:stCondLst>
                            <p:childTnLst>
                              <p:par>
                                <p:cTn id="128" presetID="1" presetClass="entr" presetSubtype="0" fill="hold" nodeType="afterEffect">
                                  <p:stCondLst>
                                    <p:cond delay="0"/>
                                  </p:stCondLst>
                                  <p:childTnLst>
                                    <p:set>
                                      <p:cBhvr>
                                        <p:cTn id="129" dur="1" fill="hold">
                                          <p:stCondLst>
                                            <p:cond delay="499"/>
                                          </p:stCondLst>
                                        </p:cTn>
                                        <p:tgtEl>
                                          <p:spTgt spid="564259"/>
                                        </p:tgtEl>
                                        <p:attrNameLst>
                                          <p:attrName>style.visibility</p:attrName>
                                        </p:attrNameLst>
                                      </p:cBhvr>
                                      <p:to>
                                        <p:strVal val="visible"/>
                                      </p:to>
                                    </p:set>
                                  </p:childTnLst>
                                </p:cTn>
                              </p:par>
                            </p:childTnLst>
                          </p:cTn>
                        </p:par>
                        <p:par>
                          <p:cTn id="130" fill="hold" nodeType="afterGroup">
                            <p:stCondLst>
                              <p:cond delay="21000"/>
                            </p:stCondLst>
                            <p:childTnLst>
                              <p:par>
                                <p:cTn id="131" presetID="1" presetClass="entr" presetSubtype="0" fill="hold" nodeType="afterEffect">
                                  <p:stCondLst>
                                    <p:cond delay="0"/>
                                  </p:stCondLst>
                                  <p:childTnLst>
                                    <p:set>
                                      <p:cBhvr>
                                        <p:cTn id="132" dur="1" fill="hold">
                                          <p:stCondLst>
                                            <p:cond delay="499"/>
                                          </p:stCondLst>
                                        </p:cTn>
                                        <p:tgtEl>
                                          <p:spTgt spid="564260"/>
                                        </p:tgtEl>
                                        <p:attrNameLst>
                                          <p:attrName>style.visibility</p:attrName>
                                        </p:attrNameLst>
                                      </p:cBhvr>
                                      <p:to>
                                        <p:strVal val="visible"/>
                                      </p:to>
                                    </p:set>
                                  </p:childTnLst>
                                </p:cTn>
                              </p:par>
                            </p:childTnLst>
                          </p:cTn>
                        </p:par>
                        <p:par>
                          <p:cTn id="133" fill="hold" nodeType="afterGroup">
                            <p:stCondLst>
                              <p:cond delay="21500"/>
                            </p:stCondLst>
                            <p:childTnLst>
                              <p:par>
                                <p:cTn id="134" presetID="1" presetClass="entr" presetSubtype="0" fill="hold" nodeType="afterEffect">
                                  <p:stCondLst>
                                    <p:cond delay="0"/>
                                  </p:stCondLst>
                                  <p:childTnLst>
                                    <p:set>
                                      <p:cBhvr>
                                        <p:cTn id="135" dur="1" fill="hold">
                                          <p:stCondLst>
                                            <p:cond delay="499"/>
                                          </p:stCondLst>
                                        </p:cTn>
                                        <p:tgtEl>
                                          <p:spTgt spid="564261"/>
                                        </p:tgtEl>
                                        <p:attrNameLst>
                                          <p:attrName>style.visibility</p:attrName>
                                        </p:attrNameLst>
                                      </p:cBhvr>
                                      <p:to>
                                        <p:strVal val="visible"/>
                                      </p:to>
                                    </p:set>
                                  </p:childTnLst>
                                </p:cTn>
                              </p:par>
                            </p:childTnLst>
                          </p:cTn>
                        </p:par>
                        <p:par>
                          <p:cTn id="136" fill="hold" nodeType="afterGroup">
                            <p:stCondLst>
                              <p:cond delay="22000"/>
                            </p:stCondLst>
                            <p:childTnLst>
                              <p:par>
                                <p:cTn id="137" presetID="1" presetClass="entr" presetSubtype="0" fill="hold" nodeType="afterEffect">
                                  <p:stCondLst>
                                    <p:cond delay="0"/>
                                  </p:stCondLst>
                                  <p:childTnLst>
                                    <p:set>
                                      <p:cBhvr>
                                        <p:cTn id="138" dur="1" fill="hold">
                                          <p:stCondLst>
                                            <p:cond delay="499"/>
                                          </p:stCondLst>
                                        </p:cTn>
                                        <p:tgtEl>
                                          <p:spTgt spid="564262"/>
                                        </p:tgtEl>
                                        <p:attrNameLst>
                                          <p:attrName>style.visibility</p:attrName>
                                        </p:attrNameLst>
                                      </p:cBhvr>
                                      <p:to>
                                        <p:strVal val="visible"/>
                                      </p:to>
                                    </p:set>
                                  </p:childTnLst>
                                </p:cTn>
                              </p:par>
                            </p:childTnLst>
                          </p:cTn>
                        </p:par>
                        <p:par>
                          <p:cTn id="139" fill="hold" nodeType="afterGroup">
                            <p:stCondLst>
                              <p:cond delay="22500"/>
                            </p:stCondLst>
                            <p:childTnLst>
                              <p:par>
                                <p:cTn id="140" presetID="1" presetClass="entr" presetSubtype="0" fill="hold" nodeType="afterEffect">
                                  <p:stCondLst>
                                    <p:cond delay="0"/>
                                  </p:stCondLst>
                                  <p:childTnLst>
                                    <p:set>
                                      <p:cBhvr>
                                        <p:cTn id="141" dur="1" fill="hold">
                                          <p:stCondLst>
                                            <p:cond delay="499"/>
                                          </p:stCondLst>
                                        </p:cTn>
                                        <p:tgtEl>
                                          <p:spTgt spid="564263"/>
                                        </p:tgtEl>
                                        <p:attrNameLst>
                                          <p:attrName>style.visibility</p:attrName>
                                        </p:attrNameLst>
                                      </p:cBhvr>
                                      <p:to>
                                        <p:strVal val="visible"/>
                                      </p:to>
                                    </p:set>
                                  </p:childTnLst>
                                </p:cTn>
                              </p:par>
                            </p:childTnLst>
                          </p:cTn>
                        </p:par>
                        <p:par>
                          <p:cTn id="142" fill="hold" nodeType="afterGroup">
                            <p:stCondLst>
                              <p:cond delay="23000"/>
                            </p:stCondLst>
                            <p:childTnLst>
                              <p:par>
                                <p:cTn id="143" presetID="1" presetClass="entr" presetSubtype="0" fill="hold" nodeType="afterEffect">
                                  <p:stCondLst>
                                    <p:cond delay="0"/>
                                  </p:stCondLst>
                                  <p:childTnLst>
                                    <p:set>
                                      <p:cBhvr>
                                        <p:cTn id="144" dur="1" fill="hold">
                                          <p:stCondLst>
                                            <p:cond delay="499"/>
                                          </p:stCondLst>
                                        </p:cTn>
                                        <p:tgtEl>
                                          <p:spTgt spid="564264"/>
                                        </p:tgtEl>
                                        <p:attrNameLst>
                                          <p:attrName>style.visibility</p:attrName>
                                        </p:attrNameLst>
                                      </p:cBhvr>
                                      <p:to>
                                        <p:strVal val="visible"/>
                                      </p:to>
                                    </p:set>
                                  </p:childTnLst>
                                </p:cTn>
                              </p:par>
                            </p:childTnLst>
                          </p:cTn>
                        </p:par>
                        <p:par>
                          <p:cTn id="145" fill="hold" nodeType="afterGroup">
                            <p:stCondLst>
                              <p:cond delay="23500"/>
                            </p:stCondLst>
                            <p:childTnLst>
                              <p:par>
                                <p:cTn id="146" presetID="1" presetClass="entr" presetSubtype="0" fill="hold" grpId="0" nodeType="afterEffect">
                                  <p:stCondLst>
                                    <p:cond delay="0"/>
                                  </p:stCondLst>
                                  <p:childTnLst>
                                    <p:set>
                                      <p:cBhvr>
                                        <p:cTn id="147" dur="1" fill="hold">
                                          <p:stCondLst>
                                            <p:cond delay="499"/>
                                          </p:stCondLst>
                                        </p:cTn>
                                        <p:tgtEl>
                                          <p:spTgt spid="564265"/>
                                        </p:tgtEl>
                                        <p:attrNameLst>
                                          <p:attrName>style.visibility</p:attrName>
                                        </p:attrNameLst>
                                      </p:cBhvr>
                                      <p:to>
                                        <p:strVal val="visible"/>
                                      </p:to>
                                    </p:set>
                                  </p:childTnLst>
                                </p:cTn>
                              </p:par>
                            </p:childTnLst>
                          </p:cTn>
                        </p:par>
                        <p:par>
                          <p:cTn id="148" fill="hold" nodeType="afterGroup">
                            <p:stCondLst>
                              <p:cond delay="24000"/>
                            </p:stCondLst>
                            <p:childTnLst>
                              <p:par>
                                <p:cTn id="149" presetID="1" presetClass="entr" presetSubtype="0" fill="hold" grpId="0" nodeType="afterEffect">
                                  <p:stCondLst>
                                    <p:cond delay="0"/>
                                  </p:stCondLst>
                                  <p:childTnLst>
                                    <p:set>
                                      <p:cBhvr>
                                        <p:cTn id="150" dur="1" fill="hold">
                                          <p:stCondLst>
                                            <p:cond delay="499"/>
                                          </p:stCondLst>
                                        </p:cTn>
                                        <p:tgtEl>
                                          <p:spTgt spid="564266"/>
                                        </p:tgtEl>
                                        <p:attrNameLst>
                                          <p:attrName>style.visibility</p:attrName>
                                        </p:attrNameLst>
                                      </p:cBhvr>
                                      <p:to>
                                        <p:strVal val="visible"/>
                                      </p:to>
                                    </p:set>
                                  </p:childTnLst>
                                </p:cTn>
                              </p:par>
                            </p:childTnLst>
                          </p:cTn>
                        </p:par>
                        <p:par>
                          <p:cTn id="151" fill="hold" nodeType="afterGroup">
                            <p:stCondLst>
                              <p:cond delay="24500"/>
                            </p:stCondLst>
                            <p:childTnLst>
                              <p:par>
                                <p:cTn id="152" presetID="1" presetClass="entr" presetSubtype="0" fill="hold" grpId="0" nodeType="afterEffect">
                                  <p:stCondLst>
                                    <p:cond delay="0"/>
                                  </p:stCondLst>
                                  <p:childTnLst>
                                    <p:set>
                                      <p:cBhvr>
                                        <p:cTn id="153" dur="1" fill="hold">
                                          <p:stCondLst>
                                            <p:cond delay="499"/>
                                          </p:stCondLst>
                                        </p:cTn>
                                        <p:tgtEl>
                                          <p:spTgt spid="564267"/>
                                        </p:tgtEl>
                                        <p:attrNameLst>
                                          <p:attrName>style.visibility</p:attrName>
                                        </p:attrNameLst>
                                      </p:cBhvr>
                                      <p:to>
                                        <p:strVal val="visible"/>
                                      </p:to>
                                    </p:set>
                                  </p:childTnLst>
                                </p:cTn>
                              </p:par>
                            </p:childTnLst>
                          </p:cTn>
                        </p:par>
                        <p:par>
                          <p:cTn id="154" fill="hold" nodeType="afterGroup">
                            <p:stCondLst>
                              <p:cond delay="25000"/>
                            </p:stCondLst>
                            <p:childTnLst>
                              <p:par>
                                <p:cTn id="155" presetID="1" presetClass="entr" presetSubtype="0" fill="hold" nodeType="afterEffect">
                                  <p:stCondLst>
                                    <p:cond delay="0"/>
                                  </p:stCondLst>
                                  <p:childTnLst>
                                    <p:set>
                                      <p:cBhvr>
                                        <p:cTn id="156" dur="1" fill="hold">
                                          <p:stCondLst>
                                            <p:cond delay="499"/>
                                          </p:stCondLst>
                                        </p:cTn>
                                        <p:tgtEl>
                                          <p:spTgt spid="564270"/>
                                        </p:tgtEl>
                                        <p:attrNameLst>
                                          <p:attrName>style.visibility</p:attrName>
                                        </p:attrNameLst>
                                      </p:cBhvr>
                                      <p:to>
                                        <p:strVal val="visible"/>
                                      </p:to>
                                    </p:set>
                                  </p:childTnLst>
                                </p:cTn>
                              </p:par>
                            </p:childTnLst>
                          </p:cTn>
                        </p:par>
                        <p:par>
                          <p:cTn id="157" fill="hold" nodeType="afterGroup">
                            <p:stCondLst>
                              <p:cond delay="25500"/>
                            </p:stCondLst>
                            <p:childTnLst>
                              <p:par>
                                <p:cTn id="158" presetID="23" presetClass="entr" presetSubtype="36" fill="hold" grpId="0" nodeType="afterEffect">
                                  <p:stCondLst>
                                    <p:cond delay="2000"/>
                                  </p:stCondLst>
                                  <p:childTnLst>
                                    <p:set>
                                      <p:cBhvr>
                                        <p:cTn id="159" dur="1" fill="hold">
                                          <p:stCondLst>
                                            <p:cond delay="0"/>
                                          </p:stCondLst>
                                        </p:cTn>
                                        <p:tgtEl>
                                          <p:spTgt spid="564281"/>
                                        </p:tgtEl>
                                        <p:attrNameLst>
                                          <p:attrName>style.visibility</p:attrName>
                                        </p:attrNameLst>
                                      </p:cBhvr>
                                      <p:to>
                                        <p:strVal val="visible"/>
                                      </p:to>
                                    </p:set>
                                    <p:anim calcmode="lin" valueType="num">
                                      <p:cBhvr>
                                        <p:cTn id="160" dur="500" fill="hold"/>
                                        <p:tgtEl>
                                          <p:spTgt spid="564281"/>
                                        </p:tgtEl>
                                        <p:attrNameLst>
                                          <p:attrName>ppt_w</p:attrName>
                                        </p:attrNameLst>
                                      </p:cBhvr>
                                      <p:tavLst>
                                        <p:tav tm="0">
                                          <p:val>
                                            <p:strVal val="(6*min(max(#ppt_w*#ppt_h,.3),1)-7.4)/-.7*#ppt_w"/>
                                          </p:val>
                                        </p:tav>
                                        <p:tav tm="100000">
                                          <p:val>
                                            <p:strVal val="#ppt_w"/>
                                          </p:val>
                                        </p:tav>
                                      </p:tavLst>
                                    </p:anim>
                                    <p:anim calcmode="lin" valueType="num">
                                      <p:cBhvr>
                                        <p:cTn id="161" dur="500" fill="hold"/>
                                        <p:tgtEl>
                                          <p:spTgt spid="564281"/>
                                        </p:tgtEl>
                                        <p:attrNameLst>
                                          <p:attrName>ppt_h</p:attrName>
                                        </p:attrNameLst>
                                      </p:cBhvr>
                                      <p:tavLst>
                                        <p:tav tm="0">
                                          <p:val>
                                            <p:strVal val="(6*min(max(#ppt_w*#ppt_h,.3),1)-7.4)/-.7*#ppt_h"/>
                                          </p:val>
                                        </p:tav>
                                        <p:tav tm="100000">
                                          <p:val>
                                            <p:strVal val="#ppt_h"/>
                                          </p:val>
                                        </p:tav>
                                      </p:tavLst>
                                    </p:anim>
                                    <p:anim calcmode="lin" valueType="num">
                                      <p:cBhvr>
                                        <p:cTn id="162" dur="500" fill="hold"/>
                                        <p:tgtEl>
                                          <p:spTgt spid="564281"/>
                                        </p:tgtEl>
                                        <p:attrNameLst>
                                          <p:attrName>ppt_x</p:attrName>
                                        </p:attrNameLst>
                                      </p:cBhvr>
                                      <p:tavLst>
                                        <p:tav tm="0">
                                          <p:val>
                                            <p:fltVal val="0.5"/>
                                          </p:val>
                                        </p:tav>
                                        <p:tav tm="100000">
                                          <p:val>
                                            <p:strVal val="#ppt_x"/>
                                          </p:val>
                                        </p:tav>
                                      </p:tavLst>
                                    </p:anim>
                                    <p:anim calcmode="lin" valueType="num">
                                      <p:cBhvr>
                                        <p:cTn id="163" dur="500" fill="hold"/>
                                        <p:tgtEl>
                                          <p:spTgt spid="564281"/>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58"/>
                                            </p:cond>
                                          </p:stCondLst>
                                          <p:endCondLst>
                                            <p:cond evt="onStopAudio" delay="0">
                                              <p:tgtEl>
                                                <p:sldTgt/>
                                              </p:tgtEl>
                                            </p:cond>
                                          </p:endCondLst>
                                        </p:cTn>
                                        <p:tgtEl>
                                          <p:sndTgt r:embed="rId2" name="DOORBELL.WAV"/>
                                        </p:tgtEl>
                                      </p:cMediaNode>
                                    </p:audio>
                                  </p:subTnLst>
                                </p:cTn>
                              </p:par>
                            </p:childTnLst>
                          </p:cTn>
                        </p:par>
                        <p:par>
                          <p:cTn id="164" fill="hold" nodeType="afterGroup">
                            <p:stCondLst>
                              <p:cond delay="28000"/>
                            </p:stCondLst>
                            <p:childTnLst>
                              <p:par>
                                <p:cTn id="165" presetID="2" presetClass="entr" presetSubtype="2" fill="hold" nodeType="afterEffect">
                                  <p:stCondLst>
                                    <p:cond delay="1000"/>
                                  </p:stCondLst>
                                  <p:childTnLst>
                                    <p:set>
                                      <p:cBhvr>
                                        <p:cTn id="166" dur="1" fill="hold">
                                          <p:stCondLst>
                                            <p:cond delay="0"/>
                                          </p:stCondLst>
                                        </p:cTn>
                                        <p:tgtEl>
                                          <p:spTgt spid="564286"/>
                                        </p:tgtEl>
                                        <p:attrNameLst>
                                          <p:attrName>style.visibility</p:attrName>
                                        </p:attrNameLst>
                                      </p:cBhvr>
                                      <p:to>
                                        <p:strVal val="visible"/>
                                      </p:to>
                                    </p:set>
                                    <p:anim calcmode="lin" valueType="num">
                                      <p:cBhvr additive="base">
                                        <p:cTn id="167" dur="500" fill="hold"/>
                                        <p:tgtEl>
                                          <p:spTgt spid="564286"/>
                                        </p:tgtEl>
                                        <p:attrNameLst>
                                          <p:attrName>ppt_x</p:attrName>
                                        </p:attrNameLst>
                                      </p:cBhvr>
                                      <p:tavLst>
                                        <p:tav tm="0">
                                          <p:val>
                                            <p:strVal val="1+#ppt_w/2"/>
                                          </p:val>
                                        </p:tav>
                                        <p:tav tm="100000">
                                          <p:val>
                                            <p:strVal val="#ppt_x"/>
                                          </p:val>
                                        </p:tav>
                                      </p:tavLst>
                                    </p:anim>
                                    <p:anim calcmode="lin" valueType="num">
                                      <p:cBhvr additive="base">
                                        <p:cTn id="168" dur="500" fill="hold"/>
                                        <p:tgtEl>
                                          <p:spTgt spid="564286"/>
                                        </p:tgtEl>
                                        <p:attrNameLst>
                                          <p:attrName>ppt_y</p:attrName>
                                        </p:attrNameLst>
                                      </p:cBhvr>
                                      <p:tavLst>
                                        <p:tav tm="0">
                                          <p:val>
                                            <p:strVal val="#ppt_y"/>
                                          </p:val>
                                        </p:tav>
                                        <p:tav tm="100000">
                                          <p:val>
                                            <p:strVal val="#ppt_y"/>
                                          </p:val>
                                        </p:tav>
                                      </p:tavLst>
                                    </p:anim>
                                  </p:childTnLst>
                                </p:cTn>
                              </p:par>
                            </p:childTnLst>
                          </p:cTn>
                        </p:par>
                        <p:par>
                          <p:cTn id="169" fill="hold" nodeType="afterGroup">
                            <p:stCondLst>
                              <p:cond delay="29500"/>
                            </p:stCondLst>
                            <p:childTnLst>
                              <p:par>
                                <p:cTn id="170" presetID="2" presetClass="entr" presetSubtype="2" fill="hold" nodeType="afterEffect">
                                  <p:stCondLst>
                                    <p:cond delay="1000"/>
                                  </p:stCondLst>
                                  <p:childTnLst>
                                    <p:set>
                                      <p:cBhvr>
                                        <p:cTn id="171" dur="1" fill="hold">
                                          <p:stCondLst>
                                            <p:cond delay="0"/>
                                          </p:stCondLst>
                                        </p:cTn>
                                        <p:tgtEl>
                                          <p:spTgt spid="564287"/>
                                        </p:tgtEl>
                                        <p:attrNameLst>
                                          <p:attrName>style.visibility</p:attrName>
                                        </p:attrNameLst>
                                      </p:cBhvr>
                                      <p:to>
                                        <p:strVal val="visible"/>
                                      </p:to>
                                    </p:set>
                                    <p:anim calcmode="lin" valueType="num">
                                      <p:cBhvr additive="base">
                                        <p:cTn id="172" dur="500" fill="hold"/>
                                        <p:tgtEl>
                                          <p:spTgt spid="564287"/>
                                        </p:tgtEl>
                                        <p:attrNameLst>
                                          <p:attrName>ppt_x</p:attrName>
                                        </p:attrNameLst>
                                      </p:cBhvr>
                                      <p:tavLst>
                                        <p:tav tm="0">
                                          <p:val>
                                            <p:strVal val="1+#ppt_w/2"/>
                                          </p:val>
                                        </p:tav>
                                        <p:tav tm="100000">
                                          <p:val>
                                            <p:strVal val="#ppt_x"/>
                                          </p:val>
                                        </p:tav>
                                      </p:tavLst>
                                    </p:anim>
                                    <p:anim calcmode="lin" valueType="num">
                                      <p:cBhvr additive="base">
                                        <p:cTn id="173" dur="500" fill="hold"/>
                                        <p:tgtEl>
                                          <p:spTgt spid="5642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39" grpId="0" autoUpdateAnimBg="0"/>
      <p:bldP spid="564265" grpId="0" autoUpdateAnimBg="0"/>
      <p:bldP spid="564266" grpId="0" autoUpdateAnimBg="0"/>
      <p:bldP spid="564267" grpId="0" autoUpdateAnimBg="0"/>
      <p:bldP spid="564275" grpId="0" autoUpdateAnimBg="0"/>
      <p:bldP spid="564281" grpId="0" autoUpdateAnimBg="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Temperature Sensors</a:t>
            </a:r>
          </a:p>
        </p:txBody>
      </p:sp>
      <p:sp>
        <p:nvSpPr>
          <p:cNvPr id="3" name="Content Placeholder 2"/>
          <p:cNvSpPr>
            <a:spLocks noGrp="1"/>
          </p:cNvSpPr>
          <p:nvPr>
            <p:ph idx="1"/>
          </p:nvPr>
        </p:nvSpPr>
        <p:spPr/>
        <p:txBody>
          <a:bodyPr>
            <a:normAutofit lnSpcReduction="10000"/>
          </a:bodyPr>
          <a:lstStyle/>
          <a:p>
            <a:r>
              <a:rPr lang="en-US" dirty="0"/>
              <a:t>Bimetallic</a:t>
            </a:r>
          </a:p>
          <a:p>
            <a:r>
              <a:rPr lang="en-US" dirty="0"/>
              <a:t>Liquid in Glass</a:t>
            </a:r>
          </a:p>
          <a:p>
            <a:r>
              <a:rPr lang="en-US" dirty="0"/>
              <a:t>Resistance Temperature Detectors</a:t>
            </a:r>
          </a:p>
          <a:p>
            <a:r>
              <a:rPr lang="en-US" dirty="0"/>
              <a:t>Thermistor</a:t>
            </a:r>
          </a:p>
          <a:p>
            <a:r>
              <a:rPr lang="en-US" dirty="0"/>
              <a:t>Thermocouple</a:t>
            </a:r>
          </a:p>
          <a:p>
            <a:r>
              <a:rPr lang="en-US" dirty="0"/>
              <a:t>Thermodiodes and Transistors</a:t>
            </a:r>
          </a:p>
          <a:p>
            <a:r>
              <a:rPr lang="en-US" dirty="0"/>
              <a:t>Radiation pyrometer</a:t>
            </a:r>
          </a:p>
          <a:p>
            <a:r>
              <a:rPr lang="en-US" dirty="0"/>
              <a:t>Electromechanical Systems Sec. 4.1</a:t>
            </a:r>
          </a:p>
        </p:txBody>
      </p:sp>
    </p:spTree>
    <p:extLst>
      <p:ext uri="{BB962C8B-B14F-4D97-AF65-F5344CB8AC3E}">
        <p14:creationId xmlns:p14="http://schemas.microsoft.com/office/powerpoint/2010/main" val="2009571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7924800" cy="411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14149" y="685800"/>
            <a:ext cx="8077200" cy="707886"/>
          </a:xfrm>
          <a:prstGeom prst="rect">
            <a:avLst/>
          </a:prstGeom>
        </p:spPr>
        <p:txBody>
          <a:bodyPr wrap="square">
            <a:spAutoFit/>
          </a:bodyPr>
          <a:lstStyle/>
          <a:p>
            <a:pPr marL="457200" indent="-457200">
              <a:buFont typeface="Arial" pitchFamily="34" charset="0"/>
              <a:buChar char="•"/>
            </a:pPr>
            <a:r>
              <a:rPr lang="en-US" sz="2000" dirty="0"/>
              <a:t>Saturation refers to the limitations of the range of the values for the output of a component.</a:t>
            </a:r>
          </a:p>
        </p:txBody>
      </p:sp>
    </p:spTree>
    <p:extLst>
      <p:ext uri="{BB962C8B-B14F-4D97-AF65-F5344CB8AC3E}">
        <p14:creationId xmlns:p14="http://schemas.microsoft.com/office/powerpoint/2010/main" val="405638967"/>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457200" y="274638"/>
            <a:ext cx="8229600" cy="71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eaLnBrk="1" hangingPunct="1"/>
            <a:r>
              <a:rPr lang="en-US" altLang="en-US" sz="3600" dirty="0"/>
              <a:t>Bi-Met Local Temperature Indicator/Sensor</a:t>
            </a:r>
          </a:p>
        </p:txBody>
      </p:sp>
      <p:sp>
        <p:nvSpPr>
          <p:cNvPr id="107523" name="Rectangle 3"/>
          <p:cNvSpPr>
            <a:spLocks noChangeArrowheads="1"/>
          </p:cNvSpPr>
          <p:nvPr/>
        </p:nvSpPr>
        <p:spPr bwMode="auto">
          <a:xfrm>
            <a:off x="4495800" y="2076450"/>
            <a:ext cx="34861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20000"/>
              </a:lnSpc>
              <a:spcBef>
                <a:spcPct val="20000"/>
              </a:spcBef>
              <a:buFontTx/>
              <a:buChar char="•"/>
            </a:pPr>
            <a:r>
              <a:rPr lang="en-US" altLang="en-US" sz="2000" dirty="0"/>
              <a:t>No Power supply required</a:t>
            </a:r>
          </a:p>
          <a:p>
            <a:pPr eaLnBrk="1" hangingPunct="1">
              <a:lnSpc>
                <a:spcPct val="120000"/>
              </a:lnSpc>
              <a:spcBef>
                <a:spcPct val="20000"/>
              </a:spcBef>
              <a:buFontTx/>
              <a:buChar char="•"/>
            </a:pPr>
            <a:r>
              <a:rPr lang="en-US" altLang="en-US" sz="2000" dirty="0"/>
              <a:t>Familiar appearance</a:t>
            </a:r>
          </a:p>
          <a:p>
            <a:pPr eaLnBrk="1" hangingPunct="1">
              <a:lnSpc>
                <a:spcPct val="120000"/>
              </a:lnSpc>
              <a:spcBef>
                <a:spcPct val="20000"/>
              </a:spcBef>
              <a:buFontTx/>
              <a:buChar char="•"/>
            </a:pPr>
            <a:r>
              <a:rPr lang="en-US" altLang="en-US" sz="2000" dirty="0"/>
              <a:t>Easy to read</a:t>
            </a:r>
          </a:p>
          <a:p>
            <a:pPr eaLnBrk="1" hangingPunct="1">
              <a:lnSpc>
                <a:spcPct val="120000"/>
              </a:lnSpc>
              <a:spcBef>
                <a:spcPct val="20000"/>
              </a:spcBef>
              <a:buFontTx/>
              <a:buChar char="•"/>
            </a:pPr>
            <a:r>
              <a:rPr lang="en-US" altLang="en-US" sz="2000" dirty="0"/>
              <a:t>250°F (2° increments) and 500°F (5° increments) ranges</a:t>
            </a:r>
          </a:p>
          <a:p>
            <a:pPr marL="0" indent="0">
              <a:lnSpc>
                <a:spcPct val="120000"/>
              </a:lnSpc>
              <a:spcBef>
                <a:spcPct val="20000"/>
              </a:spcBef>
            </a:pPr>
            <a:endParaRPr lang="en-US" altLang="en-US" sz="1350" dirty="0"/>
          </a:p>
        </p:txBody>
      </p:sp>
      <p:pic>
        <p:nvPicPr>
          <p:cNvPr id="1075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356122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826023"/>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Bimetallic Strip</a:t>
            </a:r>
          </a:p>
        </p:txBody>
      </p:sp>
      <p:pic>
        <p:nvPicPr>
          <p:cNvPr id="2050" name="Picture 2" descr="http://4.bp.blogspot.com/-UWHgO0PPBSU/Tu3ObZnIEXI/AAAAAAAAAP4/omuOosyirCM/s1600/BimetalStrip2-L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382000" cy="5431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682357"/>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Glass Thermometer</a:t>
            </a:r>
          </a:p>
        </p:txBody>
      </p:sp>
      <p:pic>
        <p:nvPicPr>
          <p:cNvPr id="4" name="Content Placeholder 3"/>
          <p:cNvPicPr>
            <a:picLocks noGrp="1" noChangeAspect="1"/>
          </p:cNvPicPr>
          <p:nvPr>
            <p:ph idx="1"/>
          </p:nvPr>
        </p:nvPicPr>
        <p:blipFill>
          <a:blip r:embed="rId3"/>
          <a:stretch>
            <a:fillRect/>
          </a:stretch>
        </p:blipFill>
        <p:spPr>
          <a:xfrm>
            <a:off x="1600200" y="1676400"/>
            <a:ext cx="5638800" cy="4296229"/>
          </a:xfrm>
          <a:prstGeom prst="rect">
            <a:avLst/>
          </a:prstGeom>
        </p:spPr>
      </p:pic>
    </p:spTree>
    <p:extLst>
      <p:ext uri="{BB962C8B-B14F-4D97-AF65-F5344CB8AC3E}">
        <p14:creationId xmlns:p14="http://schemas.microsoft.com/office/powerpoint/2010/main" val="2835558559"/>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2699C0-E954-4003-9DA3-3957FB40E070}"/>
              </a:ext>
            </a:extLst>
          </p:cNvPr>
          <p:cNvSpPr>
            <a:spLocks noGrp="1"/>
          </p:cNvSpPr>
          <p:nvPr>
            <p:ph type="title"/>
          </p:nvPr>
        </p:nvSpPr>
        <p:spPr/>
        <p:txBody>
          <a:bodyPr>
            <a:normAutofit/>
          </a:bodyPr>
          <a:lstStyle/>
          <a:p>
            <a:r>
              <a:rPr lang="en-US" sz="3600" dirty="0"/>
              <a:t>Resistance Temperature Detectors</a:t>
            </a:r>
          </a:p>
        </p:txBody>
      </p:sp>
      <p:sp>
        <p:nvSpPr>
          <p:cNvPr id="3" name="Content Placeholder 2">
            <a:extLst>
              <a:ext uri="{FF2B5EF4-FFF2-40B4-BE49-F238E27FC236}">
                <a16:creationId xmlns="" xmlns:a16="http://schemas.microsoft.com/office/drawing/2014/main" id="{F23D06B1-5FF6-4446-BB7E-243B179514AC}"/>
              </a:ext>
            </a:extLst>
          </p:cNvPr>
          <p:cNvSpPr>
            <a:spLocks noGrp="1"/>
          </p:cNvSpPr>
          <p:nvPr>
            <p:ph idx="1"/>
          </p:nvPr>
        </p:nvSpPr>
        <p:spPr/>
        <p:txBody>
          <a:bodyPr>
            <a:normAutofit lnSpcReduction="10000"/>
          </a:bodyPr>
          <a:lstStyle/>
          <a:p>
            <a:pPr marL="0" indent="0">
              <a:buNone/>
            </a:pPr>
            <a:r>
              <a:rPr lang="en-US" dirty="0"/>
              <a:t>RTD sensing elements are usually constructed of platinum, Copper, or Nickel.  Each metal has a different sensitivity, accuracy, and temperature range.</a:t>
            </a:r>
          </a:p>
          <a:p>
            <a:pPr marL="0" indent="0">
              <a:buNone/>
            </a:pPr>
            <a:r>
              <a:rPr lang="en-US" dirty="0"/>
              <a:t>Sensitivity is defined as the amount of resistance change of </a:t>
            </a:r>
            <a:r>
              <a:rPr lang="en-US"/>
              <a:t>the sensor </a:t>
            </a:r>
            <a:r>
              <a:rPr lang="en-US" dirty="0"/>
              <a:t>per degree of temperature change.</a:t>
            </a:r>
          </a:p>
          <a:p>
            <a:pPr marL="0" indent="0">
              <a:buNone/>
            </a:pPr>
            <a:r>
              <a:rPr lang="en-US" dirty="0"/>
              <a:t>The next slide shows the sensitivity for the most common metals used in RTDs.</a:t>
            </a:r>
          </a:p>
        </p:txBody>
      </p:sp>
    </p:spTree>
    <p:extLst>
      <p:ext uri="{BB962C8B-B14F-4D97-AF65-F5344CB8AC3E}">
        <p14:creationId xmlns:p14="http://schemas.microsoft.com/office/powerpoint/2010/main" val="1849739791"/>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5268135-6E8F-484B-A86C-C7A429D05A78}"/>
              </a:ext>
            </a:extLst>
          </p:cNvPr>
          <p:cNvPicPr>
            <a:picLocks noChangeAspect="1"/>
          </p:cNvPicPr>
          <p:nvPr/>
        </p:nvPicPr>
        <p:blipFill>
          <a:blip r:embed="rId2"/>
          <a:stretch>
            <a:fillRect/>
          </a:stretch>
        </p:blipFill>
        <p:spPr>
          <a:xfrm>
            <a:off x="1600200" y="109990"/>
            <a:ext cx="5715000" cy="6748010"/>
          </a:xfrm>
          <a:prstGeom prst="rect">
            <a:avLst/>
          </a:prstGeom>
        </p:spPr>
      </p:pic>
    </p:spTree>
    <p:extLst>
      <p:ext uri="{BB962C8B-B14F-4D97-AF65-F5344CB8AC3E}">
        <p14:creationId xmlns:p14="http://schemas.microsoft.com/office/powerpoint/2010/main" val="2649080801"/>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7F34AC-9A57-4B61-97A9-784768663361}"/>
              </a:ext>
            </a:extLst>
          </p:cNvPr>
          <p:cNvSpPr>
            <a:spLocks noGrp="1"/>
          </p:cNvSpPr>
          <p:nvPr>
            <p:ph type="title"/>
          </p:nvPr>
        </p:nvSpPr>
        <p:spPr/>
        <p:txBody>
          <a:bodyPr>
            <a:normAutofit/>
          </a:bodyPr>
          <a:lstStyle/>
          <a:p>
            <a:r>
              <a:rPr lang="en-US" sz="3600" dirty="0"/>
              <a:t>How RTDs Operate</a:t>
            </a:r>
          </a:p>
        </p:txBody>
      </p:sp>
      <p:pic>
        <p:nvPicPr>
          <p:cNvPr id="4" name="Content Placeholder 3">
            <a:extLst>
              <a:ext uri="{FF2B5EF4-FFF2-40B4-BE49-F238E27FC236}">
                <a16:creationId xmlns="" xmlns:a16="http://schemas.microsoft.com/office/drawing/2014/main" id="{E82181D9-5D2F-4133-8B29-8CAF78E42789}"/>
              </a:ext>
            </a:extLst>
          </p:cNvPr>
          <p:cNvPicPr>
            <a:picLocks noGrp="1" noChangeAspect="1"/>
          </p:cNvPicPr>
          <p:nvPr>
            <p:ph idx="1"/>
          </p:nvPr>
        </p:nvPicPr>
        <p:blipFill>
          <a:blip r:embed="rId2"/>
          <a:stretch>
            <a:fillRect/>
          </a:stretch>
        </p:blipFill>
        <p:spPr>
          <a:xfrm>
            <a:off x="152400" y="1600200"/>
            <a:ext cx="8814166" cy="4191000"/>
          </a:xfrm>
          <a:prstGeom prst="rect">
            <a:avLst/>
          </a:prstGeom>
        </p:spPr>
      </p:pic>
    </p:spTree>
    <p:extLst>
      <p:ext uri="{BB962C8B-B14F-4D97-AF65-F5344CB8AC3E}">
        <p14:creationId xmlns:p14="http://schemas.microsoft.com/office/powerpoint/2010/main" val="2270774138"/>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5" name="Content Placeholder 4"/>
          <p:cNvPicPr>
            <a:picLocks noGrp="1" noChangeAspect="1"/>
          </p:cNvPicPr>
          <p:nvPr>
            <p:ph idx="1"/>
          </p:nvPr>
        </p:nvPicPr>
        <p:blipFill>
          <a:blip r:embed="rId3"/>
          <a:stretch>
            <a:fillRect/>
          </a:stretch>
        </p:blipFill>
        <p:spPr>
          <a:xfrm>
            <a:off x="1600200" y="634554"/>
            <a:ext cx="4912519" cy="5474543"/>
          </a:xfrm>
          <a:prstGeom prst="rect">
            <a:avLst/>
          </a:prstGeom>
        </p:spPr>
      </p:pic>
      <p:sp>
        <p:nvSpPr>
          <p:cNvPr id="4" name="AutoShape 2" descr="image"/>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6" name="AutoShape 4" descr="image"/>
          <p:cNvSpPr>
            <a:spLocks noChangeAspect="1" noChangeArrowheads="1"/>
          </p:cNvSpPr>
          <p:nvPr/>
        </p:nvSpPr>
        <p:spPr bwMode="auto">
          <a:xfrm>
            <a:off x="1190625"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Tree>
    <p:extLst>
      <p:ext uri="{BB962C8B-B14F-4D97-AF65-F5344CB8AC3E}">
        <p14:creationId xmlns:p14="http://schemas.microsoft.com/office/powerpoint/2010/main" val="2603270909"/>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411250-5A6F-418A-A256-CA0208BA09D1}"/>
              </a:ext>
            </a:extLst>
          </p:cNvPr>
          <p:cNvSpPr>
            <a:spLocks noGrp="1"/>
          </p:cNvSpPr>
          <p:nvPr>
            <p:ph type="title"/>
          </p:nvPr>
        </p:nvSpPr>
        <p:spPr/>
        <p:txBody>
          <a:bodyPr>
            <a:normAutofit/>
          </a:bodyPr>
          <a:lstStyle/>
          <a:p>
            <a:r>
              <a:rPr lang="en-US" sz="3600" dirty="0"/>
              <a:t>Platinum Resistance Thermometers</a:t>
            </a:r>
          </a:p>
        </p:txBody>
      </p:sp>
      <p:pic>
        <p:nvPicPr>
          <p:cNvPr id="4" name="Content Placeholder 3">
            <a:extLst>
              <a:ext uri="{FF2B5EF4-FFF2-40B4-BE49-F238E27FC236}">
                <a16:creationId xmlns="" xmlns:a16="http://schemas.microsoft.com/office/drawing/2014/main" id="{E135BCEB-9A17-4B5C-B06D-11E9E00B9C5F}"/>
              </a:ext>
            </a:extLst>
          </p:cNvPr>
          <p:cNvPicPr>
            <a:picLocks noGrp="1" noChangeAspect="1"/>
          </p:cNvPicPr>
          <p:nvPr>
            <p:ph idx="1"/>
          </p:nvPr>
        </p:nvPicPr>
        <p:blipFill>
          <a:blip r:embed="rId2"/>
          <a:stretch>
            <a:fillRect/>
          </a:stretch>
        </p:blipFill>
        <p:spPr>
          <a:xfrm>
            <a:off x="263128" y="1600200"/>
            <a:ext cx="8534400" cy="4267200"/>
          </a:xfrm>
          <a:prstGeom prst="rect">
            <a:avLst/>
          </a:prstGeom>
        </p:spPr>
      </p:pic>
    </p:spTree>
    <p:extLst>
      <p:ext uri="{BB962C8B-B14F-4D97-AF65-F5344CB8AC3E}">
        <p14:creationId xmlns:p14="http://schemas.microsoft.com/office/powerpoint/2010/main" val="1344848283"/>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CF4FE1-4145-490D-BB89-C8A6EF5437B7}"/>
              </a:ext>
            </a:extLst>
          </p:cNvPr>
          <p:cNvSpPr>
            <a:spLocks noGrp="1"/>
          </p:cNvSpPr>
          <p:nvPr>
            <p:ph type="title"/>
          </p:nvPr>
        </p:nvSpPr>
        <p:spPr/>
        <p:txBody>
          <a:bodyPr>
            <a:normAutofit/>
          </a:bodyPr>
          <a:lstStyle/>
          <a:p>
            <a:r>
              <a:rPr lang="en-US" sz="3600" dirty="0"/>
              <a:t>Industrial PRT Construction</a:t>
            </a:r>
          </a:p>
        </p:txBody>
      </p:sp>
      <p:pic>
        <p:nvPicPr>
          <p:cNvPr id="5" name="Content Placeholder 4">
            <a:extLst>
              <a:ext uri="{FF2B5EF4-FFF2-40B4-BE49-F238E27FC236}">
                <a16:creationId xmlns="" xmlns:a16="http://schemas.microsoft.com/office/drawing/2014/main" id="{46046047-A57A-4CC9-9E78-9072417B8626}"/>
              </a:ext>
            </a:extLst>
          </p:cNvPr>
          <p:cNvPicPr>
            <a:picLocks noGrp="1" noChangeAspect="1"/>
          </p:cNvPicPr>
          <p:nvPr>
            <p:ph idx="1"/>
          </p:nvPr>
        </p:nvPicPr>
        <p:blipFill>
          <a:blip r:embed="rId2"/>
          <a:stretch>
            <a:fillRect/>
          </a:stretch>
        </p:blipFill>
        <p:spPr>
          <a:xfrm>
            <a:off x="1632348" y="2533054"/>
            <a:ext cx="5879306" cy="2443163"/>
          </a:xfrm>
          <a:prstGeom prst="rect">
            <a:avLst/>
          </a:prstGeom>
        </p:spPr>
      </p:pic>
    </p:spTree>
    <p:extLst>
      <p:ext uri="{BB962C8B-B14F-4D97-AF65-F5344CB8AC3E}">
        <p14:creationId xmlns:p14="http://schemas.microsoft.com/office/powerpoint/2010/main" val="2142109438"/>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CF4FE1-4145-490D-BB89-C8A6EF5437B7}"/>
              </a:ext>
            </a:extLst>
          </p:cNvPr>
          <p:cNvSpPr>
            <a:spLocks noGrp="1"/>
          </p:cNvSpPr>
          <p:nvPr>
            <p:ph type="title"/>
          </p:nvPr>
        </p:nvSpPr>
        <p:spPr>
          <a:xfrm>
            <a:off x="457200" y="838200"/>
            <a:ext cx="8229600" cy="1143000"/>
          </a:xfrm>
        </p:spPr>
        <p:txBody>
          <a:bodyPr>
            <a:normAutofit/>
          </a:bodyPr>
          <a:lstStyle/>
          <a:p>
            <a:r>
              <a:rPr lang="en-US" sz="3600" dirty="0"/>
              <a:t>Industrial PRT (field use)</a:t>
            </a:r>
          </a:p>
        </p:txBody>
      </p:sp>
      <p:pic>
        <p:nvPicPr>
          <p:cNvPr id="6" name="Content Placeholder 5">
            <a:extLst>
              <a:ext uri="{FF2B5EF4-FFF2-40B4-BE49-F238E27FC236}">
                <a16:creationId xmlns="" xmlns:a16="http://schemas.microsoft.com/office/drawing/2014/main" id="{A67FBA11-C520-4760-BA3E-350C7F1A4F64}"/>
              </a:ext>
            </a:extLst>
          </p:cNvPr>
          <p:cNvPicPr>
            <a:picLocks noGrp="1" noChangeAspect="1"/>
          </p:cNvPicPr>
          <p:nvPr>
            <p:ph idx="1"/>
          </p:nvPr>
        </p:nvPicPr>
        <p:blipFill>
          <a:blip r:embed="rId2"/>
          <a:stretch>
            <a:fillRect/>
          </a:stretch>
        </p:blipFill>
        <p:spPr>
          <a:xfrm>
            <a:off x="239700" y="2438400"/>
            <a:ext cx="8664600" cy="2590800"/>
          </a:xfrm>
          <a:prstGeom prst="rect">
            <a:avLst/>
          </a:prstGeom>
        </p:spPr>
      </p:pic>
    </p:spTree>
    <p:extLst>
      <p:ext uri="{BB962C8B-B14F-4D97-AF65-F5344CB8AC3E}">
        <p14:creationId xmlns:p14="http://schemas.microsoft.com/office/powerpoint/2010/main" val="38784723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520F03-249F-4B85-C9A2-AB114099866D}"/>
              </a:ext>
            </a:extLst>
          </p:cNvPr>
          <p:cNvSpPr>
            <a:spLocks noGrp="1"/>
          </p:cNvSpPr>
          <p:nvPr>
            <p:ph type="ctrTitle"/>
          </p:nvPr>
        </p:nvSpPr>
        <p:spPr>
          <a:xfrm>
            <a:off x="762000" y="152400"/>
            <a:ext cx="7772400" cy="1470025"/>
          </a:xfrm>
        </p:spPr>
        <p:txBody>
          <a:bodyPr/>
          <a:lstStyle/>
          <a:p>
            <a:r>
              <a:rPr lang="en-US" dirty="0"/>
              <a:t>PID/P&amp;ID</a:t>
            </a:r>
          </a:p>
        </p:txBody>
      </p:sp>
      <p:sp>
        <p:nvSpPr>
          <p:cNvPr id="3" name="TextBox 2"/>
          <p:cNvSpPr txBox="1"/>
          <p:nvPr/>
        </p:nvSpPr>
        <p:spPr>
          <a:xfrm>
            <a:off x="767166" y="1622425"/>
            <a:ext cx="7962900" cy="4401205"/>
          </a:xfrm>
          <a:prstGeom prst="rect">
            <a:avLst/>
          </a:prstGeom>
          <a:noFill/>
        </p:spPr>
        <p:txBody>
          <a:bodyPr wrap="square" rtlCol="0">
            <a:spAutoFit/>
          </a:bodyPr>
          <a:lstStyle/>
          <a:p>
            <a:r>
              <a:rPr lang="en-US" sz="2800" dirty="0" smtClean="0"/>
              <a:t>PID – a Controller with a Proportional, Integral and Derivative component</a:t>
            </a:r>
          </a:p>
          <a:p>
            <a:r>
              <a:rPr lang="en-US" sz="2800" dirty="0" smtClean="0"/>
              <a:t>P&amp;ID – a Drawing setting up the control of a process.  </a:t>
            </a:r>
          </a:p>
          <a:p>
            <a:r>
              <a:rPr lang="en-US" sz="2800" dirty="0" smtClean="0"/>
              <a:t> - Process and Instrumentation Drawing</a:t>
            </a:r>
          </a:p>
          <a:p>
            <a:r>
              <a:rPr lang="en-US" sz="2800" dirty="0" smtClean="0"/>
              <a:t> - Piping and Instrumentation Drawing</a:t>
            </a:r>
          </a:p>
          <a:p>
            <a:r>
              <a:rPr lang="en-US" sz="2800" dirty="0" smtClean="0"/>
              <a:t>This drawing may be a conceptual only drawing used to purchase instruments and program devices or it may also be used to bid the construction of the process with information about location and type of devices involved.</a:t>
            </a:r>
            <a:endParaRPr lang="en-US" sz="2800" dirty="0"/>
          </a:p>
        </p:txBody>
      </p:sp>
    </p:spTree>
    <p:extLst>
      <p:ext uri="{BB962C8B-B14F-4D97-AF65-F5344CB8AC3E}">
        <p14:creationId xmlns:p14="http://schemas.microsoft.com/office/powerpoint/2010/main" val="174759252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FA40D5-2947-4F75-8AE3-E5414011FE47}"/>
              </a:ext>
            </a:extLst>
          </p:cNvPr>
          <p:cNvSpPr>
            <a:spLocks noGrp="1"/>
          </p:cNvSpPr>
          <p:nvPr>
            <p:ph type="title"/>
          </p:nvPr>
        </p:nvSpPr>
        <p:spPr/>
        <p:txBody>
          <a:bodyPr>
            <a:normAutofit/>
          </a:bodyPr>
          <a:lstStyle/>
          <a:p>
            <a:r>
              <a:rPr lang="en-US" sz="3600" dirty="0"/>
              <a:t>Direct Immersion</a:t>
            </a:r>
          </a:p>
        </p:txBody>
      </p:sp>
      <p:pic>
        <p:nvPicPr>
          <p:cNvPr id="5" name="Content Placeholder 4">
            <a:extLst>
              <a:ext uri="{FF2B5EF4-FFF2-40B4-BE49-F238E27FC236}">
                <a16:creationId xmlns="" xmlns:a16="http://schemas.microsoft.com/office/drawing/2014/main" id="{8A0B63B2-3757-4041-BDF2-F50D500F0CBE}"/>
              </a:ext>
            </a:extLst>
          </p:cNvPr>
          <p:cNvPicPr>
            <a:picLocks noGrp="1" noChangeAspect="1"/>
          </p:cNvPicPr>
          <p:nvPr>
            <p:ph idx="1"/>
          </p:nvPr>
        </p:nvPicPr>
        <p:blipFill>
          <a:blip r:embed="rId2"/>
          <a:stretch>
            <a:fillRect/>
          </a:stretch>
        </p:blipFill>
        <p:spPr>
          <a:xfrm>
            <a:off x="1295400" y="1216655"/>
            <a:ext cx="6476999" cy="5016940"/>
          </a:xfrm>
          <a:prstGeom prst="rect">
            <a:avLst/>
          </a:prstGeom>
        </p:spPr>
      </p:pic>
    </p:spTree>
    <p:extLst>
      <p:ext uri="{BB962C8B-B14F-4D97-AF65-F5344CB8AC3E}">
        <p14:creationId xmlns:p14="http://schemas.microsoft.com/office/powerpoint/2010/main" val="727907334"/>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FA40D5-2947-4F75-8AE3-E5414011FE47}"/>
              </a:ext>
            </a:extLst>
          </p:cNvPr>
          <p:cNvSpPr>
            <a:spLocks noGrp="1"/>
          </p:cNvSpPr>
          <p:nvPr>
            <p:ph type="title"/>
          </p:nvPr>
        </p:nvSpPr>
        <p:spPr>
          <a:xfrm>
            <a:off x="457200" y="685800"/>
            <a:ext cx="8229600" cy="1020762"/>
          </a:xfrm>
        </p:spPr>
        <p:txBody>
          <a:bodyPr>
            <a:normAutofit/>
          </a:bodyPr>
          <a:lstStyle/>
          <a:p>
            <a:r>
              <a:rPr lang="en-US" sz="3600" dirty="0"/>
              <a:t>RTD Within a Thermowell</a:t>
            </a:r>
          </a:p>
        </p:txBody>
      </p:sp>
      <p:pic>
        <p:nvPicPr>
          <p:cNvPr id="4" name="Content Placeholder 3">
            <a:extLst>
              <a:ext uri="{FF2B5EF4-FFF2-40B4-BE49-F238E27FC236}">
                <a16:creationId xmlns="" xmlns:a16="http://schemas.microsoft.com/office/drawing/2014/main" id="{30B5CC34-A0DC-4A92-AC9B-EAC6A017550E}"/>
              </a:ext>
            </a:extLst>
          </p:cNvPr>
          <p:cNvPicPr>
            <a:picLocks noGrp="1" noChangeAspect="1"/>
          </p:cNvPicPr>
          <p:nvPr>
            <p:ph idx="1"/>
          </p:nvPr>
        </p:nvPicPr>
        <p:blipFill>
          <a:blip r:embed="rId2"/>
          <a:stretch>
            <a:fillRect/>
          </a:stretch>
        </p:blipFill>
        <p:spPr>
          <a:xfrm>
            <a:off x="228600" y="1828800"/>
            <a:ext cx="8778772" cy="3733800"/>
          </a:xfrm>
          <a:prstGeom prst="rect">
            <a:avLst/>
          </a:prstGeom>
        </p:spPr>
      </p:pic>
    </p:spTree>
    <p:extLst>
      <p:ext uri="{BB962C8B-B14F-4D97-AF65-F5344CB8AC3E}">
        <p14:creationId xmlns:p14="http://schemas.microsoft.com/office/powerpoint/2010/main" val="1724644739"/>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FA40D5-2947-4F75-8AE3-E5414011FE47}"/>
              </a:ext>
            </a:extLst>
          </p:cNvPr>
          <p:cNvSpPr>
            <a:spLocks noGrp="1"/>
          </p:cNvSpPr>
          <p:nvPr>
            <p:ph type="title"/>
          </p:nvPr>
        </p:nvSpPr>
        <p:spPr/>
        <p:txBody>
          <a:bodyPr>
            <a:normAutofit/>
          </a:bodyPr>
          <a:lstStyle/>
          <a:p>
            <a:r>
              <a:rPr lang="en-US" sz="3600" dirty="0"/>
              <a:t>RTD Within a Thermowell</a:t>
            </a:r>
          </a:p>
        </p:txBody>
      </p:sp>
      <p:pic>
        <p:nvPicPr>
          <p:cNvPr id="6" name="Content Placeholder 5">
            <a:extLst>
              <a:ext uri="{FF2B5EF4-FFF2-40B4-BE49-F238E27FC236}">
                <a16:creationId xmlns="" xmlns:a16="http://schemas.microsoft.com/office/drawing/2014/main" id="{C516CA6F-139A-4259-B961-ADD5D908BDD2}"/>
              </a:ext>
            </a:extLst>
          </p:cNvPr>
          <p:cNvPicPr>
            <a:picLocks noGrp="1" noChangeAspect="1"/>
          </p:cNvPicPr>
          <p:nvPr>
            <p:ph idx="1"/>
          </p:nvPr>
        </p:nvPicPr>
        <p:blipFill>
          <a:blip r:embed="rId2"/>
          <a:stretch>
            <a:fillRect/>
          </a:stretch>
        </p:blipFill>
        <p:spPr>
          <a:xfrm>
            <a:off x="1485900" y="2089974"/>
            <a:ext cx="6172200" cy="3329324"/>
          </a:xfrm>
          <a:prstGeom prst="rect">
            <a:avLst/>
          </a:prstGeom>
        </p:spPr>
      </p:pic>
    </p:spTree>
    <p:extLst>
      <p:ext uri="{BB962C8B-B14F-4D97-AF65-F5344CB8AC3E}">
        <p14:creationId xmlns:p14="http://schemas.microsoft.com/office/powerpoint/2010/main" val="4087949695"/>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E3AE63A-B1B4-4DA1-8565-EF48A22CD867}"/>
              </a:ext>
            </a:extLst>
          </p:cNvPr>
          <p:cNvPicPr>
            <a:picLocks noChangeAspect="1"/>
          </p:cNvPicPr>
          <p:nvPr/>
        </p:nvPicPr>
        <p:blipFill>
          <a:blip r:embed="rId2"/>
          <a:stretch>
            <a:fillRect/>
          </a:stretch>
        </p:blipFill>
        <p:spPr>
          <a:xfrm>
            <a:off x="2133600" y="304800"/>
            <a:ext cx="4648200" cy="6262507"/>
          </a:xfrm>
          <a:prstGeom prst="rect">
            <a:avLst/>
          </a:prstGeom>
        </p:spPr>
      </p:pic>
    </p:spTree>
    <p:extLst>
      <p:ext uri="{BB962C8B-B14F-4D97-AF65-F5344CB8AC3E}">
        <p14:creationId xmlns:p14="http://schemas.microsoft.com/office/powerpoint/2010/main" val="592903946"/>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25632A4-007C-4944-AF06-D4184AB1D971}"/>
              </a:ext>
            </a:extLst>
          </p:cNvPr>
          <p:cNvPicPr>
            <a:picLocks noChangeAspect="1"/>
          </p:cNvPicPr>
          <p:nvPr/>
        </p:nvPicPr>
        <p:blipFill>
          <a:blip r:embed="rId2"/>
          <a:stretch>
            <a:fillRect/>
          </a:stretch>
        </p:blipFill>
        <p:spPr>
          <a:xfrm>
            <a:off x="1676400" y="457200"/>
            <a:ext cx="5486400" cy="6130776"/>
          </a:xfrm>
          <a:prstGeom prst="rect">
            <a:avLst/>
          </a:prstGeom>
        </p:spPr>
      </p:pic>
    </p:spTree>
    <p:extLst>
      <p:ext uri="{BB962C8B-B14F-4D97-AF65-F5344CB8AC3E}">
        <p14:creationId xmlns:p14="http://schemas.microsoft.com/office/powerpoint/2010/main" val="612755103"/>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7C8501-BC9A-46CD-BD35-BEECB7F2CADA}"/>
              </a:ext>
            </a:extLst>
          </p:cNvPr>
          <p:cNvSpPr>
            <a:spLocks noGrp="1"/>
          </p:cNvSpPr>
          <p:nvPr>
            <p:ph type="title"/>
          </p:nvPr>
        </p:nvSpPr>
        <p:spPr>
          <a:xfrm>
            <a:off x="457200" y="480220"/>
            <a:ext cx="8229600" cy="868362"/>
          </a:xfrm>
        </p:spPr>
        <p:txBody>
          <a:bodyPr/>
          <a:lstStyle/>
          <a:p>
            <a:r>
              <a:rPr lang="en-US" dirty="0"/>
              <a:t>Time Response Errors</a:t>
            </a:r>
          </a:p>
        </p:txBody>
      </p:sp>
      <p:pic>
        <p:nvPicPr>
          <p:cNvPr id="4" name="Content Placeholder 3">
            <a:extLst>
              <a:ext uri="{FF2B5EF4-FFF2-40B4-BE49-F238E27FC236}">
                <a16:creationId xmlns="" xmlns:a16="http://schemas.microsoft.com/office/drawing/2014/main" id="{0E2C01AA-1C4B-4E88-A281-6AD3BED103B1}"/>
              </a:ext>
            </a:extLst>
          </p:cNvPr>
          <p:cNvPicPr>
            <a:picLocks noGrp="1" noChangeAspect="1"/>
          </p:cNvPicPr>
          <p:nvPr>
            <p:ph idx="1"/>
          </p:nvPr>
        </p:nvPicPr>
        <p:blipFill>
          <a:blip r:embed="rId2"/>
          <a:stretch>
            <a:fillRect/>
          </a:stretch>
        </p:blipFill>
        <p:spPr>
          <a:xfrm>
            <a:off x="608241" y="1600200"/>
            <a:ext cx="7991043" cy="4343399"/>
          </a:xfrm>
          <a:prstGeom prst="rect">
            <a:avLst/>
          </a:prstGeom>
        </p:spPr>
      </p:pic>
    </p:spTree>
    <p:extLst>
      <p:ext uri="{BB962C8B-B14F-4D97-AF65-F5344CB8AC3E}">
        <p14:creationId xmlns:p14="http://schemas.microsoft.com/office/powerpoint/2010/main" val="3685273220"/>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7C8501-BC9A-46CD-BD35-BEECB7F2CADA}"/>
              </a:ext>
            </a:extLst>
          </p:cNvPr>
          <p:cNvSpPr>
            <a:spLocks noGrp="1"/>
          </p:cNvSpPr>
          <p:nvPr>
            <p:ph type="title"/>
          </p:nvPr>
        </p:nvSpPr>
        <p:spPr/>
        <p:txBody>
          <a:bodyPr/>
          <a:lstStyle/>
          <a:p>
            <a:r>
              <a:rPr lang="en-US" dirty="0"/>
              <a:t>Time Response Errors</a:t>
            </a:r>
          </a:p>
        </p:txBody>
      </p:sp>
      <p:pic>
        <p:nvPicPr>
          <p:cNvPr id="4" name="Content Placeholder 3">
            <a:extLst>
              <a:ext uri="{FF2B5EF4-FFF2-40B4-BE49-F238E27FC236}">
                <a16:creationId xmlns="" xmlns:a16="http://schemas.microsoft.com/office/drawing/2014/main" id="{C8F2AF64-AD99-4279-A64B-972D00066D42}"/>
              </a:ext>
            </a:extLst>
          </p:cNvPr>
          <p:cNvPicPr>
            <a:picLocks noGrp="1" noChangeAspect="1"/>
          </p:cNvPicPr>
          <p:nvPr>
            <p:ph idx="1"/>
          </p:nvPr>
        </p:nvPicPr>
        <p:blipFill>
          <a:blip r:embed="rId2"/>
          <a:stretch>
            <a:fillRect/>
          </a:stretch>
        </p:blipFill>
        <p:spPr>
          <a:xfrm>
            <a:off x="914400" y="1453778"/>
            <a:ext cx="6407527" cy="4718421"/>
          </a:xfrm>
          <a:prstGeom prst="rect">
            <a:avLst/>
          </a:prstGeom>
        </p:spPr>
      </p:pic>
    </p:spTree>
    <p:extLst>
      <p:ext uri="{BB962C8B-B14F-4D97-AF65-F5344CB8AC3E}">
        <p14:creationId xmlns:p14="http://schemas.microsoft.com/office/powerpoint/2010/main" val="2641562755"/>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Thermistors vs RTDs</a:t>
            </a:r>
          </a:p>
        </p:txBody>
      </p:sp>
      <p:sp>
        <p:nvSpPr>
          <p:cNvPr id="3" name="Content Placeholder 2"/>
          <p:cNvSpPr>
            <a:spLocks noGrp="1"/>
          </p:cNvSpPr>
          <p:nvPr>
            <p:ph idx="1"/>
          </p:nvPr>
        </p:nvSpPr>
        <p:spPr/>
        <p:txBody>
          <a:bodyPr>
            <a:normAutofit fontScale="92500"/>
          </a:bodyPr>
          <a:lstStyle/>
          <a:p>
            <a:r>
              <a:rPr lang="en-US" dirty="0"/>
              <a:t>A </a:t>
            </a:r>
            <a:r>
              <a:rPr lang="en-US" b="1" dirty="0"/>
              <a:t>thermistor</a:t>
            </a:r>
            <a:r>
              <a:rPr lang="en-US" dirty="0"/>
              <a:t> is a type of resistor whose resistance is dependent on temperature, more so than in standard resistors. A semiconductor, inverse temperature curve.</a:t>
            </a:r>
          </a:p>
          <a:p>
            <a:r>
              <a:rPr lang="en-US" dirty="0"/>
              <a:t>Thermistors differ from resistance temperature detectors (RTDs) in that the material used in a thermistor is generally a ceramic or polymer, containing Mn, Co, Cu, or Ni.</a:t>
            </a:r>
          </a:p>
          <a:p>
            <a:r>
              <a:rPr lang="en-US" dirty="0"/>
              <a:t>RTDs use pure metals such as Platinum.</a:t>
            </a:r>
          </a:p>
          <a:p>
            <a:endParaRPr lang="en-US" dirty="0"/>
          </a:p>
        </p:txBody>
      </p:sp>
    </p:spTree>
    <p:extLst>
      <p:ext uri="{BB962C8B-B14F-4D97-AF65-F5344CB8AC3E}">
        <p14:creationId xmlns:p14="http://schemas.microsoft.com/office/powerpoint/2010/main" val="881768428"/>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Thermistors vs RTDs</a:t>
            </a:r>
          </a:p>
        </p:txBody>
      </p:sp>
      <p:sp>
        <p:nvSpPr>
          <p:cNvPr id="3" name="Content Placeholder 2"/>
          <p:cNvSpPr>
            <a:spLocks noGrp="1"/>
          </p:cNvSpPr>
          <p:nvPr>
            <p:ph idx="1"/>
          </p:nvPr>
        </p:nvSpPr>
        <p:spPr/>
        <p:txBody>
          <a:bodyPr>
            <a:normAutofit lnSpcReduction="10000"/>
          </a:bodyPr>
          <a:lstStyle/>
          <a:p>
            <a:r>
              <a:rPr lang="en-US" dirty="0"/>
              <a:t>The temperature response is also different; RTDs are useful over larger temperature ranges, while thermistors typically achieve a greater precision within a limited temperature range, typically −90°C to 130°C.</a:t>
            </a:r>
          </a:p>
          <a:p>
            <a:r>
              <a:rPr lang="en-US" dirty="0"/>
              <a:t>Thermistors are very sensitive (up to 100 times more than RTDs and up to 1000 times more than thermocouples.</a:t>
            </a:r>
          </a:p>
          <a:p>
            <a:r>
              <a:rPr lang="en-US" dirty="0"/>
              <a:t>The response time is very fast.</a:t>
            </a:r>
          </a:p>
          <a:p>
            <a:endParaRPr lang="en-US" dirty="0"/>
          </a:p>
        </p:txBody>
      </p:sp>
    </p:spTree>
    <p:extLst>
      <p:ext uri="{BB962C8B-B14F-4D97-AF65-F5344CB8AC3E}">
        <p14:creationId xmlns:p14="http://schemas.microsoft.com/office/powerpoint/2010/main" val="1563456669"/>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Thermistors vs RTDs</a:t>
            </a:r>
          </a:p>
        </p:txBody>
      </p:sp>
      <p:sp>
        <p:nvSpPr>
          <p:cNvPr id="3" name="Content Placeholder 2"/>
          <p:cNvSpPr>
            <a:spLocks noGrp="1"/>
          </p:cNvSpPr>
          <p:nvPr>
            <p:ph idx="1"/>
          </p:nvPr>
        </p:nvSpPr>
        <p:spPr/>
        <p:txBody>
          <a:bodyPr>
            <a:normAutofit/>
          </a:bodyPr>
          <a:lstStyle/>
          <a:p>
            <a:r>
              <a:rPr lang="en-US" dirty="0"/>
              <a:t>Due to their speed, they are used for precision temperature control and any time very small temperature differences must be detected.</a:t>
            </a:r>
          </a:p>
          <a:p>
            <a:r>
              <a:rPr lang="en-US" dirty="0"/>
              <a:t>The thermistor is packaged in a thermally conductive glass bead or disk.</a:t>
            </a:r>
          </a:p>
          <a:p>
            <a:r>
              <a:rPr lang="en-US" dirty="0"/>
              <a:t>The change in thermistor resistance with temperature is very non-linear.</a:t>
            </a:r>
          </a:p>
          <a:p>
            <a:endParaRPr lang="en-US" dirty="0"/>
          </a:p>
        </p:txBody>
      </p:sp>
    </p:spTree>
    <p:extLst>
      <p:ext uri="{BB962C8B-B14F-4D97-AF65-F5344CB8AC3E}">
        <p14:creationId xmlns:p14="http://schemas.microsoft.com/office/powerpoint/2010/main" val="111084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Loop Control</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186552"/>
            <a:ext cx="5695950" cy="471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7067" y="5901267"/>
            <a:ext cx="5943599" cy="830997"/>
          </a:xfrm>
          <a:prstGeom prst="rect">
            <a:avLst/>
          </a:prstGeom>
          <a:noFill/>
        </p:spPr>
        <p:txBody>
          <a:bodyPr wrap="square" rtlCol="0">
            <a:spAutoFit/>
          </a:bodyPr>
          <a:lstStyle/>
          <a:p>
            <a:r>
              <a:rPr lang="en-US" sz="2400" dirty="0"/>
              <a:t>A calibrated needle valve is an example of an open-loop system</a:t>
            </a:r>
          </a:p>
        </p:txBody>
      </p:sp>
    </p:spTree>
    <p:extLst>
      <p:ext uri="{BB962C8B-B14F-4D97-AF65-F5344CB8AC3E}">
        <p14:creationId xmlns:p14="http://schemas.microsoft.com/office/powerpoint/2010/main" val="932198663"/>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rmistors Basics | About Instrum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83" y="971550"/>
            <a:ext cx="6638327"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700455"/>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electronicshub.org/wp-content/uploads/2013/06/Symbol-of-Thermistor.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800350" y="1085850"/>
            <a:ext cx="382905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mage.made-in-china.com/2f0j00dBKacPGCgtqT/PPTC-Thermistor-KT-250-Ser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82" y="2686050"/>
            <a:ext cx="6627019"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543536"/>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Thermocouple</a:t>
            </a:r>
          </a:p>
        </p:txBody>
      </p:sp>
      <p:sp>
        <p:nvSpPr>
          <p:cNvPr id="3" name="Content Placeholder 2"/>
          <p:cNvSpPr>
            <a:spLocks noGrp="1"/>
          </p:cNvSpPr>
          <p:nvPr>
            <p:ph idx="1"/>
          </p:nvPr>
        </p:nvSpPr>
        <p:spPr/>
        <p:txBody>
          <a:bodyPr>
            <a:normAutofit fontScale="77500" lnSpcReduction="20000"/>
          </a:bodyPr>
          <a:lstStyle/>
          <a:p>
            <a:r>
              <a:rPr lang="en-US" dirty="0"/>
              <a:t>Thermocouples are widely used in science and industry because they're generally very accurate and can operate over a huge range of really hot and cold temperatures. </a:t>
            </a:r>
          </a:p>
          <a:p>
            <a:r>
              <a:rPr lang="en-US" dirty="0"/>
              <a:t>They generate electric currents, they're also useful for making automated measurements: it's easy to get an electronic circuit or a computer to measure a thermocouple's temperature.</a:t>
            </a:r>
          </a:p>
          <a:p>
            <a:r>
              <a:rPr lang="en-US" dirty="0"/>
              <a:t>There's not much to them apart from a pair of metal strips, thermocouples are also relatively inexpensive and (provided the metals involved have a high enough melting point) durable enough to survive in pretty harsh environments</a:t>
            </a:r>
          </a:p>
        </p:txBody>
      </p:sp>
    </p:spTree>
    <p:extLst>
      <p:ext uri="{BB962C8B-B14F-4D97-AF65-F5344CB8AC3E}">
        <p14:creationId xmlns:p14="http://schemas.microsoft.com/office/powerpoint/2010/main" val="3118760193"/>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AD6A0B3-86B2-4A15-987B-D8401C37EE7C}"/>
              </a:ext>
            </a:extLst>
          </p:cNvPr>
          <p:cNvPicPr>
            <a:picLocks noChangeAspect="1"/>
          </p:cNvPicPr>
          <p:nvPr/>
        </p:nvPicPr>
        <p:blipFill>
          <a:blip r:embed="rId2"/>
          <a:stretch>
            <a:fillRect/>
          </a:stretch>
        </p:blipFill>
        <p:spPr>
          <a:xfrm>
            <a:off x="533400" y="533400"/>
            <a:ext cx="7391400" cy="6150930"/>
          </a:xfrm>
          <a:prstGeom prst="rect">
            <a:avLst/>
          </a:prstGeom>
        </p:spPr>
      </p:pic>
    </p:spTree>
    <p:extLst>
      <p:ext uri="{BB962C8B-B14F-4D97-AF65-F5344CB8AC3E}">
        <p14:creationId xmlns:p14="http://schemas.microsoft.com/office/powerpoint/2010/main" val="2015275219"/>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picotech.com/thermocoupleshig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8077200" cy="488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035283"/>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wici.com/blogs/wp-content/uploads/2012/06/Thermocouple-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97759"/>
            <a:ext cx="8229600" cy="599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164383"/>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Circuit: Note Reference Junction</a:t>
            </a:r>
          </a:p>
        </p:txBody>
      </p:sp>
      <p:pic>
        <p:nvPicPr>
          <p:cNvPr id="8194" name="Picture 2" descr="http://img.bhs4.com/7F/0/7F03EF60BEF42718B7A2B3A6B99A2D5EA4C28679_larg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6019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227503"/>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Reading: No Power Required</a:t>
            </a:r>
          </a:p>
        </p:txBody>
      </p:sp>
      <p:pic>
        <p:nvPicPr>
          <p:cNvPr id="4" name="Content Placeholder 3"/>
          <p:cNvPicPr>
            <a:picLocks noGrp="1" noChangeAspect="1"/>
          </p:cNvPicPr>
          <p:nvPr>
            <p:ph idx="1"/>
          </p:nvPr>
        </p:nvPicPr>
        <p:blipFill>
          <a:blip r:embed="rId2"/>
          <a:stretch>
            <a:fillRect/>
          </a:stretch>
        </p:blipFill>
        <p:spPr>
          <a:xfrm>
            <a:off x="2457450" y="2686051"/>
            <a:ext cx="4514850" cy="2228849"/>
          </a:xfrm>
          <a:prstGeom prst="rect">
            <a:avLst/>
          </a:prstGeom>
        </p:spPr>
      </p:pic>
    </p:spTree>
    <p:extLst>
      <p:ext uri="{BB962C8B-B14F-4D97-AF65-F5344CB8AC3E}">
        <p14:creationId xmlns:p14="http://schemas.microsoft.com/office/powerpoint/2010/main" val="2006140757"/>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4526758" y="2919412"/>
            <a:ext cx="2526506" cy="357188"/>
            <a:chOff x="2842" y="1732"/>
            <a:chExt cx="2122" cy="300"/>
          </a:xfrm>
        </p:grpSpPr>
        <p:sp>
          <p:nvSpPr>
            <p:cNvPr id="23575" name="Line 3"/>
            <p:cNvSpPr>
              <a:spLocks noChangeShapeType="1"/>
            </p:cNvSpPr>
            <p:nvPr/>
          </p:nvSpPr>
          <p:spPr bwMode="auto">
            <a:xfrm flipH="1">
              <a:off x="2869" y="1763"/>
              <a:ext cx="2095" cy="0"/>
            </a:xfrm>
            <a:prstGeom prst="line">
              <a:avLst/>
            </a:prstGeom>
            <a:noFill/>
            <a:ln w="50799">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23576" name="Line 4"/>
            <p:cNvSpPr>
              <a:spLocks noChangeShapeType="1"/>
            </p:cNvSpPr>
            <p:nvPr/>
          </p:nvSpPr>
          <p:spPr bwMode="auto">
            <a:xfrm>
              <a:off x="2891" y="1988"/>
              <a:ext cx="2073" cy="0"/>
            </a:xfrm>
            <a:prstGeom prst="line">
              <a:avLst/>
            </a:prstGeom>
            <a:noFill/>
            <a:ln w="50799">
              <a:solidFill>
                <a:srgbClr val="FF505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23577" name="Oval 5"/>
            <p:cNvSpPr>
              <a:spLocks noChangeArrowheads="1"/>
            </p:cNvSpPr>
            <p:nvPr/>
          </p:nvSpPr>
          <p:spPr bwMode="auto">
            <a:xfrm>
              <a:off x="2842" y="1732"/>
              <a:ext cx="76" cy="76"/>
            </a:xfrm>
            <a:prstGeom prst="ellipse">
              <a:avLst/>
            </a:prstGeom>
            <a:gradFill rotWithShape="0">
              <a:gsLst>
                <a:gs pos="0">
                  <a:srgbClr val="CECECE"/>
                </a:gs>
                <a:gs pos="100000">
                  <a:srgbClr val="525252"/>
                </a:gs>
              </a:gsLst>
              <a:path path="shape">
                <a:fillToRect l="50000" t="50000" r="50000" b="50000"/>
              </a:path>
            </a:gradFill>
            <a:ln w="12699">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350" dirty="0"/>
            </a:p>
          </p:txBody>
        </p:sp>
        <p:sp>
          <p:nvSpPr>
            <p:cNvPr id="23578" name="Oval 6"/>
            <p:cNvSpPr>
              <a:spLocks noChangeArrowheads="1"/>
            </p:cNvSpPr>
            <p:nvPr/>
          </p:nvSpPr>
          <p:spPr bwMode="auto">
            <a:xfrm>
              <a:off x="2858" y="1956"/>
              <a:ext cx="76" cy="76"/>
            </a:xfrm>
            <a:prstGeom prst="ellipse">
              <a:avLst/>
            </a:prstGeom>
            <a:gradFill rotWithShape="0">
              <a:gsLst>
                <a:gs pos="0">
                  <a:srgbClr val="CECECE"/>
                </a:gs>
                <a:gs pos="100000">
                  <a:srgbClr val="525252"/>
                </a:gs>
              </a:gsLst>
              <a:path path="shape">
                <a:fillToRect l="50000" t="50000" r="50000" b="50000"/>
              </a:path>
            </a:gradFill>
            <a:ln w="12699">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350" dirty="0"/>
            </a:p>
          </p:txBody>
        </p:sp>
        <p:sp>
          <p:nvSpPr>
            <p:cNvPr id="23579" name="Rectangle 7"/>
            <p:cNvSpPr>
              <a:spLocks noChangeArrowheads="1"/>
            </p:cNvSpPr>
            <p:nvPr/>
          </p:nvSpPr>
          <p:spPr bwMode="auto">
            <a:xfrm>
              <a:off x="2878" y="1765"/>
              <a:ext cx="77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dirty="0">
                  <a:latin typeface="Verdana" panose="020B0604030504040204" pitchFamily="34" charset="0"/>
                </a:rPr>
                <a:t>Correct!</a:t>
              </a:r>
            </a:p>
          </p:txBody>
        </p:sp>
      </p:grpSp>
      <p:grpSp>
        <p:nvGrpSpPr>
          <p:cNvPr id="23555" name="Group 8"/>
          <p:cNvGrpSpPr>
            <a:grpSpLocks/>
          </p:cNvGrpSpPr>
          <p:nvPr/>
        </p:nvGrpSpPr>
        <p:grpSpPr bwMode="auto">
          <a:xfrm>
            <a:off x="3889772" y="3433764"/>
            <a:ext cx="2656284" cy="598885"/>
            <a:chOff x="2307" y="2164"/>
            <a:chExt cx="2231" cy="503"/>
          </a:xfrm>
        </p:grpSpPr>
        <p:sp>
          <p:nvSpPr>
            <p:cNvPr id="23569" name="Oval 9"/>
            <p:cNvSpPr>
              <a:spLocks noChangeArrowheads="1"/>
            </p:cNvSpPr>
            <p:nvPr/>
          </p:nvSpPr>
          <p:spPr bwMode="auto">
            <a:xfrm>
              <a:off x="2307" y="2164"/>
              <a:ext cx="287" cy="503"/>
            </a:xfrm>
            <a:prstGeom prst="ellipse">
              <a:avLst/>
            </a:prstGeom>
            <a:solidFill>
              <a:srgbClr val="FFFF40"/>
            </a:solidFill>
            <a:ln w="12699">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350" dirty="0"/>
            </a:p>
          </p:txBody>
        </p:sp>
        <p:sp>
          <p:nvSpPr>
            <p:cNvPr id="23570" name="Line 10"/>
            <p:cNvSpPr>
              <a:spLocks noChangeShapeType="1"/>
            </p:cNvSpPr>
            <p:nvPr/>
          </p:nvSpPr>
          <p:spPr bwMode="auto">
            <a:xfrm>
              <a:off x="2450" y="2298"/>
              <a:ext cx="2064" cy="0"/>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23571" name="Oval 11"/>
            <p:cNvSpPr>
              <a:spLocks noChangeArrowheads="1"/>
            </p:cNvSpPr>
            <p:nvPr/>
          </p:nvSpPr>
          <p:spPr bwMode="auto">
            <a:xfrm>
              <a:off x="2418" y="2260"/>
              <a:ext cx="76" cy="76"/>
            </a:xfrm>
            <a:prstGeom prst="ellipse">
              <a:avLst/>
            </a:prstGeom>
            <a:gradFill rotWithShape="0">
              <a:gsLst>
                <a:gs pos="0">
                  <a:srgbClr val="CECECE"/>
                </a:gs>
                <a:gs pos="100000">
                  <a:srgbClr val="525252"/>
                </a:gs>
              </a:gsLst>
              <a:path path="shape">
                <a:fillToRect l="50000" t="50000" r="50000" b="50000"/>
              </a:path>
            </a:gradFill>
            <a:ln w="12699">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350" dirty="0"/>
            </a:p>
          </p:txBody>
        </p:sp>
        <p:sp>
          <p:nvSpPr>
            <p:cNvPr id="23572" name="Line 12"/>
            <p:cNvSpPr>
              <a:spLocks noChangeShapeType="1"/>
            </p:cNvSpPr>
            <p:nvPr/>
          </p:nvSpPr>
          <p:spPr bwMode="auto">
            <a:xfrm>
              <a:off x="2474" y="2522"/>
              <a:ext cx="2064" cy="0"/>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23573" name="Oval 13"/>
            <p:cNvSpPr>
              <a:spLocks noChangeArrowheads="1"/>
            </p:cNvSpPr>
            <p:nvPr/>
          </p:nvSpPr>
          <p:spPr bwMode="auto">
            <a:xfrm>
              <a:off x="2412" y="2485"/>
              <a:ext cx="76" cy="76"/>
            </a:xfrm>
            <a:prstGeom prst="ellipse">
              <a:avLst/>
            </a:prstGeom>
            <a:gradFill rotWithShape="0">
              <a:gsLst>
                <a:gs pos="0">
                  <a:srgbClr val="CECECE"/>
                </a:gs>
                <a:gs pos="100000">
                  <a:srgbClr val="525252"/>
                </a:gs>
              </a:gsLst>
              <a:path path="shape">
                <a:fillToRect l="50000" t="50000" r="50000" b="50000"/>
              </a:path>
            </a:gradFill>
            <a:ln w="12699">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350" dirty="0"/>
            </a:p>
          </p:txBody>
        </p:sp>
        <p:sp>
          <p:nvSpPr>
            <p:cNvPr id="23574" name="Rectangle 14"/>
            <p:cNvSpPr>
              <a:spLocks noChangeArrowheads="1"/>
            </p:cNvSpPr>
            <p:nvPr/>
          </p:nvSpPr>
          <p:spPr bwMode="auto">
            <a:xfrm>
              <a:off x="2779" y="2281"/>
              <a:ext cx="70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dirty="0">
                  <a:latin typeface="Verdana" panose="020B0604030504040204" pitchFamily="34" charset="0"/>
                </a:rPr>
                <a:t>Wrong!</a:t>
              </a:r>
            </a:p>
          </p:txBody>
        </p:sp>
      </p:grpSp>
      <p:sp>
        <p:nvSpPr>
          <p:cNvPr id="23556" name="Line 15"/>
          <p:cNvSpPr>
            <a:spLocks noChangeShapeType="1"/>
          </p:cNvSpPr>
          <p:nvPr/>
        </p:nvSpPr>
        <p:spPr bwMode="auto">
          <a:xfrm flipH="1">
            <a:off x="1943101" y="2963467"/>
            <a:ext cx="917972" cy="167878"/>
          </a:xfrm>
          <a:prstGeom prst="line">
            <a:avLst/>
          </a:prstGeom>
          <a:noFill/>
          <a:ln w="50799">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23557" name="Line 16"/>
          <p:cNvSpPr>
            <a:spLocks noChangeShapeType="1"/>
          </p:cNvSpPr>
          <p:nvPr/>
        </p:nvSpPr>
        <p:spPr bwMode="auto">
          <a:xfrm flipH="1">
            <a:off x="2865835" y="2963466"/>
            <a:ext cx="1665684" cy="0"/>
          </a:xfrm>
          <a:prstGeom prst="line">
            <a:avLst/>
          </a:prstGeom>
          <a:noFill/>
          <a:ln w="50799">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23558" name="Line 17"/>
          <p:cNvSpPr>
            <a:spLocks noChangeShapeType="1"/>
          </p:cNvSpPr>
          <p:nvPr/>
        </p:nvSpPr>
        <p:spPr bwMode="auto">
          <a:xfrm>
            <a:off x="1960960" y="3140869"/>
            <a:ext cx="860822" cy="90488"/>
          </a:xfrm>
          <a:prstGeom prst="line">
            <a:avLst/>
          </a:prstGeom>
          <a:noFill/>
          <a:ln w="50799">
            <a:solidFill>
              <a:srgbClr val="FF505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23559" name="Line 18"/>
          <p:cNvSpPr>
            <a:spLocks noChangeShapeType="1"/>
          </p:cNvSpPr>
          <p:nvPr/>
        </p:nvSpPr>
        <p:spPr bwMode="auto">
          <a:xfrm>
            <a:off x="2793207" y="3231356"/>
            <a:ext cx="1751410" cy="0"/>
          </a:xfrm>
          <a:prstGeom prst="line">
            <a:avLst/>
          </a:prstGeom>
          <a:noFill/>
          <a:ln w="50799">
            <a:solidFill>
              <a:srgbClr val="FF505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23560" name="Oval 19"/>
          <p:cNvSpPr>
            <a:spLocks noChangeArrowheads="1"/>
          </p:cNvSpPr>
          <p:nvPr/>
        </p:nvSpPr>
        <p:spPr bwMode="auto">
          <a:xfrm>
            <a:off x="1897856" y="3062287"/>
            <a:ext cx="147638" cy="147638"/>
          </a:xfrm>
          <a:prstGeom prst="ellipse">
            <a:avLst/>
          </a:prstGeom>
          <a:gradFill rotWithShape="0">
            <a:gsLst>
              <a:gs pos="0">
                <a:srgbClr val="CECECE"/>
              </a:gs>
              <a:gs pos="100000">
                <a:srgbClr val="525252"/>
              </a:gs>
            </a:gsLst>
            <a:path path="shape">
              <a:fillToRect l="50000" t="50000" r="50000" b="50000"/>
            </a:path>
          </a:gradFill>
          <a:ln w="12699">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350" dirty="0"/>
          </a:p>
        </p:txBody>
      </p:sp>
      <p:sp>
        <p:nvSpPr>
          <p:cNvPr id="23561" name="Line 20"/>
          <p:cNvSpPr>
            <a:spLocks noChangeShapeType="1"/>
          </p:cNvSpPr>
          <p:nvPr/>
        </p:nvSpPr>
        <p:spPr bwMode="auto">
          <a:xfrm flipH="1">
            <a:off x="1438276" y="3592117"/>
            <a:ext cx="917972" cy="167878"/>
          </a:xfrm>
          <a:prstGeom prst="line">
            <a:avLst/>
          </a:prstGeom>
          <a:noFill/>
          <a:ln w="50799">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23562" name="Line 21"/>
          <p:cNvSpPr>
            <a:spLocks noChangeShapeType="1"/>
          </p:cNvSpPr>
          <p:nvPr/>
        </p:nvSpPr>
        <p:spPr bwMode="auto">
          <a:xfrm flipH="1">
            <a:off x="2361011" y="3592116"/>
            <a:ext cx="1658540" cy="0"/>
          </a:xfrm>
          <a:prstGeom prst="line">
            <a:avLst/>
          </a:prstGeom>
          <a:noFill/>
          <a:ln w="50799">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23563" name="Line 22"/>
          <p:cNvSpPr>
            <a:spLocks noChangeShapeType="1"/>
          </p:cNvSpPr>
          <p:nvPr/>
        </p:nvSpPr>
        <p:spPr bwMode="auto">
          <a:xfrm>
            <a:off x="1456135" y="3769519"/>
            <a:ext cx="860822" cy="90488"/>
          </a:xfrm>
          <a:prstGeom prst="line">
            <a:avLst/>
          </a:prstGeom>
          <a:noFill/>
          <a:ln w="50799">
            <a:solidFill>
              <a:srgbClr val="FF505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23564" name="Line 23"/>
          <p:cNvSpPr>
            <a:spLocks noChangeShapeType="1"/>
          </p:cNvSpPr>
          <p:nvPr/>
        </p:nvSpPr>
        <p:spPr bwMode="auto">
          <a:xfrm>
            <a:off x="2288382" y="3860006"/>
            <a:ext cx="1703785" cy="0"/>
          </a:xfrm>
          <a:prstGeom prst="line">
            <a:avLst/>
          </a:prstGeom>
          <a:noFill/>
          <a:ln w="50799">
            <a:solidFill>
              <a:srgbClr val="FF505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23565" name="Oval 24"/>
          <p:cNvSpPr>
            <a:spLocks noChangeArrowheads="1"/>
          </p:cNvSpPr>
          <p:nvPr/>
        </p:nvSpPr>
        <p:spPr bwMode="auto">
          <a:xfrm>
            <a:off x="1393031" y="3690937"/>
            <a:ext cx="147638" cy="147638"/>
          </a:xfrm>
          <a:prstGeom prst="ellipse">
            <a:avLst/>
          </a:prstGeom>
          <a:gradFill rotWithShape="0">
            <a:gsLst>
              <a:gs pos="0">
                <a:srgbClr val="CECECE"/>
              </a:gs>
              <a:gs pos="100000">
                <a:srgbClr val="525252"/>
              </a:gs>
            </a:gsLst>
            <a:path path="shape">
              <a:fillToRect l="50000" t="50000" r="50000" b="50000"/>
            </a:path>
          </a:gradFill>
          <a:ln w="12699">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350" dirty="0"/>
          </a:p>
        </p:txBody>
      </p:sp>
      <p:sp>
        <p:nvSpPr>
          <p:cNvPr id="23566" name="Rectangle 25"/>
          <p:cNvSpPr>
            <a:spLocks noChangeArrowheads="1"/>
          </p:cNvSpPr>
          <p:nvPr/>
        </p:nvSpPr>
        <p:spPr bwMode="auto">
          <a:xfrm>
            <a:off x="2114550" y="2057400"/>
            <a:ext cx="4171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pPr>
            <a:r>
              <a:rPr lang="en-US" altLang="en-US" sz="1500" dirty="0"/>
              <a:t>Thermocouple extension wires </a:t>
            </a:r>
            <a:r>
              <a:rPr lang="en-US" altLang="en-US" sz="1500" dirty="0">
                <a:solidFill>
                  <a:srgbClr val="CC3300"/>
                </a:solidFill>
              </a:rPr>
              <a:t>MUST </a:t>
            </a:r>
            <a:r>
              <a:rPr lang="en-US" altLang="en-US" sz="1500" dirty="0"/>
              <a:t>match the thermocouple type</a:t>
            </a:r>
          </a:p>
        </p:txBody>
      </p:sp>
      <p:sp>
        <p:nvSpPr>
          <p:cNvPr id="23567" name="Rectangle 26"/>
          <p:cNvSpPr>
            <a:spLocks noChangeArrowheads="1"/>
          </p:cNvSpPr>
          <p:nvPr/>
        </p:nvSpPr>
        <p:spPr bwMode="auto">
          <a:xfrm>
            <a:off x="3200400" y="4057651"/>
            <a:ext cx="2514600" cy="62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dirty="0">
                <a:latin typeface="Verdana" panose="020B0604030504040204" pitchFamily="34" charset="0"/>
              </a:rPr>
              <a:t>This creates two more thermocouples ±mV to the measurement</a:t>
            </a:r>
          </a:p>
        </p:txBody>
      </p:sp>
      <p:sp>
        <p:nvSpPr>
          <p:cNvPr id="23568" name="Rectangle 41"/>
          <p:cNvSpPr>
            <a:spLocks noGrp="1" noChangeArrowheads="1"/>
          </p:cNvSpPr>
          <p:nvPr>
            <p:ph type="title"/>
          </p:nvPr>
        </p:nvSpPr>
        <p:spPr bwMode="auto">
          <a:xfrm>
            <a:off x="1828800" y="914400"/>
            <a:ext cx="5200650" cy="1085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90000"/>
          </a:bodyPr>
          <a:lstStyle/>
          <a:p>
            <a:pPr eaLnBrk="1" hangingPunct="1"/>
            <a:r>
              <a:rPr lang="en-US" altLang="en-US" dirty="0"/>
              <a:t>Thermocouple Errors and Extension Wire</a:t>
            </a:r>
          </a:p>
        </p:txBody>
      </p:sp>
    </p:spTree>
    <p:extLst>
      <p:ext uri="{BB962C8B-B14F-4D97-AF65-F5344CB8AC3E}">
        <p14:creationId xmlns:p14="http://schemas.microsoft.com/office/powerpoint/2010/main" val="185480086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17"/>
          <p:cNvSpPr>
            <a:spLocks noChangeArrowheads="1"/>
          </p:cNvSpPr>
          <p:nvPr/>
        </p:nvSpPr>
        <p:spPr bwMode="auto">
          <a:xfrm>
            <a:off x="2114551" y="2343151"/>
            <a:ext cx="1468351" cy="39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050" dirty="0"/>
              <a:t>Hot junction</a:t>
            </a:r>
          </a:p>
          <a:p>
            <a:r>
              <a:rPr lang="en-US" altLang="en-US" sz="1050" dirty="0"/>
              <a:t>Measurement junction</a:t>
            </a:r>
          </a:p>
        </p:txBody>
      </p:sp>
      <p:sp>
        <p:nvSpPr>
          <p:cNvPr id="17411" name="Rectangle 9"/>
          <p:cNvSpPr>
            <a:spLocks noChangeArrowheads="1"/>
          </p:cNvSpPr>
          <p:nvPr/>
        </p:nvSpPr>
        <p:spPr bwMode="auto">
          <a:xfrm>
            <a:off x="5537597" y="2743201"/>
            <a:ext cx="240450" cy="27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350" b="1" dirty="0"/>
              <a:t>+</a:t>
            </a:r>
          </a:p>
        </p:txBody>
      </p:sp>
      <p:sp>
        <p:nvSpPr>
          <p:cNvPr id="17412" name="Rectangle 10"/>
          <p:cNvSpPr>
            <a:spLocks noChangeArrowheads="1"/>
          </p:cNvSpPr>
          <p:nvPr/>
        </p:nvSpPr>
        <p:spPr bwMode="auto">
          <a:xfrm>
            <a:off x="5549504" y="3242073"/>
            <a:ext cx="216405" cy="34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t>-</a:t>
            </a:r>
          </a:p>
        </p:txBody>
      </p:sp>
      <p:sp>
        <p:nvSpPr>
          <p:cNvPr id="17413" name="Line 13"/>
          <p:cNvSpPr>
            <a:spLocks noChangeShapeType="1"/>
          </p:cNvSpPr>
          <p:nvPr/>
        </p:nvSpPr>
        <p:spPr bwMode="auto">
          <a:xfrm>
            <a:off x="2605088" y="3028950"/>
            <a:ext cx="428625" cy="0"/>
          </a:xfrm>
          <a:prstGeom prst="line">
            <a:avLst/>
          </a:prstGeom>
          <a:noFill/>
          <a:ln w="12699">
            <a:solidFill>
              <a:srgbClr val="91919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17414" name="Line 14"/>
          <p:cNvSpPr>
            <a:spLocks noChangeShapeType="1"/>
          </p:cNvSpPr>
          <p:nvPr/>
        </p:nvSpPr>
        <p:spPr bwMode="auto">
          <a:xfrm>
            <a:off x="2605088" y="3186113"/>
            <a:ext cx="428625" cy="0"/>
          </a:xfrm>
          <a:prstGeom prst="line">
            <a:avLst/>
          </a:prstGeom>
          <a:noFill/>
          <a:ln w="12699">
            <a:solidFill>
              <a:srgbClr val="91919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17415" name="Line 15"/>
          <p:cNvSpPr>
            <a:spLocks noChangeShapeType="1"/>
          </p:cNvSpPr>
          <p:nvPr/>
        </p:nvSpPr>
        <p:spPr bwMode="auto">
          <a:xfrm>
            <a:off x="2605088" y="3357563"/>
            <a:ext cx="428625" cy="0"/>
          </a:xfrm>
          <a:prstGeom prst="line">
            <a:avLst/>
          </a:prstGeom>
          <a:noFill/>
          <a:ln w="12699">
            <a:solidFill>
              <a:srgbClr val="91919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17416" name="Rectangle 16"/>
          <p:cNvSpPr>
            <a:spLocks noChangeArrowheads="1"/>
          </p:cNvSpPr>
          <p:nvPr/>
        </p:nvSpPr>
        <p:spPr bwMode="auto">
          <a:xfrm>
            <a:off x="2171701" y="3057525"/>
            <a:ext cx="463267" cy="2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dirty="0"/>
              <a:t>Heat</a:t>
            </a:r>
          </a:p>
        </p:txBody>
      </p:sp>
      <p:sp>
        <p:nvSpPr>
          <p:cNvPr id="17417" name="Rectangle 41"/>
          <p:cNvSpPr>
            <a:spLocks noGrp="1" noChangeArrowheads="1"/>
          </p:cNvSpPr>
          <p:nvPr>
            <p:ph type="title"/>
          </p:nvPr>
        </p:nvSpPr>
        <p:spPr bwMode="auto">
          <a:xfrm>
            <a:off x="1143000" y="1428750"/>
            <a:ext cx="68580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90000"/>
          </a:bodyPr>
          <a:lstStyle/>
          <a:p>
            <a:pPr eaLnBrk="1" hangingPunct="1"/>
            <a:r>
              <a:rPr lang="en-US" altLang="en-US" dirty="0"/>
              <a:t>Thermocouples</a:t>
            </a:r>
            <a:endParaRPr lang="en-US" altLang="en-US" dirty="0">
              <a:solidFill>
                <a:srgbClr val="CC3300"/>
              </a:solidFill>
            </a:endParaRPr>
          </a:p>
        </p:txBody>
      </p:sp>
      <p:sp>
        <p:nvSpPr>
          <p:cNvPr id="42" name="Line 13"/>
          <p:cNvSpPr>
            <a:spLocks noChangeShapeType="1"/>
          </p:cNvSpPr>
          <p:nvPr/>
        </p:nvSpPr>
        <p:spPr bwMode="auto">
          <a:xfrm>
            <a:off x="2914650" y="2743200"/>
            <a:ext cx="171450" cy="228600"/>
          </a:xfrm>
          <a:prstGeom prst="line">
            <a:avLst/>
          </a:prstGeom>
          <a:ln>
            <a:headEnd type="none" w="sm" len="sm"/>
            <a:tailEnd type="stealth" w="med" len="lg"/>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sz="1350" dirty="0"/>
          </a:p>
        </p:txBody>
      </p:sp>
      <p:sp>
        <p:nvSpPr>
          <p:cNvPr id="17419" name="Text Box 39"/>
          <p:cNvSpPr txBox="1">
            <a:spLocks noChangeArrowheads="1"/>
          </p:cNvSpPr>
          <p:nvPr/>
        </p:nvSpPr>
        <p:spPr bwMode="auto">
          <a:xfrm>
            <a:off x="3028950" y="2800350"/>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350" dirty="0"/>
              <a:t>T</a:t>
            </a:r>
            <a:r>
              <a:rPr lang="en-US" altLang="en-US" sz="1350" baseline="-25000" dirty="0"/>
              <a:t>2</a:t>
            </a:r>
            <a:endParaRPr lang="en-US" altLang="en-US" sz="1350" dirty="0"/>
          </a:p>
        </p:txBody>
      </p:sp>
      <p:sp>
        <p:nvSpPr>
          <p:cNvPr id="17420" name="Text Box 40"/>
          <p:cNvSpPr txBox="1">
            <a:spLocks noChangeArrowheads="1"/>
          </p:cNvSpPr>
          <p:nvPr/>
        </p:nvSpPr>
        <p:spPr bwMode="auto">
          <a:xfrm>
            <a:off x="4030266" y="3323035"/>
            <a:ext cx="10287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350" dirty="0"/>
              <a:t>Constantan</a:t>
            </a:r>
          </a:p>
        </p:txBody>
      </p:sp>
      <p:grpSp>
        <p:nvGrpSpPr>
          <p:cNvPr id="17421" name="Group 32"/>
          <p:cNvGrpSpPr>
            <a:grpSpLocks/>
          </p:cNvGrpSpPr>
          <p:nvPr/>
        </p:nvGrpSpPr>
        <p:grpSpPr bwMode="auto">
          <a:xfrm>
            <a:off x="3218260" y="3014664"/>
            <a:ext cx="2638425" cy="169069"/>
            <a:chOff x="2805485" y="2895600"/>
            <a:chExt cx="3519114" cy="224393"/>
          </a:xfrm>
        </p:grpSpPr>
        <p:sp>
          <p:nvSpPr>
            <p:cNvPr id="17429" name="Line 4"/>
            <p:cNvSpPr>
              <a:spLocks noChangeShapeType="1"/>
            </p:cNvSpPr>
            <p:nvPr/>
          </p:nvSpPr>
          <p:spPr bwMode="auto">
            <a:xfrm flipH="1">
              <a:off x="2805485" y="2896156"/>
              <a:ext cx="1223963" cy="223837"/>
            </a:xfrm>
            <a:prstGeom prst="line">
              <a:avLst/>
            </a:prstGeom>
            <a:noFill/>
            <a:ln w="38100">
              <a:solidFill>
                <a:srgbClr val="C604A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17430" name="Line 6"/>
            <p:cNvSpPr>
              <a:spLocks noChangeShapeType="1"/>
            </p:cNvSpPr>
            <p:nvPr/>
          </p:nvSpPr>
          <p:spPr bwMode="auto">
            <a:xfrm flipH="1">
              <a:off x="4026561" y="2895600"/>
              <a:ext cx="2298038" cy="556"/>
            </a:xfrm>
            <a:prstGeom prst="line">
              <a:avLst/>
            </a:prstGeom>
            <a:noFill/>
            <a:ln w="38100">
              <a:solidFill>
                <a:srgbClr val="C604A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350" dirty="0"/>
            </a:p>
          </p:txBody>
        </p:sp>
      </p:grpSp>
      <p:sp>
        <p:nvSpPr>
          <p:cNvPr id="17422" name="Text Box 40"/>
          <p:cNvSpPr txBox="1">
            <a:spLocks noChangeArrowheads="1"/>
          </p:cNvSpPr>
          <p:nvPr/>
        </p:nvSpPr>
        <p:spPr bwMode="auto">
          <a:xfrm>
            <a:off x="4114800" y="2671762"/>
            <a:ext cx="9144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350" dirty="0"/>
              <a:t>Chromel</a:t>
            </a:r>
          </a:p>
        </p:txBody>
      </p:sp>
      <p:grpSp>
        <p:nvGrpSpPr>
          <p:cNvPr id="17423" name="Group 39"/>
          <p:cNvGrpSpPr>
            <a:grpSpLocks/>
          </p:cNvGrpSpPr>
          <p:nvPr/>
        </p:nvGrpSpPr>
        <p:grpSpPr bwMode="auto">
          <a:xfrm>
            <a:off x="3200401" y="3186112"/>
            <a:ext cx="2651522" cy="90488"/>
            <a:chOff x="2819400" y="3124200"/>
            <a:chExt cx="3535362" cy="120650"/>
          </a:xfrm>
        </p:grpSpPr>
        <p:sp>
          <p:nvSpPr>
            <p:cNvPr id="17427" name="Line 7"/>
            <p:cNvSpPr>
              <a:spLocks noChangeShapeType="1"/>
            </p:cNvSpPr>
            <p:nvPr/>
          </p:nvSpPr>
          <p:spPr bwMode="auto">
            <a:xfrm>
              <a:off x="2819400" y="3124200"/>
              <a:ext cx="1147762" cy="120650"/>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17428" name="Line 8"/>
            <p:cNvSpPr>
              <a:spLocks noChangeShapeType="1"/>
            </p:cNvSpPr>
            <p:nvPr/>
          </p:nvSpPr>
          <p:spPr bwMode="auto">
            <a:xfrm>
              <a:off x="3929062" y="3244850"/>
              <a:ext cx="2425700" cy="0"/>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350" dirty="0"/>
            </a:p>
          </p:txBody>
        </p:sp>
      </p:grpSp>
      <p:sp>
        <p:nvSpPr>
          <p:cNvPr id="17424" name="Oval 12"/>
          <p:cNvSpPr>
            <a:spLocks noChangeArrowheads="1"/>
          </p:cNvSpPr>
          <p:nvPr/>
        </p:nvSpPr>
        <p:spPr bwMode="auto">
          <a:xfrm>
            <a:off x="3144441" y="3114675"/>
            <a:ext cx="147638" cy="147638"/>
          </a:xfrm>
          <a:prstGeom prst="ellipse">
            <a:avLst/>
          </a:prstGeom>
          <a:gradFill rotWithShape="0">
            <a:gsLst>
              <a:gs pos="0">
                <a:srgbClr val="CECECE"/>
              </a:gs>
              <a:gs pos="100000">
                <a:srgbClr val="525252"/>
              </a:gs>
            </a:gsLst>
            <a:path path="shape">
              <a:fillToRect l="50000" t="50000" r="50000" b="50000"/>
            </a:path>
          </a:gradFill>
          <a:ln w="12699">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350" dirty="0"/>
          </a:p>
        </p:txBody>
      </p:sp>
      <p:pic>
        <p:nvPicPr>
          <p:cNvPr id="17425" name="Picture 27" descr="TRY D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1885951"/>
            <a:ext cx="1200150" cy="284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Arrow Connector 32"/>
          <p:cNvCxnSpPr/>
          <p:nvPr/>
        </p:nvCxnSpPr>
        <p:spPr>
          <a:xfrm>
            <a:off x="2914650" y="1714500"/>
            <a:ext cx="0"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570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Block diagram of a closed loop servo control system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05000"/>
            <a:ext cx="7590590" cy="432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7128640"/>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normAutofit fontScale="90000"/>
          </a:bodyPr>
          <a:lstStyle/>
          <a:p>
            <a:r>
              <a:rPr lang="en-US" dirty="0"/>
              <a:t>Increasing the Accuracy of a Thermocouple Sensor Reading</a:t>
            </a:r>
          </a:p>
        </p:txBody>
      </p:sp>
      <p:pic>
        <p:nvPicPr>
          <p:cNvPr id="4" name="Content Placeholder 3"/>
          <p:cNvPicPr>
            <a:picLocks noGrp="1" noChangeAspect="1"/>
          </p:cNvPicPr>
          <p:nvPr>
            <p:ph idx="1"/>
          </p:nvPr>
        </p:nvPicPr>
        <p:blipFill>
          <a:blip r:embed="rId3"/>
          <a:stretch>
            <a:fillRect/>
          </a:stretch>
        </p:blipFill>
        <p:spPr>
          <a:xfrm>
            <a:off x="2171700" y="2457450"/>
            <a:ext cx="4286250" cy="3200400"/>
          </a:xfrm>
          <a:prstGeom prst="rect">
            <a:avLst/>
          </a:prstGeom>
        </p:spPr>
      </p:pic>
    </p:spTree>
    <p:extLst>
      <p:ext uri="{BB962C8B-B14F-4D97-AF65-F5344CB8AC3E}">
        <p14:creationId xmlns:p14="http://schemas.microsoft.com/office/powerpoint/2010/main" val="821841811"/>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4C3F34-97BA-4EF8-BC86-496144ABE457}"/>
              </a:ext>
            </a:extLst>
          </p:cNvPr>
          <p:cNvSpPr>
            <a:spLocks noGrp="1"/>
          </p:cNvSpPr>
          <p:nvPr>
            <p:ph type="title"/>
          </p:nvPr>
        </p:nvSpPr>
        <p:spPr/>
        <p:txBody>
          <a:bodyPr/>
          <a:lstStyle/>
          <a:p>
            <a:r>
              <a:rPr lang="en-US" dirty="0"/>
              <a:t>Selection Guidelines</a:t>
            </a:r>
          </a:p>
        </p:txBody>
      </p:sp>
      <p:pic>
        <p:nvPicPr>
          <p:cNvPr id="4" name="Content Placeholder 3">
            <a:extLst>
              <a:ext uri="{FF2B5EF4-FFF2-40B4-BE49-F238E27FC236}">
                <a16:creationId xmlns="" xmlns:a16="http://schemas.microsoft.com/office/drawing/2014/main" id="{6F3D5A7D-808B-4CBC-AE61-8989AC624C05}"/>
              </a:ext>
            </a:extLst>
          </p:cNvPr>
          <p:cNvPicPr>
            <a:picLocks noGrp="1" noChangeAspect="1"/>
          </p:cNvPicPr>
          <p:nvPr>
            <p:ph idx="1"/>
          </p:nvPr>
        </p:nvPicPr>
        <p:blipFill>
          <a:blip r:embed="rId2"/>
          <a:stretch>
            <a:fillRect/>
          </a:stretch>
        </p:blipFill>
        <p:spPr>
          <a:xfrm>
            <a:off x="457200" y="1676400"/>
            <a:ext cx="8334888" cy="4419600"/>
          </a:xfrm>
          <a:prstGeom prst="rect">
            <a:avLst/>
          </a:prstGeom>
        </p:spPr>
      </p:pic>
    </p:spTree>
    <p:extLst>
      <p:ext uri="{BB962C8B-B14F-4D97-AF65-F5344CB8AC3E}">
        <p14:creationId xmlns:p14="http://schemas.microsoft.com/office/powerpoint/2010/main" val="35567489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Thermodiodes and Transistors</a:t>
            </a:r>
          </a:p>
        </p:txBody>
      </p:sp>
      <p:sp>
        <p:nvSpPr>
          <p:cNvPr id="3" name="Content Placeholder 2"/>
          <p:cNvSpPr>
            <a:spLocks noGrp="1"/>
          </p:cNvSpPr>
          <p:nvPr>
            <p:ph idx="1"/>
          </p:nvPr>
        </p:nvSpPr>
        <p:spPr/>
        <p:txBody>
          <a:bodyPr>
            <a:normAutofit fontScale="92500" lnSpcReduction="20000"/>
          </a:bodyPr>
          <a:lstStyle/>
          <a:p>
            <a:r>
              <a:rPr lang="en-US" dirty="0"/>
              <a:t>When the temperature of doped semiconductors changes, the mobility of their charge carriers change. As a consequence, when a p-n junction has a potential difference across it, the current through the junction is a function of the temperature. Such junctions for use as temperature sensors are supplied, together with the necessary signal processing circuitry as integrated circuits, e.g. LM3911 which gives an output voltage proportional to temperature. In a similar manner, transistors can be used as temperature sensors.</a:t>
            </a:r>
          </a:p>
        </p:txBody>
      </p:sp>
    </p:spTree>
    <p:extLst>
      <p:ext uri="{BB962C8B-B14F-4D97-AF65-F5344CB8AC3E}">
        <p14:creationId xmlns:p14="http://schemas.microsoft.com/office/powerpoint/2010/main" val="3403544535"/>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Bulb &amp; Capillary Thermostat Switches</a:t>
            </a:r>
          </a:p>
        </p:txBody>
      </p:sp>
      <p:sp>
        <p:nvSpPr>
          <p:cNvPr id="4" name="Content Placeholder 3"/>
          <p:cNvSpPr>
            <a:spLocks noGrp="1"/>
          </p:cNvSpPr>
          <p:nvPr>
            <p:ph idx="1"/>
          </p:nvPr>
        </p:nvSpPr>
        <p:spPr/>
        <p:txBody>
          <a:bodyPr/>
          <a:lstStyle/>
          <a:p>
            <a:r>
              <a:rPr lang="en-US" dirty="0"/>
              <a:t>A fluid is encapsulated in a metal and when the temperature changes the fluid either expands or contracts. This fluid change moves a diaphragm which is in touch with a snap action switch and either opens or closes a circuit.</a:t>
            </a:r>
          </a:p>
        </p:txBody>
      </p:sp>
    </p:spTree>
    <p:extLst>
      <p:ext uri="{BB962C8B-B14F-4D97-AF65-F5344CB8AC3E}">
        <p14:creationId xmlns:p14="http://schemas.microsoft.com/office/powerpoint/2010/main" val="1085347265"/>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Radiation Pyrometer</a:t>
            </a:r>
            <a:endParaRPr lang="en-US" dirty="0"/>
          </a:p>
        </p:txBody>
      </p:sp>
      <p:sp>
        <p:nvSpPr>
          <p:cNvPr id="3" name="Content Placeholder 2"/>
          <p:cNvSpPr>
            <a:spLocks noGrp="1"/>
          </p:cNvSpPr>
          <p:nvPr>
            <p:ph idx="1"/>
          </p:nvPr>
        </p:nvSpPr>
        <p:spPr/>
        <p:txBody>
          <a:bodyPr>
            <a:normAutofit fontScale="85000" lnSpcReduction="10000"/>
          </a:bodyPr>
          <a:lstStyle/>
          <a:p>
            <a:r>
              <a:rPr lang="en-US" dirty="0"/>
              <a:t>Pyrometers are suited especially to the measurement of moving objects or any surfaces that can not be reached or can not be touched.</a:t>
            </a:r>
          </a:p>
          <a:p>
            <a:r>
              <a:rPr lang="en-US" dirty="0"/>
              <a:t>The word pyrometer was originally coined to denote a device capable of measuring the temperature of an object by its incandescence, visible light emitted by a body which is at least red-hot.</a:t>
            </a:r>
            <a:endParaRPr lang="en-US" baseline="30000" dirty="0"/>
          </a:p>
          <a:p>
            <a:r>
              <a:rPr lang="en-US" dirty="0"/>
              <a:t>Modern pyrometers or infrared thermometers also measure the temperature of cooler objects, down to room temperature, by detecting their infrared radiation flux.</a:t>
            </a:r>
          </a:p>
        </p:txBody>
      </p:sp>
    </p:spTree>
    <p:extLst>
      <p:ext uri="{BB962C8B-B14F-4D97-AF65-F5344CB8AC3E}">
        <p14:creationId xmlns:p14="http://schemas.microsoft.com/office/powerpoint/2010/main" val="405976778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CA6CCF-62A5-4126-A5D6-12C69146159B}"/>
              </a:ext>
            </a:extLst>
          </p:cNvPr>
          <p:cNvSpPr>
            <a:spLocks noGrp="1"/>
          </p:cNvSpPr>
          <p:nvPr>
            <p:ph type="title"/>
          </p:nvPr>
        </p:nvSpPr>
        <p:spPr/>
        <p:txBody>
          <a:bodyPr/>
          <a:lstStyle/>
          <a:p>
            <a:pPr algn="ctr"/>
            <a:r>
              <a:rPr lang="en-US" dirty="0"/>
              <a:t>Pyrometer - Definition</a:t>
            </a:r>
          </a:p>
        </p:txBody>
      </p:sp>
      <p:sp>
        <p:nvSpPr>
          <p:cNvPr id="3" name="Content Placeholder 2">
            <a:extLst>
              <a:ext uri="{FF2B5EF4-FFF2-40B4-BE49-F238E27FC236}">
                <a16:creationId xmlns="" xmlns:a16="http://schemas.microsoft.com/office/drawing/2014/main" id="{01ABA48A-EB18-487B-95BB-3229C7533A90}"/>
              </a:ext>
            </a:extLst>
          </p:cNvPr>
          <p:cNvSpPr>
            <a:spLocks noGrp="1"/>
          </p:cNvSpPr>
          <p:nvPr>
            <p:ph idx="1"/>
          </p:nvPr>
        </p:nvSpPr>
        <p:spPr/>
        <p:txBody>
          <a:bodyPr>
            <a:normAutofit fontScale="85000" lnSpcReduction="20000"/>
          </a:bodyPr>
          <a:lstStyle/>
          <a:p>
            <a:pPr marL="0" indent="0">
              <a:buNone/>
            </a:pPr>
            <a:r>
              <a:rPr lang="en-US" b="1" dirty="0"/>
              <a:t>Pyrometer</a:t>
            </a:r>
            <a:r>
              <a:rPr lang="en-US" dirty="0"/>
              <a:t>, device for measuring relatively high temperatures, such as are encountered in furnaces. Most pyrometers work by measuring radiation from the body whose temperature is to be measured. Radiation devices have the advantage of not having to touch the material being measured</a:t>
            </a:r>
          </a:p>
          <a:p>
            <a:pPr marL="0" indent="0">
              <a:buNone/>
            </a:pPr>
            <a:r>
              <a:rPr lang="en-US" dirty="0"/>
              <a:t> In an elementary radiation pyrometer, the radiation from the hot object is focused onto a thermopile, a collection of thermocouples, which generates an electrical voltage that depends on the intercepted radiation.</a:t>
            </a:r>
          </a:p>
          <a:p>
            <a:pPr marL="0" indent="0">
              <a:buNone/>
            </a:pPr>
            <a:r>
              <a:rPr lang="en-US" dirty="0"/>
              <a:t>Proper calibration permits this electrical voltage to be converted to the temperature of the hot object.</a:t>
            </a:r>
          </a:p>
        </p:txBody>
      </p:sp>
    </p:spTree>
    <p:extLst>
      <p:ext uri="{BB962C8B-B14F-4D97-AF65-F5344CB8AC3E}">
        <p14:creationId xmlns:p14="http://schemas.microsoft.com/office/powerpoint/2010/main" val="3414890435"/>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mage.china-ogpe.com/newsimages/Radiation_pyrometer1_glossary-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143000"/>
            <a:ext cx="571500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169758"/>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C5D140-3F90-4206-A474-0F2A51F00EB8}"/>
              </a:ext>
            </a:extLst>
          </p:cNvPr>
          <p:cNvSpPr>
            <a:spLocks noGrp="1"/>
          </p:cNvSpPr>
          <p:nvPr>
            <p:ph type="title"/>
          </p:nvPr>
        </p:nvSpPr>
        <p:spPr/>
        <p:txBody>
          <a:bodyPr/>
          <a:lstStyle/>
          <a:p>
            <a:pPr algn="ctr"/>
            <a:r>
              <a:rPr lang="en-US" dirty="0"/>
              <a:t>Pyrometer – Theory of Operation</a:t>
            </a:r>
          </a:p>
        </p:txBody>
      </p:sp>
      <p:sp>
        <p:nvSpPr>
          <p:cNvPr id="3" name="Content Placeholder 2">
            <a:extLst>
              <a:ext uri="{FF2B5EF4-FFF2-40B4-BE49-F238E27FC236}">
                <a16:creationId xmlns="" xmlns:a16="http://schemas.microsoft.com/office/drawing/2014/main" id="{5A712D9C-71B0-41DD-B798-B1E28B414BF3}"/>
              </a:ext>
            </a:extLst>
          </p:cNvPr>
          <p:cNvSpPr>
            <a:spLocks noGrp="1"/>
          </p:cNvSpPr>
          <p:nvPr>
            <p:ph idx="1"/>
          </p:nvPr>
        </p:nvSpPr>
        <p:spPr/>
        <p:txBody>
          <a:bodyPr>
            <a:normAutofit fontScale="85000" lnSpcReduction="20000"/>
          </a:bodyPr>
          <a:lstStyle/>
          <a:p>
            <a:pPr marL="0" indent="0">
              <a:buNone/>
            </a:pPr>
            <a:r>
              <a:rPr lang="en-US" dirty="0"/>
              <a:t>You can feel a fire some distance away because it gives off heat radiation in all directions.</a:t>
            </a:r>
          </a:p>
          <a:p>
            <a:pPr marL="0" indent="0">
              <a:buNone/>
            </a:pPr>
            <a:r>
              <a:rPr lang="en-US" dirty="0"/>
              <a:t>In theory, if the fire behaves exactly according to the laws of physics, the radiation it produces is related to its temperature in a very predictable way. So if you can measure the </a:t>
            </a:r>
            <a:r>
              <a:rPr lang="en-US" b="1" dirty="0"/>
              <a:t>wavelength</a:t>
            </a:r>
            <a:r>
              <a:rPr lang="en-US" dirty="0"/>
              <a:t> of the radiation, you can precisely measure the temperature even if you're standing some way off.</a:t>
            </a:r>
          </a:p>
          <a:p>
            <a:pPr marL="0" indent="0">
              <a:buNone/>
            </a:pPr>
            <a:r>
              <a:rPr lang="en-US" dirty="0"/>
              <a:t>That's the theory behind a pyrometer: a very accurate kind of thermometer that measures something's temperature from the heat radiation it gives out at a safe distance (in some pyrometers) of up to 30m (100ft).</a:t>
            </a:r>
          </a:p>
        </p:txBody>
      </p:sp>
    </p:spTree>
    <p:extLst>
      <p:ext uri="{BB962C8B-B14F-4D97-AF65-F5344CB8AC3E}">
        <p14:creationId xmlns:p14="http://schemas.microsoft.com/office/powerpoint/2010/main" val="3751969559"/>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424738-A17D-4EA0-80D9-FC3A2DAC5536}"/>
              </a:ext>
            </a:extLst>
          </p:cNvPr>
          <p:cNvSpPr>
            <a:spLocks noGrp="1"/>
          </p:cNvSpPr>
          <p:nvPr>
            <p:ph type="title"/>
          </p:nvPr>
        </p:nvSpPr>
        <p:spPr/>
        <p:txBody>
          <a:bodyPr/>
          <a:lstStyle/>
          <a:p>
            <a:pPr algn="ctr"/>
            <a:r>
              <a:rPr lang="en-US" dirty="0"/>
              <a:t>Pyrometer - Applications</a:t>
            </a:r>
          </a:p>
        </p:txBody>
      </p:sp>
      <p:sp>
        <p:nvSpPr>
          <p:cNvPr id="3" name="Content Placeholder 2">
            <a:extLst>
              <a:ext uri="{FF2B5EF4-FFF2-40B4-BE49-F238E27FC236}">
                <a16:creationId xmlns="" xmlns:a16="http://schemas.microsoft.com/office/drawing/2014/main" id="{4CAC91C2-5E2B-4A7C-B6E5-E2A84B94F9E2}"/>
              </a:ext>
            </a:extLst>
          </p:cNvPr>
          <p:cNvSpPr>
            <a:spLocks noGrp="1"/>
          </p:cNvSpPr>
          <p:nvPr>
            <p:ph idx="1"/>
          </p:nvPr>
        </p:nvSpPr>
        <p:spPr/>
        <p:txBody>
          <a:bodyPr>
            <a:normAutofit fontScale="77500" lnSpcReduction="20000"/>
          </a:bodyPr>
          <a:lstStyle/>
          <a:p>
            <a:pPr marL="0" indent="0">
              <a:buNone/>
            </a:pPr>
            <a:r>
              <a:rPr lang="en-US" dirty="0"/>
              <a:t>Pyrometers are suited especially to the measurement of moving objects or any surfaces that can not be reached or can not be touched.</a:t>
            </a:r>
          </a:p>
          <a:p>
            <a:pPr marL="0" indent="0">
              <a:buNone/>
            </a:pPr>
            <a:endParaRPr lang="en-US" dirty="0"/>
          </a:p>
          <a:p>
            <a:pPr marL="0" indent="0">
              <a:buNone/>
            </a:pPr>
            <a:r>
              <a:rPr lang="en-US" dirty="0"/>
              <a:t>Temperature is a fundamental parameter in metallurgical furnace operations. Reliable and continuous measurement of the metal temperature is essential for effective control of the operation. Smelting rates can be maximized, slag can be produced at the optimum temperature, fuel consumption is minimized and refractory life may also be lengthened.</a:t>
            </a:r>
          </a:p>
          <a:p>
            <a:pPr marL="0" indent="0">
              <a:buNone/>
            </a:pPr>
            <a:r>
              <a:rPr lang="en-US" dirty="0"/>
              <a:t>Thermocouples were the traditional devices used for this purpose, but they are unsuitable for continuous measurement because they melt and degrade.</a:t>
            </a:r>
          </a:p>
        </p:txBody>
      </p:sp>
    </p:spTree>
    <p:extLst>
      <p:ext uri="{BB962C8B-B14F-4D97-AF65-F5344CB8AC3E}">
        <p14:creationId xmlns:p14="http://schemas.microsoft.com/office/powerpoint/2010/main" val="3011177996"/>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424738-A17D-4EA0-80D9-FC3A2DAC5536}"/>
              </a:ext>
            </a:extLst>
          </p:cNvPr>
          <p:cNvSpPr>
            <a:spLocks noGrp="1"/>
          </p:cNvSpPr>
          <p:nvPr>
            <p:ph type="title"/>
          </p:nvPr>
        </p:nvSpPr>
        <p:spPr/>
        <p:txBody>
          <a:bodyPr/>
          <a:lstStyle/>
          <a:p>
            <a:pPr algn="ctr"/>
            <a:r>
              <a:rPr lang="en-US" dirty="0"/>
              <a:t>Pyrometer - Applications</a:t>
            </a:r>
          </a:p>
        </p:txBody>
      </p:sp>
      <p:sp>
        <p:nvSpPr>
          <p:cNvPr id="3" name="Content Placeholder 2">
            <a:extLst>
              <a:ext uri="{FF2B5EF4-FFF2-40B4-BE49-F238E27FC236}">
                <a16:creationId xmlns="" xmlns:a16="http://schemas.microsoft.com/office/drawing/2014/main" id="{4CAC91C2-5E2B-4A7C-B6E5-E2A84B94F9E2}"/>
              </a:ext>
            </a:extLst>
          </p:cNvPr>
          <p:cNvSpPr>
            <a:spLocks noGrp="1"/>
          </p:cNvSpPr>
          <p:nvPr>
            <p:ph idx="1"/>
          </p:nvPr>
        </p:nvSpPr>
        <p:spPr/>
        <p:txBody>
          <a:bodyPr/>
          <a:lstStyle/>
          <a:p>
            <a:pPr marL="0" indent="0">
              <a:buNone/>
            </a:pPr>
            <a:r>
              <a:rPr lang="en-US" dirty="0"/>
              <a:t>Salt bath furnaces operate at temperatures up to 1300 °C and are used for heat treatment.</a:t>
            </a:r>
          </a:p>
          <a:p>
            <a:pPr marL="0" indent="0">
              <a:buNone/>
            </a:pPr>
            <a:r>
              <a:rPr lang="en-US" dirty="0"/>
              <a:t>At very high working temperatures with intense heat transfer between the molten salt and the steel being treated, precision is maintained by measuring the temperature of the molten salt.</a:t>
            </a:r>
          </a:p>
          <a:p>
            <a:pPr marL="0" indent="0">
              <a:buNone/>
            </a:pPr>
            <a:r>
              <a:rPr lang="en-US" dirty="0"/>
              <a:t>Most errors are caused by slag on the surface which is cooler than the salt bath.</a:t>
            </a:r>
          </a:p>
        </p:txBody>
      </p:sp>
    </p:spTree>
    <p:extLst>
      <p:ext uri="{BB962C8B-B14F-4D97-AF65-F5344CB8AC3E}">
        <p14:creationId xmlns:p14="http://schemas.microsoft.com/office/powerpoint/2010/main" val="5521402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1143000"/>
          </a:xfrm>
        </p:spPr>
        <p:txBody>
          <a:bodyPr>
            <a:normAutofit fontScale="90000"/>
          </a:bodyPr>
          <a:lstStyle/>
          <a:p>
            <a:r>
              <a:rPr lang="en-US" dirty="0"/>
              <a:t>Block diagram of a closed-loop process control system</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81200"/>
            <a:ext cx="8991600"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12365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flir-asia.com.my/images/content/def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82" y="1143000"/>
            <a:ext cx="6582922"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641391"/>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jacksonelectronics.co.uk/images/Therm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81" y="1028700"/>
            <a:ext cx="6661008"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2612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5A62FEE-8265-02F3-2064-7CE23940D865}"/>
              </a:ext>
            </a:extLst>
          </p:cNvPr>
          <p:cNvSpPr txBox="1"/>
          <p:nvPr/>
        </p:nvSpPr>
        <p:spPr>
          <a:xfrm>
            <a:off x="381000" y="176475"/>
            <a:ext cx="8534400" cy="6207597"/>
          </a:xfrm>
          <a:prstGeom prst="rect">
            <a:avLst/>
          </a:prstGeom>
          <a:noFill/>
        </p:spPr>
        <p:txBody>
          <a:bodyPr wrap="square">
            <a:sp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Control Valves</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In many process control systems, the manipulated variable is the flow rate of a fluid and the pneumatic control valve is the most common final control element.  The input to the valve is a 3 to 15 psi air pressure signal which is applied to the top of the diaphragm.  The diaphragm actuator converts the pressure into a displacement of the valve stem.  The valve body and trim vary the area through which the flowing fluid must pass.</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input air pressure signal may come directly from a pneumatic controller.  It may come from a pneumatic valve positioner, or it may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ome</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vrom</a:t>
            </a:r>
            <a:r>
              <a:rPr lang="en-US" sz="2400" dirty="0">
                <a:effectLst/>
                <a:latin typeface="Calibri" panose="020F0502020204030204" pitchFamily="34" charset="0"/>
                <a:ea typeface="Calibri" panose="020F0502020204030204" pitchFamily="34" charset="0"/>
                <a:cs typeface="Times New Roman" panose="02020603050405020304" pitchFamily="18" charset="0"/>
              </a:rPr>
              <a:t> an electropneumatic transducer.  A valve positioner is a pneumatic amplifier that provides additional power to operate the valve.  The electropneumatic transducer converts the milliampere signal from an electronic controller to air pressure required to control the valve.</a:t>
            </a:r>
          </a:p>
        </p:txBody>
      </p:sp>
    </p:spTree>
    <p:extLst>
      <p:ext uri="{BB962C8B-B14F-4D97-AF65-F5344CB8AC3E}">
        <p14:creationId xmlns:p14="http://schemas.microsoft.com/office/powerpoint/2010/main" val="286262289"/>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409575"/>
            <a:ext cx="5372100" cy="603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724273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64" y="1066800"/>
            <a:ext cx="8761472"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0433771"/>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690563"/>
            <a:ext cx="7791450" cy="547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7439495"/>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DADB4AE-0CC7-751A-507F-4BDECC27E066}"/>
              </a:ext>
            </a:extLst>
          </p:cNvPr>
          <p:cNvSpPr txBox="1"/>
          <p:nvPr/>
        </p:nvSpPr>
        <p:spPr>
          <a:xfrm>
            <a:off x="152400" y="533400"/>
            <a:ext cx="8839200" cy="5632311"/>
          </a:xfrm>
          <a:prstGeom prst="rect">
            <a:avLst/>
          </a:prstGeom>
          <a:noFill/>
        </p:spPr>
        <p:txBody>
          <a:bodyPr wrap="square" rtlCol="0">
            <a:spAutoFit/>
          </a:bodyPr>
          <a:lstStyle/>
          <a:p>
            <a:r>
              <a:rPr lang="en-US" sz="3600" dirty="0"/>
              <a:t>Control Valve </a:t>
            </a:r>
            <a:r>
              <a:rPr lang="en-US" sz="3600" dirty="0" smtClean="0"/>
              <a:t>Basics.pdf</a:t>
            </a:r>
          </a:p>
          <a:p>
            <a:endParaRPr lang="en-US" sz="3600" dirty="0"/>
          </a:p>
          <a:p>
            <a:r>
              <a:rPr lang="en-US" sz="3600" dirty="0" smtClean="0"/>
              <a:t>Control </a:t>
            </a:r>
            <a:r>
              <a:rPr lang="en-US" sz="3600" dirty="0"/>
              <a:t>Valve Basics:</a:t>
            </a:r>
          </a:p>
          <a:p>
            <a:r>
              <a:rPr lang="en-US" sz="3600" dirty="0"/>
              <a:t>Sizing and Selection</a:t>
            </a:r>
          </a:p>
          <a:p>
            <a:r>
              <a:rPr lang="en-US" sz="3600" dirty="0"/>
              <a:t>Course No: M04-034</a:t>
            </a:r>
          </a:p>
          <a:p>
            <a:r>
              <a:rPr lang="en-US" sz="3600" dirty="0"/>
              <a:t>Credit: 4 PDH</a:t>
            </a:r>
          </a:p>
          <a:p>
            <a:r>
              <a:rPr lang="en-US" sz="3600" dirty="0"/>
              <a:t>A. Bhatia</a:t>
            </a:r>
          </a:p>
          <a:p>
            <a:r>
              <a:rPr lang="en-US" sz="3600" dirty="0"/>
              <a:t>Continuing Education and Development, Inc.</a:t>
            </a:r>
          </a:p>
          <a:p>
            <a:r>
              <a:rPr lang="en-US" sz="3600" dirty="0"/>
              <a:t>9 </a:t>
            </a:r>
            <a:r>
              <a:rPr lang="en-US" sz="3600" dirty="0" err="1"/>
              <a:t>Greyridge</a:t>
            </a:r>
            <a:r>
              <a:rPr lang="en-US" sz="3600" dirty="0"/>
              <a:t> Farm Court</a:t>
            </a:r>
          </a:p>
          <a:p>
            <a:r>
              <a:rPr lang="en-US" sz="3600" dirty="0"/>
              <a:t>Stony Point, NY 10980</a:t>
            </a:r>
          </a:p>
        </p:txBody>
      </p:sp>
    </p:spTree>
    <p:extLst>
      <p:ext uri="{BB962C8B-B14F-4D97-AF65-F5344CB8AC3E}">
        <p14:creationId xmlns:p14="http://schemas.microsoft.com/office/powerpoint/2010/main" val="2410609536"/>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DADB4AE-0CC7-751A-507F-4BDECC27E066}"/>
              </a:ext>
            </a:extLst>
          </p:cNvPr>
          <p:cNvSpPr txBox="1"/>
          <p:nvPr/>
        </p:nvSpPr>
        <p:spPr>
          <a:xfrm>
            <a:off x="457200" y="457200"/>
            <a:ext cx="8382000" cy="6186309"/>
          </a:xfrm>
          <a:prstGeom prst="rect">
            <a:avLst/>
          </a:prstGeom>
          <a:noFill/>
        </p:spPr>
        <p:txBody>
          <a:bodyPr wrap="square" rtlCol="0">
            <a:spAutoFit/>
          </a:bodyPr>
          <a:lstStyle/>
          <a:p>
            <a:r>
              <a:rPr lang="en-US" sz="3600" dirty="0" smtClean="0"/>
              <a:t>manual-valve </a:t>
            </a:r>
            <a:r>
              <a:rPr lang="en-US" sz="3600" dirty="0"/>
              <a:t>sizing.pdf </a:t>
            </a:r>
            <a:endParaRPr lang="en-US" sz="3600" dirty="0" smtClean="0"/>
          </a:p>
          <a:p>
            <a:endParaRPr lang="en-US" sz="3600" dirty="0"/>
          </a:p>
          <a:p>
            <a:r>
              <a:rPr lang="en-US" sz="3600" dirty="0"/>
              <a:t>Valve Sizing Calculations (Traditional Method</a:t>
            </a:r>
            <a:r>
              <a:rPr lang="en-US" sz="3600" dirty="0" smtClean="0"/>
              <a:t>)</a:t>
            </a:r>
          </a:p>
          <a:p>
            <a:endParaRPr lang="en-US" sz="3600" dirty="0"/>
          </a:p>
          <a:p>
            <a:r>
              <a:rPr lang="en-US" sz="3600" dirty="0"/>
              <a:t>Fisher® regulators and valves have traditionally been sized using</a:t>
            </a:r>
          </a:p>
          <a:p>
            <a:r>
              <a:rPr lang="en-US" sz="3600" dirty="0"/>
              <a:t>equations derived by the company. </a:t>
            </a:r>
            <a:endParaRPr lang="en-US" sz="3600" dirty="0" smtClean="0"/>
          </a:p>
          <a:p>
            <a:endParaRPr lang="en-US" sz="3600" dirty="0"/>
          </a:p>
          <a:p>
            <a:endParaRPr lang="en-US" sz="3600" dirty="0" smtClean="0"/>
          </a:p>
          <a:p>
            <a:r>
              <a:rPr lang="en-US" sz="3600" dirty="0" smtClean="0"/>
              <a:t>Both </a:t>
            </a:r>
            <a:r>
              <a:rPr lang="en-US" sz="3600" dirty="0"/>
              <a:t>in Examples File in EET </a:t>
            </a:r>
            <a:r>
              <a:rPr lang="en-US" sz="3600" dirty="0" smtClean="0"/>
              <a:t>4450</a:t>
            </a:r>
            <a:endParaRPr lang="en-US" sz="3600" dirty="0"/>
          </a:p>
        </p:txBody>
      </p:sp>
    </p:spTree>
    <p:extLst>
      <p:ext uri="{BB962C8B-B14F-4D97-AF65-F5344CB8AC3E}">
        <p14:creationId xmlns:p14="http://schemas.microsoft.com/office/powerpoint/2010/main" val="244573351"/>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DADB4AE-0CC7-751A-507F-4BDECC27E066}"/>
              </a:ext>
            </a:extLst>
          </p:cNvPr>
          <p:cNvSpPr txBox="1"/>
          <p:nvPr/>
        </p:nvSpPr>
        <p:spPr>
          <a:xfrm>
            <a:off x="457200" y="457200"/>
            <a:ext cx="8382000" cy="4401205"/>
          </a:xfrm>
          <a:prstGeom prst="rect">
            <a:avLst/>
          </a:prstGeom>
          <a:noFill/>
        </p:spPr>
        <p:txBody>
          <a:bodyPr wrap="square" rtlCol="0">
            <a:spAutoFit/>
          </a:bodyPr>
          <a:lstStyle/>
          <a:p>
            <a:r>
              <a:rPr lang="fi-FI" sz="2800" dirty="0" smtClean="0"/>
              <a:t>Valve </a:t>
            </a:r>
            <a:r>
              <a:rPr lang="fi-FI" sz="2800" dirty="0"/>
              <a:t>types</a:t>
            </a:r>
          </a:p>
          <a:p>
            <a:r>
              <a:rPr lang="fi-FI" sz="2800" dirty="0"/>
              <a:t>https://www.youtube.com/watch?v=XxAhrF7KZuE</a:t>
            </a:r>
          </a:p>
          <a:p>
            <a:endParaRPr lang="fi-FI" sz="2800" dirty="0" smtClean="0"/>
          </a:p>
          <a:p>
            <a:r>
              <a:rPr lang="fi-FI" sz="2800" dirty="0" smtClean="0"/>
              <a:t>HardHat Engineer</a:t>
            </a:r>
          </a:p>
          <a:p>
            <a:r>
              <a:rPr lang="fi-FI" sz="2800" dirty="0" smtClean="0"/>
              <a:t>1.8M Views – 5 years ago</a:t>
            </a:r>
          </a:p>
          <a:p>
            <a:endParaRPr lang="fi-FI" sz="2800" dirty="0" smtClean="0"/>
          </a:p>
          <a:p>
            <a:r>
              <a:rPr lang="en-US" sz="2800" dirty="0"/>
              <a:t>Learn about 9 Different Types of Valves used in Piping such as Gate Valve, Globe Valve, Check Valve, Plug valve, Ball Valve, Butterfly Valve, Needle Valve, Pinch Valve and Pressure Relief Valve.</a:t>
            </a:r>
            <a:endParaRPr lang="fi-FI" sz="2800" dirty="0"/>
          </a:p>
        </p:txBody>
      </p:sp>
    </p:spTree>
    <p:extLst>
      <p:ext uri="{BB962C8B-B14F-4D97-AF65-F5344CB8AC3E}">
        <p14:creationId xmlns:p14="http://schemas.microsoft.com/office/powerpoint/2010/main" val="244573351"/>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DADB4AE-0CC7-751A-507F-4BDECC27E066}"/>
              </a:ext>
            </a:extLst>
          </p:cNvPr>
          <p:cNvSpPr txBox="1"/>
          <p:nvPr/>
        </p:nvSpPr>
        <p:spPr>
          <a:xfrm>
            <a:off x="457200" y="457200"/>
            <a:ext cx="8382000" cy="4524315"/>
          </a:xfrm>
          <a:prstGeom prst="rect">
            <a:avLst/>
          </a:prstGeom>
          <a:noFill/>
        </p:spPr>
        <p:txBody>
          <a:bodyPr wrap="square" rtlCol="0">
            <a:spAutoFit/>
          </a:bodyPr>
          <a:lstStyle/>
          <a:p>
            <a:r>
              <a:rPr lang="fi-FI" sz="3600" dirty="0" smtClean="0"/>
              <a:t>Valve </a:t>
            </a:r>
            <a:r>
              <a:rPr lang="fi-FI" sz="3600" dirty="0"/>
              <a:t>Sizing</a:t>
            </a:r>
          </a:p>
          <a:p>
            <a:r>
              <a:rPr lang="fi-FI" sz="2800" dirty="0">
                <a:hlinkClick r:id="rId2"/>
              </a:rPr>
              <a:t>https://</a:t>
            </a:r>
            <a:r>
              <a:rPr lang="fi-FI" sz="2800" dirty="0" smtClean="0">
                <a:hlinkClick r:id="rId2"/>
              </a:rPr>
              <a:t>www.youtube.com/watch?v=ldLkbV3W7Pk</a:t>
            </a:r>
            <a:endParaRPr lang="fi-FI" sz="2800" dirty="0" smtClean="0"/>
          </a:p>
          <a:p>
            <a:endParaRPr lang="fi-FI" sz="2800" dirty="0"/>
          </a:p>
          <a:p>
            <a:r>
              <a:rPr lang="fi-FI" sz="2800" dirty="0" smtClean="0"/>
              <a:t>Fisher Valves and Instruments</a:t>
            </a:r>
          </a:p>
          <a:p>
            <a:r>
              <a:rPr lang="fi-FI" sz="2800" dirty="0" smtClean="0"/>
              <a:t>32K Views</a:t>
            </a:r>
            <a:r>
              <a:rPr lang="en-US" sz="2800" dirty="0"/>
              <a:t> </a:t>
            </a:r>
            <a:r>
              <a:rPr lang="en-US" sz="2800" dirty="0" smtClean="0"/>
              <a:t>4 years ago</a:t>
            </a:r>
          </a:p>
          <a:p>
            <a:endParaRPr lang="en-US" sz="2800" dirty="0" smtClean="0"/>
          </a:p>
          <a:p>
            <a:r>
              <a:rPr lang="en-US" sz="2800" dirty="0" smtClean="0"/>
              <a:t>Control Valve Basics</a:t>
            </a:r>
          </a:p>
          <a:p>
            <a:endParaRPr lang="en-US" sz="2800" dirty="0" smtClean="0"/>
          </a:p>
          <a:p>
            <a:r>
              <a:rPr lang="en-US" sz="2800" dirty="0"/>
              <a:t>Learn more about sizing control valves for liquid flow and the steps that go into the process for proper </a:t>
            </a:r>
            <a:r>
              <a:rPr lang="en-US" sz="2800" dirty="0" smtClean="0"/>
              <a:t>sizing.</a:t>
            </a:r>
            <a:endParaRPr lang="fi-FI" sz="2800" dirty="0" smtClean="0"/>
          </a:p>
        </p:txBody>
      </p:sp>
    </p:spTree>
    <p:extLst>
      <p:ext uri="{BB962C8B-B14F-4D97-AF65-F5344CB8AC3E}">
        <p14:creationId xmlns:p14="http://schemas.microsoft.com/office/powerpoint/2010/main" val="2445733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Variable Names</a:t>
            </a:r>
          </a:p>
        </p:txBody>
      </p:sp>
      <p:sp>
        <p:nvSpPr>
          <p:cNvPr id="3" name="Content Placeholder 2"/>
          <p:cNvSpPr>
            <a:spLocks noGrp="1"/>
          </p:cNvSpPr>
          <p:nvPr>
            <p:ph idx="1"/>
          </p:nvPr>
        </p:nvSpPr>
        <p:spPr>
          <a:xfrm>
            <a:off x="457200" y="1066800"/>
            <a:ext cx="8229600" cy="5638800"/>
          </a:xfrm>
        </p:spPr>
        <p:txBody>
          <a:bodyPr>
            <a:normAutofit lnSpcReduction="10000"/>
          </a:bodyPr>
          <a:lstStyle/>
          <a:p>
            <a:r>
              <a:rPr lang="en-US" dirty="0"/>
              <a:t>The controlled variable (C) is the process variable that is controlled. Examples are position, velocity, temperature, pressure, level, flow rate </a:t>
            </a:r>
            <a:r>
              <a:rPr lang="en-US" dirty="0">
                <a:solidFill>
                  <a:srgbClr val="FF0000"/>
                </a:solidFill>
              </a:rPr>
              <a:t>(also </a:t>
            </a:r>
            <a:r>
              <a:rPr lang="en-US" dirty="0" err="1">
                <a:solidFill>
                  <a:srgbClr val="FF0000"/>
                </a:solidFill>
              </a:rPr>
              <a:t>C</a:t>
            </a:r>
            <a:r>
              <a:rPr lang="en-US" baseline="-25000" dirty="0" err="1">
                <a:solidFill>
                  <a:srgbClr val="FF0000"/>
                </a:solidFill>
              </a:rPr>
              <a:t>v</a:t>
            </a:r>
            <a:r>
              <a:rPr lang="en-US" dirty="0">
                <a:solidFill>
                  <a:srgbClr val="FF0000"/>
                </a:solidFill>
              </a:rPr>
              <a:t>)</a:t>
            </a:r>
          </a:p>
          <a:p>
            <a:r>
              <a:rPr lang="en-US" dirty="0" err="1"/>
              <a:t>Setpoint</a:t>
            </a:r>
            <a:r>
              <a:rPr lang="en-US" dirty="0"/>
              <a:t> (SP) is the desired value of the controlled variable</a:t>
            </a:r>
          </a:p>
          <a:p>
            <a:r>
              <a:rPr lang="en-US" dirty="0"/>
              <a:t>Measured Variable (C</a:t>
            </a:r>
            <a:r>
              <a:rPr lang="en-US" baseline="-25000" dirty="0"/>
              <a:t>m</a:t>
            </a:r>
            <a:r>
              <a:rPr lang="en-US" dirty="0"/>
              <a:t>) is the measured variable </a:t>
            </a:r>
            <a:r>
              <a:rPr lang="en-US" dirty="0">
                <a:solidFill>
                  <a:srgbClr val="FF0000"/>
                </a:solidFill>
              </a:rPr>
              <a:t>(also PV)</a:t>
            </a:r>
          </a:p>
          <a:p>
            <a:r>
              <a:rPr lang="en-US" dirty="0"/>
              <a:t>Error is the difference between SP and C</a:t>
            </a:r>
            <a:r>
              <a:rPr lang="en-US" baseline="-25000" dirty="0"/>
              <a:t>m</a:t>
            </a:r>
          </a:p>
          <a:p>
            <a:pPr marL="0" indent="0">
              <a:buNone/>
            </a:pPr>
            <a:r>
              <a:rPr lang="en-US" sz="4000" baseline="-25000" dirty="0">
                <a:solidFill>
                  <a:srgbClr val="FF0000"/>
                </a:solidFill>
              </a:rPr>
              <a:t>That is: 	E = SP – PV </a:t>
            </a:r>
          </a:p>
          <a:p>
            <a:pPr marL="0" indent="0">
              <a:buNone/>
            </a:pPr>
            <a:r>
              <a:rPr lang="en-US" sz="4000" baseline="-25000" dirty="0">
                <a:solidFill>
                  <a:srgbClr val="FF0000"/>
                </a:solidFill>
              </a:rPr>
              <a:t>or	 	E = PV - SP</a:t>
            </a:r>
          </a:p>
        </p:txBody>
      </p:sp>
    </p:spTree>
    <p:extLst>
      <p:ext uri="{BB962C8B-B14F-4D97-AF65-F5344CB8AC3E}">
        <p14:creationId xmlns:p14="http://schemas.microsoft.com/office/powerpoint/2010/main" val="1175270682"/>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8" y="385763"/>
            <a:ext cx="5915025"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3793384"/>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137" y="685800"/>
            <a:ext cx="6943725"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2623011"/>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862013"/>
            <a:ext cx="6924675"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1642787"/>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537652"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3805640"/>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225" y="304800"/>
            <a:ext cx="5543550"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6134100"/>
            <a:ext cx="519112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682070"/>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692882"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0181877"/>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7847567"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568153"/>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8806916"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6426821"/>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59407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3788613"/>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1743075"/>
            <a:ext cx="8010525"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63594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467599" cy="615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162800" y="609600"/>
            <a:ext cx="1752600" cy="584775"/>
          </a:xfrm>
          <a:prstGeom prst="rect">
            <a:avLst/>
          </a:prstGeom>
          <a:noFill/>
        </p:spPr>
        <p:txBody>
          <a:bodyPr wrap="square" rtlCol="0">
            <a:spAutoFit/>
          </a:bodyPr>
          <a:lstStyle/>
          <a:p>
            <a:r>
              <a:rPr lang="en-US" sz="3200" dirty="0">
                <a:solidFill>
                  <a:srgbClr val="FF0000"/>
                </a:solidFill>
              </a:rPr>
              <a:t>Why???</a:t>
            </a:r>
          </a:p>
        </p:txBody>
      </p:sp>
      <p:cxnSp>
        <p:nvCxnSpPr>
          <p:cNvPr id="4" name="Curved Connector 3"/>
          <p:cNvCxnSpPr/>
          <p:nvPr/>
        </p:nvCxnSpPr>
        <p:spPr>
          <a:xfrm rot="5400000">
            <a:off x="7321838" y="1340134"/>
            <a:ext cx="634425" cy="342900"/>
          </a:xfrm>
          <a:prstGeom prst="curved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20978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1419225"/>
            <a:ext cx="8296275"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3577533"/>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138238"/>
            <a:ext cx="6972300"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4055183"/>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a:t>Pneumatic Pressure Source</a:t>
            </a:r>
          </a:p>
        </p:txBody>
      </p:sp>
      <p:pic>
        <p:nvPicPr>
          <p:cNvPr id="4" name="Content Placeholder 3"/>
          <p:cNvPicPr>
            <a:picLocks noGrp="1" noChangeAspect="1"/>
          </p:cNvPicPr>
          <p:nvPr>
            <p:ph idx="1"/>
          </p:nvPr>
        </p:nvPicPr>
        <p:blipFill>
          <a:blip r:embed="rId2"/>
          <a:stretch>
            <a:fillRect/>
          </a:stretch>
        </p:blipFill>
        <p:spPr>
          <a:xfrm>
            <a:off x="870857" y="1524000"/>
            <a:ext cx="7402285" cy="2971800"/>
          </a:xfrm>
          <a:prstGeom prst="rect">
            <a:avLst/>
          </a:prstGeom>
        </p:spPr>
      </p:pic>
      <p:sp>
        <p:nvSpPr>
          <p:cNvPr id="3" name="TextBox 2">
            <a:extLst>
              <a:ext uri="{FF2B5EF4-FFF2-40B4-BE49-F238E27FC236}">
                <a16:creationId xmlns="" xmlns:a16="http://schemas.microsoft.com/office/drawing/2014/main" id="{F5954754-109A-A977-532A-6B7760ABC668}"/>
              </a:ext>
            </a:extLst>
          </p:cNvPr>
          <p:cNvSpPr txBox="1"/>
          <p:nvPr/>
        </p:nvSpPr>
        <p:spPr>
          <a:xfrm>
            <a:off x="416907" y="5229761"/>
            <a:ext cx="8269893" cy="1323439"/>
          </a:xfrm>
          <a:prstGeom prst="rect">
            <a:avLst/>
          </a:prstGeom>
          <a:noFill/>
        </p:spPr>
        <p:txBody>
          <a:bodyPr wrap="none" rtlCol="0">
            <a:spAutoFit/>
          </a:bodyPr>
          <a:lstStyle/>
          <a:p>
            <a:r>
              <a:rPr lang="en-US" sz="2000" dirty="0"/>
              <a:t>Pneumatics Hamdbook.pdf in Examples Folder</a:t>
            </a:r>
          </a:p>
          <a:p>
            <a:endParaRPr lang="en-US" sz="2000" dirty="0"/>
          </a:p>
          <a:p>
            <a:r>
              <a:rPr lang="en-US" sz="2000" dirty="0"/>
              <a:t>https://www.youtube.com/watch?v=5q7YasmwXCs - Festo Pneumatic Control</a:t>
            </a:r>
          </a:p>
          <a:p>
            <a:r>
              <a:rPr lang="en-US" sz="2000" dirty="0"/>
              <a:t>https://www.youtube.com/watch?v=ajLRtRs92lY - </a:t>
            </a:r>
            <a:r>
              <a:rPr lang="en-US" sz="2000" dirty="0" err="1"/>
              <a:t>FluidSIM</a:t>
            </a:r>
            <a:endParaRPr lang="en-US" dirty="0"/>
          </a:p>
        </p:txBody>
      </p:sp>
    </p:spTree>
    <p:extLst>
      <p:ext uri="{BB962C8B-B14F-4D97-AF65-F5344CB8AC3E}">
        <p14:creationId xmlns:p14="http://schemas.microsoft.com/office/powerpoint/2010/main" val="3399093843"/>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Pneumatics</a:t>
            </a:r>
          </a:p>
        </p:txBody>
      </p:sp>
      <p:sp>
        <p:nvSpPr>
          <p:cNvPr id="3" name="Content Placeholder 2"/>
          <p:cNvSpPr>
            <a:spLocks noGrp="1"/>
          </p:cNvSpPr>
          <p:nvPr>
            <p:ph idx="1"/>
          </p:nvPr>
        </p:nvSpPr>
        <p:spPr/>
        <p:txBody>
          <a:bodyPr/>
          <a:lstStyle/>
          <a:p>
            <a:r>
              <a:rPr lang="en-US" dirty="0"/>
              <a:t>Pneumatic actuators are used for fast action and light loads</a:t>
            </a:r>
          </a:p>
          <a:p>
            <a:r>
              <a:rPr lang="en-US" dirty="0"/>
              <a:t>Requires a source of compressed air</a:t>
            </a:r>
          </a:p>
          <a:p>
            <a:r>
              <a:rPr lang="en-US" dirty="0"/>
              <a:t>Air Operated Valves</a:t>
            </a:r>
          </a:p>
          <a:p>
            <a:pPr lvl="1"/>
            <a:r>
              <a:rPr lang="en-US" dirty="0"/>
              <a:t>Often Solenoid valves are in the air circuit</a:t>
            </a:r>
          </a:p>
          <a:p>
            <a:r>
              <a:rPr lang="en-US" dirty="0"/>
              <a:t>Cylinders</a:t>
            </a:r>
          </a:p>
          <a:p>
            <a:r>
              <a:rPr lang="en-US" dirty="0"/>
              <a:t>Motors</a:t>
            </a:r>
          </a:p>
          <a:p>
            <a:endParaRPr lang="en-US" dirty="0"/>
          </a:p>
        </p:txBody>
      </p:sp>
    </p:spTree>
    <p:extLst>
      <p:ext uri="{BB962C8B-B14F-4D97-AF65-F5344CB8AC3E}">
        <p14:creationId xmlns:p14="http://schemas.microsoft.com/office/powerpoint/2010/main" val="2481129406"/>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676400"/>
            <a:ext cx="6629400" cy="2308324"/>
          </a:xfrm>
          <a:prstGeom prst="rect">
            <a:avLst/>
          </a:prstGeom>
        </p:spPr>
        <p:txBody>
          <a:bodyPr wrap="square">
            <a:spAutoFit/>
          </a:bodyPr>
          <a:lstStyle/>
          <a:p>
            <a:r>
              <a:rPr lang="en-US" sz="2400" dirty="0" smtClean="0">
                <a:hlinkClick r:id="rId2"/>
              </a:rPr>
              <a:t>https</a:t>
            </a:r>
            <a:r>
              <a:rPr lang="en-US" sz="2400" dirty="0">
                <a:hlinkClick r:id="rId2"/>
              </a:rPr>
              <a:t>://</a:t>
            </a:r>
            <a:r>
              <a:rPr lang="en-US" sz="2400" dirty="0" smtClean="0">
                <a:hlinkClick r:id="rId2"/>
              </a:rPr>
              <a:t>atecentral.net/r44246/pneumatic_flow_control_methods_part_1_of_2</a:t>
            </a:r>
            <a:endParaRPr lang="en-US" sz="2400" dirty="0" smtClean="0"/>
          </a:p>
          <a:p>
            <a:endParaRPr lang="en-US" sz="2400" dirty="0"/>
          </a:p>
          <a:p>
            <a:r>
              <a:rPr lang="en-US" sz="2400" dirty="0">
                <a:hlinkClick r:id="rId3"/>
              </a:rPr>
              <a:t>https://</a:t>
            </a:r>
            <a:r>
              <a:rPr lang="en-US" sz="2400" dirty="0" smtClean="0">
                <a:hlinkClick r:id="rId3"/>
              </a:rPr>
              <a:t>atecentral.net/r44247/pneumatic_flow_control_methods_part_2_of_2</a:t>
            </a:r>
            <a:endParaRPr lang="en-US" sz="2400" dirty="0" smtClean="0"/>
          </a:p>
          <a:p>
            <a:endParaRPr lang="en-US" sz="2400" dirty="0"/>
          </a:p>
        </p:txBody>
      </p:sp>
      <p:sp>
        <p:nvSpPr>
          <p:cNvPr id="4" name="Rectangle 3"/>
          <p:cNvSpPr/>
          <p:nvPr/>
        </p:nvSpPr>
        <p:spPr>
          <a:xfrm>
            <a:off x="894184" y="685800"/>
            <a:ext cx="5638800" cy="646331"/>
          </a:xfrm>
          <a:prstGeom prst="rect">
            <a:avLst/>
          </a:prstGeom>
        </p:spPr>
        <p:txBody>
          <a:bodyPr wrap="square">
            <a:spAutoFit/>
          </a:bodyPr>
          <a:lstStyle/>
          <a:p>
            <a:r>
              <a:rPr lang="en-US" sz="3600" dirty="0" smtClean="0"/>
              <a:t>Big Bad Tech – Jim </a:t>
            </a:r>
            <a:r>
              <a:rPr lang="en-US" sz="3600" dirty="0" err="1" smtClean="0"/>
              <a:t>Pytel</a:t>
            </a:r>
            <a:endParaRPr lang="en-US" sz="3600" dirty="0"/>
          </a:p>
        </p:txBody>
      </p:sp>
      <p:sp>
        <p:nvSpPr>
          <p:cNvPr id="5" name="Rectangle 4"/>
          <p:cNvSpPr/>
          <p:nvPr/>
        </p:nvSpPr>
        <p:spPr>
          <a:xfrm>
            <a:off x="914400" y="4114800"/>
            <a:ext cx="7010400" cy="1200329"/>
          </a:xfrm>
          <a:prstGeom prst="rect">
            <a:avLst/>
          </a:prstGeom>
        </p:spPr>
        <p:txBody>
          <a:bodyPr wrap="square">
            <a:spAutoFit/>
          </a:bodyPr>
          <a:lstStyle/>
          <a:p>
            <a:r>
              <a:rPr lang="en-US" sz="2400" dirty="0">
                <a:hlinkClick r:id="rId4"/>
              </a:rPr>
              <a:t>https://</a:t>
            </a:r>
            <a:r>
              <a:rPr lang="en-US" sz="2400" dirty="0" smtClean="0">
                <a:hlinkClick r:id="rId4"/>
              </a:rPr>
              <a:t>www.youtube.com/watch?v=zHto_QiORz0&amp;list=PLdnqjKaksr8qM_nxfOnZhELfIlr6auQZG</a:t>
            </a:r>
            <a:endParaRPr lang="en-US" sz="2400" dirty="0" smtClean="0"/>
          </a:p>
          <a:p>
            <a:endParaRPr lang="en-US" sz="2400" dirty="0"/>
          </a:p>
        </p:txBody>
      </p:sp>
    </p:spTree>
    <p:extLst>
      <p:ext uri="{BB962C8B-B14F-4D97-AF65-F5344CB8AC3E}">
        <p14:creationId xmlns:p14="http://schemas.microsoft.com/office/powerpoint/2010/main" val="1271098030"/>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Pneumatic Example</a:t>
            </a:r>
          </a:p>
        </p:txBody>
      </p:sp>
      <p:sp>
        <p:nvSpPr>
          <p:cNvPr id="3" name="Content Placeholder 2"/>
          <p:cNvSpPr>
            <a:spLocks noGrp="1"/>
          </p:cNvSpPr>
          <p:nvPr>
            <p:ph idx="1"/>
          </p:nvPr>
        </p:nvSpPr>
        <p:spPr/>
        <p:txBody>
          <a:bodyPr/>
          <a:lstStyle/>
          <a:p>
            <a:r>
              <a:rPr lang="en-US" dirty="0"/>
              <a:t>For a pneumatic cylinder with a pressure difference of 500 kPa and having an internal diameter of 50 mm.</a:t>
            </a:r>
          </a:p>
          <a:p>
            <a:endParaRPr lang="en-US" dirty="0"/>
          </a:p>
        </p:txBody>
      </p:sp>
      <p:pic>
        <p:nvPicPr>
          <p:cNvPr id="4" name="Picture 3"/>
          <p:cNvPicPr>
            <a:picLocks noChangeAspect="1"/>
          </p:cNvPicPr>
          <p:nvPr/>
        </p:nvPicPr>
        <p:blipFill>
          <a:blip r:embed="rId2"/>
          <a:stretch>
            <a:fillRect/>
          </a:stretch>
        </p:blipFill>
        <p:spPr>
          <a:xfrm>
            <a:off x="762000" y="3581400"/>
            <a:ext cx="7772400" cy="609600"/>
          </a:xfrm>
          <a:prstGeom prst="rect">
            <a:avLst/>
          </a:prstGeom>
        </p:spPr>
      </p:pic>
      <p:sp>
        <p:nvSpPr>
          <p:cNvPr id="5" name="Title 1">
            <a:extLst>
              <a:ext uri="{FF2B5EF4-FFF2-40B4-BE49-F238E27FC236}">
                <a16:creationId xmlns="" xmlns:a16="http://schemas.microsoft.com/office/drawing/2014/main" id="{88D786B6-E7DA-6BAF-A246-27BA6D5B72CF}"/>
              </a:ext>
            </a:extLst>
          </p:cNvPr>
          <p:cNvSpPr txBox="1">
            <a:spLocks/>
          </p:cNvSpPr>
          <p:nvPr/>
        </p:nvSpPr>
        <p:spPr>
          <a:xfrm>
            <a:off x="1143000" y="4419600"/>
            <a:ext cx="7086600" cy="2057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Pneumatics Handbook.pdf</a:t>
            </a:r>
          </a:p>
          <a:p>
            <a:r>
              <a:rPr lang="en-US" sz="3200" dirty="0"/>
              <a:t>Design of Pneumatic Actuators.pdf</a:t>
            </a:r>
          </a:p>
          <a:p>
            <a:r>
              <a:rPr lang="en-US" sz="3200" dirty="0"/>
              <a:t>Both in Examples Folder</a:t>
            </a:r>
          </a:p>
        </p:txBody>
      </p:sp>
    </p:spTree>
    <p:extLst>
      <p:ext uri="{BB962C8B-B14F-4D97-AF65-F5344CB8AC3E}">
        <p14:creationId xmlns:p14="http://schemas.microsoft.com/office/powerpoint/2010/main" val="2950032277"/>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Schematic Symbols</a:t>
            </a:r>
          </a:p>
        </p:txBody>
      </p:sp>
      <p:sp>
        <p:nvSpPr>
          <p:cNvPr id="3" name="Content Placeholder 2"/>
          <p:cNvSpPr>
            <a:spLocks noGrp="1"/>
          </p:cNvSpPr>
          <p:nvPr>
            <p:ph idx="1"/>
          </p:nvPr>
        </p:nvSpPr>
        <p:spPr/>
        <p:txBody>
          <a:bodyPr/>
          <a:lstStyle/>
          <a:p>
            <a:endParaRPr lang="en-US" dirty="0"/>
          </a:p>
          <a:p>
            <a:endParaRPr lang="en-US" dirty="0"/>
          </a:p>
        </p:txBody>
      </p:sp>
      <p:pic>
        <p:nvPicPr>
          <p:cNvPr id="5" name="Picture 4"/>
          <p:cNvPicPr>
            <a:picLocks noChangeAspect="1"/>
          </p:cNvPicPr>
          <p:nvPr/>
        </p:nvPicPr>
        <p:blipFill>
          <a:blip r:embed="rId2"/>
          <a:stretch>
            <a:fillRect/>
          </a:stretch>
        </p:blipFill>
        <p:spPr>
          <a:xfrm>
            <a:off x="1066800" y="1311478"/>
            <a:ext cx="7340027" cy="5165522"/>
          </a:xfrm>
          <a:prstGeom prst="rect">
            <a:avLst/>
          </a:prstGeom>
        </p:spPr>
      </p:pic>
    </p:spTree>
    <p:extLst>
      <p:ext uri="{BB962C8B-B14F-4D97-AF65-F5344CB8AC3E}">
        <p14:creationId xmlns:p14="http://schemas.microsoft.com/office/powerpoint/2010/main" val="459175704"/>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Schematic Symbols</a:t>
            </a:r>
          </a:p>
        </p:txBody>
      </p:sp>
      <p:sp>
        <p:nvSpPr>
          <p:cNvPr id="3" name="Content Placeholder 2"/>
          <p:cNvSpPr>
            <a:spLocks noGrp="1"/>
          </p:cNvSpPr>
          <p:nvPr>
            <p:ph idx="1"/>
          </p:nvPr>
        </p:nvSpPr>
        <p:spPr/>
        <p:txBody>
          <a:bodyPr>
            <a:normAutofit/>
          </a:bodyPr>
          <a:lstStyle/>
          <a:p>
            <a:r>
              <a:rPr lang="en-US" dirty="0"/>
              <a:t>The means by which valves can be switched between positions:</a:t>
            </a:r>
          </a:p>
          <a:p>
            <a:endParaRPr lang="en-US" dirty="0"/>
          </a:p>
        </p:txBody>
      </p:sp>
      <p:pic>
        <p:nvPicPr>
          <p:cNvPr id="4" name="Picture 3"/>
          <p:cNvPicPr>
            <a:picLocks noChangeAspect="1"/>
          </p:cNvPicPr>
          <p:nvPr/>
        </p:nvPicPr>
        <p:blipFill>
          <a:blip r:embed="rId2"/>
          <a:stretch>
            <a:fillRect/>
          </a:stretch>
        </p:blipFill>
        <p:spPr>
          <a:xfrm>
            <a:off x="152400" y="3124200"/>
            <a:ext cx="8854358" cy="1179909"/>
          </a:xfrm>
          <a:prstGeom prst="rect">
            <a:avLst/>
          </a:prstGeom>
        </p:spPr>
      </p:pic>
    </p:spTree>
    <p:extLst>
      <p:ext uri="{BB962C8B-B14F-4D97-AF65-F5344CB8AC3E}">
        <p14:creationId xmlns:p14="http://schemas.microsoft.com/office/powerpoint/2010/main" val="1502583469"/>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a:t>
            </a:r>
          </a:p>
        </p:txBody>
      </p:sp>
      <p:sp>
        <p:nvSpPr>
          <p:cNvPr id="3" name="Content Placeholder 2"/>
          <p:cNvSpPr>
            <a:spLocks noGrp="1"/>
          </p:cNvSpPr>
          <p:nvPr>
            <p:ph idx="1"/>
          </p:nvPr>
        </p:nvSpPr>
        <p:spPr/>
        <p:txBody>
          <a:bodyPr>
            <a:normAutofit fontScale="92500" lnSpcReduction="20000"/>
          </a:bodyPr>
          <a:lstStyle/>
          <a:p>
            <a:r>
              <a:rPr lang="en-US" dirty="0"/>
              <a:t>Symbol for a solenoid-activated valve with return spring.</a:t>
            </a:r>
          </a:p>
          <a:p>
            <a:r>
              <a:rPr lang="en-US" dirty="0"/>
              <a:t>As an illustration, the next slide shows the symbol for a 3/2 valve with solenoid activation and return by means of a spring.</a:t>
            </a:r>
          </a:p>
          <a:p>
            <a:r>
              <a:rPr lang="en-US" dirty="0"/>
              <a:t>When the solenoid is not activated by a current through it, the signal port 2 is connected to the exhaust 3 and so is at atmospheric pressure.</a:t>
            </a:r>
          </a:p>
          <a:p>
            <a:r>
              <a:rPr lang="en-US" dirty="0"/>
              <a:t>When the solenoid is activated, the pressure supply P is connected to the signal port 2 and thus the output is pressurized.</a:t>
            </a:r>
          </a:p>
        </p:txBody>
      </p:sp>
    </p:spTree>
    <p:extLst>
      <p:ext uri="{BB962C8B-B14F-4D97-AF65-F5344CB8AC3E}">
        <p14:creationId xmlns:p14="http://schemas.microsoft.com/office/powerpoint/2010/main" val="3748760847"/>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a:t>
            </a:r>
          </a:p>
        </p:txBody>
      </p:sp>
      <p:pic>
        <p:nvPicPr>
          <p:cNvPr id="4" name="Content Placeholder 3"/>
          <p:cNvPicPr>
            <a:picLocks noGrp="1" noChangeAspect="1"/>
          </p:cNvPicPr>
          <p:nvPr>
            <p:ph idx="1"/>
          </p:nvPr>
        </p:nvPicPr>
        <p:blipFill>
          <a:blip r:embed="rId2"/>
          <a:stretch>
            <a:fillRect/>
          </a:stretch>
        </p:blipFill>
        <p:spPr>
          <a:xfrm>
            <a:off x="1371600" y="1904999"/>
            <a:ext cx="6248400" cy="3775075"/>
          </a:xfrm>
          <a:prstGeom prst="rect">
            <a:avLst/>
          </a:prstGeom>
        </p:spPr>
      </p:pic>
    </p:spTree>
    <p:extLst>
      <p:ext uri="{BB962C8B-B14F-4D97-AF65-F5344CB8AC3E}">
        <p14:creationId xmlns:p14="http://schemas.microsoft.com/office/powerpoint/2010/main" val="7646430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49" y="452438"/>
            <a:ext cx="5732221" cy="617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365543" y="1971259"/>
            <a:ext cx="2590800" cy="1569660"/>
          </a:xfrm>
          <a:prstGeom prst="rect">
            <a:avLst/>
          </a:prstGeom>
          <a:noFill/>
        </p:spPr>
        <p:txBody>
          <a:bodyPr wrap="square" rtlCol="0">
            <a:spAutoFit/>
          </a:bodyPr>
          <a:lstStyle/>
          <a:p>
            <a:r>
              <a:rPr lang="en-US" sz="2400" dirty="0"/>
              <a:t>Example P&amp;ID</a:t>
            </a:r>
          </a:p>
          <a:p>
            <a:r>
              <a:rPr lang="en-US" sz="2400" dirty="0"/>
              <a:t>Process and Instrumentation Diagram</a:t>
            </a:r>
          </a:p>
        </p:txBody>
      </p:sp>
      <p:sp>
        <p:nvSpPr>
          <p:cNvPr id="3" name="TextBox 2"/>
          <p:cNvSpPr txBox="1"/>
          <p:nvPr/>
        </p:nvSpPr>
        <p:spPr>
          <a:xfrm>
            <a:off x="6400800" y="304800"/>
            <a:ext cx="2209800" cy="830997"/>
          </a:xfrm>
          <a:prstGeom prst="rect">
            <a:avLst/>
          </a:prstGeom>
          <a:noFill/>
        </p:spPr>
        <p:txBody>
          <a:bodyPr wrap="square" rtlCol="0">
            <a:spAutoFit/>
          </a:bodyPr>
          <a:lstStyle/>
          <a:p>
            <a:r>
              <a:rPr lang="en-US" sz="2400" dirty="0"/>
              <a:t>Control System Drawings</a:t>
            </a:r>
          </a:p>
        </p:txBody>
      </p:sp>
    </p:spTree>
    <p:extLst>
      <p:ext uri="{BB962C8B-B14F-4D97-AF65-F5344CB8AC3E}">
        <p14:creationId xmlns:p14="http://schemas.microsoft.com/office/powerpoint/2010/main" val="3059611220"/>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Single-Acting Cylinder</a:t>
            </a:r>
          </a:p>
        </p:txBody>
      </p:sp>
      <p:sp>
        <p:nvSpPr>
          <p:cNvPr id="3" name="Content Placeholder 2"/>
          <p:cNvSpPr>
            <a:spLocks noGrp="1"/>
          </p:cNvSpPr>
          <p:nvPr>
            <p:ph idx="1"/>
          </p:nvPr>
        </p:nvSpPr>
        <p:spPr/>
        <p:txBody>
          <a:bodyPr>
            <a:normAutofit fontScale="85000" lnSpcReduction="10000"/>
          </a:bodyPr>
          <a:lstStyle/>
          <a:p>
            <a:r>
              <a:rPr lang="en-US" dirty="0"/>
              <a:t>The next slide shows how such a valve might be used to cause the piston in a single-acting cylinder to move; the term single-acting is used when a pressure signal is applied to only one side of the piston.</a:t>
            </a:r>
          </a:p>
          <a:p>
            <a:r>
              <a:rPr lang="en-US" dirty="0"/>
              <a:t>When the switch is closed and a current passes through the solenoid, the valve switches position and pressure is applied to extend the piston in the cylinder</a:t>
            </a:r>
          </a:p>
          <a:p>
            <a:r>
              <a:rPr lang="en-US" dirty="0"/>
              <a:t>Upon releasing the switch, the spring causes the valve to return to the normal position, the cylinder vents and the piston retracts.</a:t>
            </a:r>
          </a:p>
        </p:txBody>
      </p:sp>
    </p:spTree>
    <p:extLst>
      <p:ext uri="{BB962C8B-B14F-4D97-AF65-F5344CB8AC3E}">
        <p14:creationId xmlns:p14="http://schemas.microsoft.com/office/powerpoint/2010/main" val="1189486412"/>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Single Acting Cylinder</a:t>
            </a:r>
          </a:p>
        </p:txBody>
      </p:sp>
      <p:sp>
        <p:nvSpPr>
          <p:cNvPr id="3" name="Content Placeholder 2"/>
          <p:cNvSpPr>
            <a:spLocks noGrp="1"/>
          </p:cNvSpPr>
          <p:nvPr>
            <p:ph idx="1"/>
          </p:nvPr>
        </p:nvSpPr>
        <p:spPr/>
        <p:txBody>
          <a:bodyPr/>
          <a:lstStyle/>
          <a:p>
            <a:endParaRPr lang="en-US" dirty="0"/>
          </a:p>
          <a:p>
            <a:endParaRPr lang="en-US" dirty="0"/>
          </a:p>
        </p:txBody>
      </p:sp>
      <p:pic>
        <p:nvPicPr>
          <p:cNvPr id="5" name="Picture 4"/>
          <p:cNvPicPr>
            <a:picLocks noChangeAspect="1"/>
          </p:cNvPicPr>
          <p:nvPr/>
        </p:nvPicPr>
        <p:blipFill>
          <a:blip r:embed="rId2"/>
          <a:stretch>
            <a:fillRect/>
          </a:stretch>
        </p:blipFill>
        <p:spPr>
          <a:xfrm>
            <a:off x="886208" y="2743200"/>
            <a:ext cx="7800592" cy="1806177"/>
          </a:xfrm>
          <a:prstGeom prst="rect">
            <a:avLst/>
          </a:prstGeom>
        </p:spPr>
      </p:pic>
    </p:spTree>
    <p:extLst>
      <p:ext uri="{BB962C8B-B14F-4D97-AF65-F5344CB8AC3E}">
        <p14:creationId xmlns:p14="http://schemas.microsoft.com/office/powerpoint/2010/main" val="2133521084"/>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 Example: Double Acting Cylinder</a:t>
            </a:r>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a:picLocks noChangeAspect="1"/>
          </p:cNvPicPr>
          <p:nvPr/>
        </p:nvPicPr>
        <p:blipFill>
          <a:blip r:embed="rId2"/>
          <a:stretch>
            <a:fillRect/>
          </a:stretch>
        </p:blipFill>
        <p:spPr>
          <a:xfrm>
            <a:off x="1752600" y="1981200"/>
            <a:ext cx="6104859" cy="4038600"/>
          </a:xfrm>
          <a:prstGeom prst="rect">
            <a:avLst/>
          </a:prstGeom>
        </p:spPr>
      </p:pic>
    </p:spTree>
    <p:extLst>
      <p:ext uri="{BB962C8B-B14F-4D97-AF65-F5344CB8AC3E}">
        <p14:creationId xmlns:p14="http://schemas.microsoft.com/office/powerpoint/2010/main" val="1400862126"/>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Sequencing</a:t>
            </a:r>
          </a:p>
        </p:txBody>
      </p:sp>
      <p:sp>
        <p:nvSpPr>
          <p:cNvPr id="3" name="Content Placeholder 2"/>
          <p:cNvSpPr>
            <a:spLocks noGrp="1"/>
          </p:cNvSpPr>
          <p:nvPr>
            <p:ph idx="1"/>
          </p:nvPr>
        </p:nvSpPr>
        <p:spPr/>
        <p:txBody>
          <a:bodyPr>
            <a:normAutofit/>
          </a:bodyPr>
          <a:lstStyle/>
          <a:p>
            <a:r>
              <a:rPr lang="en-US" dirty="0"/>
              <a:t>Situations often occur where it is necessary to activate a number of cylinders in some sequence. Thus event 2 might have to start when event 1 is completed, event 3 when event 2 has been completed.</a:t>
            </a:r>
          </a:p>
          <a:p>
            <a:r>
              <a:rPr lang="en-US" dirty="0"/>
              <a:t>Is this case, the controller coordinates each element’s action.  This is usually based on inputs from proximity sensors.</a:t>
            </a:r>
          </a:p>
          <a:p>
            <a:pPr marL="0" indent="0">
              <a:buNone/>
            </a:pPr>
            <a:endParaRPr lang="en-US" dirty="0"/>
          </a:p>
        </p:txBody>
      </p:sp>
    </p:spTree>
    <p:extLst>
      <p:ext uri="{BB962C8B-B14F-4D97-AF65-F5344CB8AC3E}">
        <p14:creationId xmlns:p14="http://schemas.microsoft.com/office/powerpoint/2010/main" val="3536479193"/>
      </p:ext>
    </p:extLst>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Hydraulics</a:t>
            </a:r>
          </a:p>
        </p:txBody>
      </p:sp>
      <p:sp>
        <p:nvSpPr>
          <p:cNvPr id="3" name="Content Placeholder 2"/>
          <p:cNvSpPr>
            <a:spLocks noGrp="1"/>
          </p:cNvSpPr>
          <p:nvPr>
            <p:ph idx="1"/>
          </p:nvPr>
        </p:nvSpPr>
        <p:spPr/>
        <p:txBody>
          <a:bodyPr>
            <a:normAutofit fontScale="85000" lnSpcReduction="20000"/>
          </a:bodyPr>
          <a:lstStyle/>
          <a:p>
            <a:r>
              <a:rPr lang="en-US" dirty="0"/>
              <a:t>Hydraulic actuators are used for slow, precise positioning of heavy loads</a:t>
            </a:r>
          </a:p>
          <a:p>
            <a:r>
              <a:rPr lang="en-US" dirty="0"/>
              <a:t>Requires a source of pressurized oil</a:t>
            </a:r>
          </a:p>
          <a:p>
            <a:r>
              <a:rPr lang="en-US" dirty="0"/>
              <a:t>Solenoid valves</a:t>
            </a:r>
          </a:p>
          <a:p>
            <a:r>
              <a:rPr lang="en-US" dirty="0"/>
              <a:t>Cylinders</a:t>
            </a:r>
          </a:p>
          <a:p>
            <a:r>
              <a:rPr lang="en-US" dirty="0"/>
              <a:t>Motors</a:t>
            </a:r>
          </a:p>
          <a:p>
            <a:pPr marL="0" indent="0">
              <a:buNone/>
            </a:pPr>
            <a:endParaRPr lang="en-US" dirty="0"/>
          </a:p>
          <a:p>
            <a:pPr marL="0" indent="0">
              <a:buNone/>
            </a:pPr>
            <a:r>
              <a:rPr lang="en-US" dirty="0"/>
              <a:t>https://openoregon.pressbooks.pub/hydraulics/chapter/1-2-hydraulics-math/#pb-interactive-content</a:t>
            </a:r>
          </a:p>
          <a:p>
            <a:endParaRPr lang="en-US" dirty="0"/>
          </a:p>
          <a:p>
            <a:pPr marL="0" indent="0">
              <a:buNone/>
            </a:pPr>
            <a:r>
              <a:rPr lang="en-US" dirty="0"/>
              <a:t>https://openoregon.pressbooks.pub/hydraulics/</a:t>
            </a:r>
          </a:p>
          <a:p>
            <a:endParaRPr lang="en-US" dirty="0"/>
          </a:p>
        </p:txBody>
      </p:sp>
    </p:spTree>
    <p:extLst>
      <p:ext uri="{BB962C8B-B14F-4D97-AF65-F5344CB8AC3E}">
        <p14:creationId xmlns:p14="http://schemas.microsoft.com/office/powerpoint/2010/main" val="3163151043"/>
      </p:ext>
    </p:extLst>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globalspec.com/ImageRepository/LearnMore/20136/14081_100_1bae4f7550ee84d599896893db108e10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229600" cy="449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059489"/>
      </p:ext>
    </p:extLst>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Shuttle Valve</a:t>
            </a:r>
          </a:p>
        </p:txBody>
      </p:sp>
      <p:sp>
        <p:nvSpPr>
          <p:cNvPr id="3" name="Content Placeholder 2"/>
          <p:cNvSpPr>
            <a:spLocks noGrp="1"/>
          </p:cNvSpPr>
          <p:nvPr>
            <p:ph idx="1"/>
          </p:nvPr>
        </p:nvSpPr>
        <p:spPr/>
        <p:txBody>
          <a:bodyPr>
            <a:normAutofit lnSpcReduction="10000"/>
          </a:bodyPr>
          <a:lstStyle/>
          <a:p>
            <a:r>
              <a:rPr lang="en-US" dirty="0"/>
              <a:t>The most common form of directional control valve is the shuttle or spool valve. Shuttle valves have a spool moving horizontally within the valve body. Raised areas, termed lands, block or open ports to give the required valve operation. The next slide illustrates these features with a 3/2 valve. The shuttle can be made to move between two positions by manual, mechanical, electrical or pressure signals applied to the two ends of the shuttle.</a:t>
            </a:r>
          </a:p>
        </p:txBody>
      </p:sp>
    </p:spTree>
    <p:extLst>
      <p:ext uri="{BB962C8B-B14F-4D97-AF65-F5344CB8AC3E}">
        <p14:creationId xmlns:p14="http://schemas.microsoft.com/office/powerpoint/2010/main" val="3767464357"/>
      </p:ext>
    </p:extLst>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3/2 SHUTTLE VALVE</a:t>
            </a:r>
          </a:p>
        </p:txBody>
      </p:sp>
      <p:sp>
        <p:nvSpPr>
          <p:cNvPr id="5" name="Content Placeholder 4"/>
          <p:cNvSpPr>
            <a:spLocks noGrp="1"/>
          </p:cNvSpPr>
          <p:nvPr>
            <p:ph idx="1"/>
          </p:nvPr>
        </p:nvSpPr>
        <p:spPr/>
        <p:txBody>
          <a:bodyPr/>
          <a:lstStyle/>
          <a:p>
            <a:r>
              <a:rPr lang="en-US" dirty="0"/>
              <a:t>In the first position, the shuttle is located so that its lands block off the 3 port and leave open, and connected, the 1 and 2 ports. </a:t>
            </a:r>
          </a:p>
        </p:txBody>
      </p:sp>
      <p:pic>
        <p:nvPicPr>
          <p:cNvPr id="4" name="Picture 3"/>
          <p:cNvPicPr>
            <a:picLocks noChangeAspect="1"/>
          </p:cNvPicPr>
          <p:nvPr/>
        </p:nvPicPr>
        <p:blipFill>
          <a:blip r:embed="rId2"/>
          <a:stretch>
            <a:fillRect/>
          </a:stretch>
        </p:blipFill>
        <p:spPr>
          <a:xfrm>
            <a:off x="1771650" y="3486150"/>
            <a:ext cx="5657850" cy="1828800"/>
          </a:xfrm>
          <a:prstGeom prst="rect">
            <a:avLst/>
          </a:prstGeom>
        </p:spPr>
      </p:pic>
    </p:spTree>
    <p:extLst>
      <p:ext uri="{BB962C8B-B14F-4D97-AF65-F5344CB8AC3E}">
        <p14:creationId xmlns:p14="http://schemas.microsoft.com/office/powerpoint/2010/main" val="3434337331"/>
      </p:ext>
    </p:extLst>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3/2 SHUTTLE VALVE</a:t>
            </a:r>
          </a:p>
        </p:txBody>
      </p:sp>
      <p:sp>
        <p:nvSpPr>
          <p:cNvPr id="5" name="Content Placeholder 4"/>
          <p:cNvSpPr>
            <a:spLocks noGrp="1"/>
          </p:cNvSpPr>
          <p:nvPr>
            <p:ph idx="1"/>
          </p:nvPr>
        </p:nvSpPr>
        <p:spPr/>
        <p:txBody>
          <a:bodyPr/>
          <a:lstStyle/>
          <a:p>
            <a:r>
              <a:rPr lang="en-US" dirty="0"/>
              <a:t>In the second position, the shuttle is located so that it blocks of the 1 port and leaves open, and connected, the 2 and 3 ports. </a:t>
            </a:r>
          </a:p>
        </p:txBody>
      </p:sp>
      <p:pic>
        <p:nvPicPr>
          <p:cNvPr id="4" name="Picture 3"/>
          <p:cNvPicPr>
            <a:picLocks noChangeAspect="1"/>
          </p:cNvPicPr>
          <p:nvPr/>
        </p:nvPicPr>
        <p:blipFill>
          <a:blip r:embed="rId2"/>
          <a:stretch>
            <a:fillRect/>
          </a:stretch>
        </p:blipFill>
        <p:spPr>
          <a:xfrm>
            <a:off x="671512" y="3581400"/>
            <a:ext cx="8015288" cy="2362200"/>
          </a:xfrm>
          <a:prstGeom prst="rect">
            <a:avLst/>
          </a:prstGeom>
        </p:spPr>
      </p:pic>
    </p:spTree>
    <p:extLst>
      <p:ext uri="{BB962C8B-B14F-4D97-AF65-F5344CB8AC3E}">
        <p14:creationId xmlns:p14="http://schemas.microsoft.com/office/powerpoint/2010/main" val="2152742840"/>
      </p:ext>
    </p:extLst>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4/3 Shuttle Valve</a:t>
            </a:r>
          </a:p>
        </p:txBody>
      </p:sp>
      <p:sp>
        <p:nvSpPr>
          <p:cNvPr id="3" name="Content Placeholder 2"/>
          <p:cNvSpPr>
            <a:spLocks noGrp="1"/>
          </p:cNvSpPr>
          <p:nvPr>
            <p:ph idx="1"/>
          </p:nvPr>
        </p:nvSpPr>
        <p:spPr/>
        <p:txBody>
          <a:bodyPr/>
          <a:lstStyle/>
          <a:p>
            <a:r>
              <a:rPr lang="en-US" dirty="0"/>
              <a:t>The next slide shows an example of a 4/3 shuttle valve. It has the rest position with all ports closed. When the shuttle is moved from left to right, the pressure is applied to output port 2 and port 4 is connected to the exhaust port. When the shuttle moves from right to left, pressure is applied to output port 4 and port 2 is connected to the exhaust port.</a:t>
            </a:r>
          </a:p>
        </p:txBody>
      </p:sp>
    </p:spTree>
    <p:extLst>
      <p:ext uri="{BB962C8B-B14F-4D97-AF65-F5344CB8AC3E}">
        <p14:creationId xmlns:p14="http://schemas.microsoft.com/office/powerpoint/2010/main" val="29846702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78" y="2362200"/>
            <a:ext cx="9144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 xmlns:a16="http://schemas.microsoft.com/office/drawing/2014/main" id="{14F85D23-2EBD-7843-88A0-EBD7051D37AE}"/>
              </a:ext>
            </a:extLst>
          </p:cNvPr>
          <p:cNvSpPr txBox="1"/>
          <p:nvPr/>
        </p:nvSpPr>
        <p:spPr>
          <a:xfrm>
            <a:off x="381000" y="533400"/>
            <a:ext cx="8382000" cy="1384995"/>
          </a:xfrm>
          <a:prstGeom prst="rect">
            <a:avLst/>
          </a:prstGeom>
          <a:noFill/>
        </p:spPr>
        <p:txBody>
          <a:bodyPr wrap="square" rtlCol="0">
            <a:spAutoFit/>
          </a:bodyPr>
          <a:lstStyle/>
          <a:p>
            <a:r>
              <a:rPr lang="en-US" sz="2800" dirty="0"/>
              <a:t>The circles are not ‘circles’.  They are called ‘bubbles’.  The letter designations inside have meaning.  Here are some from the prior figure&gt;</a:t>
            </a:r>
          </a:p>
        </p:txBody>
      </p:sp>
    </p:spTree>
    <p:extLst>
      <p:ext uri="{BB962C8B-B14F-4D97-AF65-F5344CB8AC3E}">
        <p14:creationId xmlns:p14="http://schemas.microsoft.com/office/powerpoint/2010/main" val="1508190514"/>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4/3 Shuttle Valve</a:t>
            </a:r>
          </a:p>
        </p:txBody>
      </p:sp>
      <p:pic>
        <p:nvPicPr>
          <p:cNvPr id="4" name="Content Placeholder 3"/>
          <p:cNvPicPr>
            <a:picLocks noGrp="1" noChangeAspect="1"/>
          </p:cNvPicPr>
          <p:nvPr>
            <p:ph idx="1"/>
          </p:nvPr>
        </p:nvPicPr>
        <p:blipFill>
          <a:blip r:embed="rId2"/>
          <a:stretch>
            <a:fillRect/>
          </a:stretch>
        </p:blipFill>
        <p:spPr>
          <a:xfrm>
            <a:off x="416820" y="2590800"/>
            <a:ext cx="8239935" cy="1676400"/>
          </a:xfrm>
          <a:prstGeom prst="rect">
            <a:avLst/>
          </a:prstGeom>
        </p:spPr>
      </p:pic>
    </p:spTree>
    <p:extLst>
      <p:ext uri="{BB962C8B-B14F-4D97-AF65-F5344CB8AC3E}">
        <p14:creationId xmlns:p14="http://schemas.microsoft.com/office/powerpoint/2010/main" val="3302457196"/>
      </p:ext>
    </p:extLst>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Hydraulic Example</a:t>
            </a:r>
          </a:p>
        </p:txBody>
      </p:sp>
      <p:sp>
        <p:nvSpPr>
          <p:cNvPr id="3" name="Content Placeholder 2"/>
          <p:cNvSpPr>
            <a:spLocks noGrp="1"/>
          </p:cNvSpPr>
          <p:nvPr>
            <p:ph idx="1"/>
          </p:nvPr>
        </p:nvSpPr>
        <p:spPr/>
        <p:txBody>
          <a:bodyPr/>
          <a:lstStyle/>
          <a:p>
            <a:r>
              <a:rPr lang="en-US" dirty="0"/>
              <a:t>For a hydraulic cylinder with the same diameter and a pressure difference of 15,000 kPa, hydraulic cylinders being able to operate with higher pressures than pneumatic cylinders, will give a force of 2.95 kN. Note that the maximum force available is not related to the flow rate of hydraulic fluid or air into a cylinder but is determined solely by the pressure and piston area.</a:t>
            </a:r>
          </a:p>
        </p:txBody>
      </p:sp>
    </p:spTree>
    <p:extLst>
      <p:ext uri="{BB962C8B-B14F-4D97-AF65-F5344CB8AC3E}">
        <p14:creationId xmlns:p14="http://schemas.microsoft.com/office/powerpoint/2010/main" val="1772803696"/>
      </p:ext>
    </p:extLst>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D8523F5-7A49-F07D-76EE-39C56184C932}"/>
              </a:ext>
            </a:extLst>
          </p:cNvPr>
          <p:cNvSpPr>
            <a:spLocks noChangeArrowheads="1"/>
          </p:cNvSpPr>
          <p:nvPr/>
        </p:nvSpPr>
        <p:spPr bwMode="auto">
          <a:xfrm>
            <a:off x="838200" y="470357"/>
            <a:ext cx="77724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400800" algn="r"/>
              </a:tabLst>
              <a:defRPr>
                <a:solidFill>
                  <a:schemeClr val="tx1"/>
                </a:solidFill>
                <a:latin typeface="Arial" panose="020B0604020202020204" pitchFamily="34" charset="0"/>
              </a:defRPr>
            </a:lvl1pPr>
            <a:lvl2pPr eaLnBrk="0" fontAlgn="base" hangingPunct="0">
              <a:spcBef>
                <a:spcPct val="0"/>
              </a:spcBef>
              <a:spcAft>
                <a:spcPct val="0"/>
              </a:spcAft>
              <a:tabLst>
                <a:tab pos="6400800" algn="r"/>
              </a:tabLst>
              <a:defRPr>
                <a:solidFill>
                  <a:schemeClr val="tx1"/>
                </a:solidFill>
                <a:latin typeface="Arial" panose="020B0604020202020204" pitchFamily="34" charset="0"/>
              </a:defRPr>
            </a:lvl2pPr>
            <a:lvl3pPr eaLnBrk="0" fontAlgn="base" hangingPunct="0">
              <a:spcBef>
                <a:spcPct val="0"/>
              </a:spcBef>
              <a:spcAft>
                <a:spcPct val="0"/>
              </a:spcAft>
              <a:tabLst>
                <a:tab pos="6400800" algn="r"/>
              </a:tabLst>
              <a:defRPr>
                <a:solidFill>
                  <a:schemeClr val="tx1"/>
                </a:solidFill>
                <a:latin typeface="Arial" panose="020B0604020202020204" pitchFamily="34" charset="0"/>
              </a:defRPr>
            </a:lvl3pPr>
            <a:lvl4pPr eaLnBrk="0" fontAlgn="base" hangingPunct="0">
              <a:spcBef>
                <a:spcPct val="0"/>
              </a:spcBef>
              <a:spcAft>
                <a:spcPct val="0"/>
              </a:spcAft>
              <a:tabLst>
                <a:tab pos="6400800" algn="r"/>
              </a:tabLst>
              <a:defRPr>
                <a:solidFill>
                  <a:schemeClr val="tx1"/>
                </a:solidFill>
                <a:latin typeface="Arial" panose="020B0604020202020204" pitchFamily="34" charset="0"/>
              </a:defRPr>
            </a:lvl4pPr>
            <a:lvl5pPr eaLnBrk="0" fontAlgn="base" hangingPunct="0">
              <a:spcBef>
                <a:spcPct val="0"/>
              </a:spcBef>
              <a:spcAft>
                <a:spcPct val="0"/>
              </a:spcAft>
              <a:tabLst>
                <a:tab pos="6400800" algn="r"/>
              </a:tabLst>
              <a:defRPr>
                <a:solidFill>
                  <a:schemeClr val="tx1"/>
                </a:solidFill>
                <a:latin typeface="Arial" panose="020B0604020202020204" pitchFamily="34" charset="0"/>
              </a:defRPr>
            </a:lvl5pPr>
            <a:lvl6pPr eaLnBrk="0" fontAlgn="base" hangingPunct="0">
              <a:spcBef>
                <a:spcPct val="0"/>
              </a:spcBef>
              <a:spcAft>
                <a:spcPct val="0"/>
              </a:spcAft>
              <a:tabLst>
                <a:tab pos="6400800" algn="r"/>
              </a:tabLst>
              <a:defRPr>
                <a:solidFill>
                  <a:schemeClr val="tx1"/>
                </a:solidFill>
                <a:latin typeface="Arial" panose="020B0604020202020204" pitchFamily="34" charset="0"/>
              </a:defRPr>
            </a:lvl6pPr>
            <a:lvl7pPr eaLnBrk="0" fontAlgn="base" hangingPunct="0">
              <a:spcBef>
                <a:spcPct val="0"/>
              </a:spcBef>
              <a:spcAft>
                <a:spcPct val="0"/>
              </a:spcAft>
              <a:tabLst>
                <a:tab pos="6400800" algn="r"/>
              </a:tabLst>
              <a:defRPr>
                <a:solidFill>
                  <a:schemeClr val="tx1"/>
                </a:solidFill>
                <a:latin typeface="Arial" panose="020B0604020202020204" pitchFamily="34" charset="0"/>
              </a:defRPr>
            </a:lvl7pPr>
            <a:lvl8pPr eaLnBrk="0" fontAlgn="base" hangingPunct="0">
              <a:spcBef>
                <a:spcPct val="0"/>
              </a:spcBef>
              <a:spcAft>
                <a:spcPct val="0"/>
              </a:spcAft>
              <a:tabLst>
                <a:tab pos="6400800" algn="r"/>
              </a:tabLst>
              <a:defRPr>
                <a:solidFill>
                  <a:schemeClr val="tx1"/>
                </a:solidFill>
                <a:latin typeface="Arial" panose="020B0604020202020204" pitchFamily="34" charset="0"/>
              </a:defRPr>
            </a:lvl8pPr>
            <a:lvl9pPr eaLnBrk="0" fontAlgn="base" hangingPunct="0">
              <a:spcBef>
                <a:spcPct val="0"/>
              </a:spcBef>
              <a:spcAft>
                <a:spcPct val="0"/>
              </a:spcAft>
              <a:tabLst>
                <a:tab pos="64008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400800" algn="r"/>
              </a:tabLst>
            </a:pPr>
            <a:r>
              <a:rPr kumimoji="0" lang="en-US" altLang="en-US" sz="2800" b="1"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hlinkClick r:id="rId2"/>
              </a:rPr>
              <a:t>Module 6 – Electric Machines</a:t>
            </a:r>
            <a:endParaRPr kumimoji="0" lang="en-US" altLang="en-US"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6400800" algn="r"/>
              </a:tabLst>
            </a:pPr>
            <a:r>
              <a:rPr kumimoji="0" lang="en-US" altLang="en-US" sz="28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hlinkClick r:id="rId3"/>
              </a:rPr>
              <a:t>Section 6.1 – Electric Machine Overview</a:t>
            </a:r>
            <a:endParaRPr kumimoji="0" lang="en-US" altLang="en-US"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6400800" algn="r"/>
              </a:tabLst>
            </a:pPr>
            <a:r>
              <a:rPr kumimoji="0" lang="en-US" altLang="en-US" sz="28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hlinkClick r:id="rId4"/>
              </a:rPr>
              <a:t>Section 6.2 – Permanent Magnet (PM) DC Motors</a:t>
            </a:r>
            <a:endParaRPr kumimoji="0" lang="en-US" altLang="en-US"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6400800" algn="r"/>
              </a:tabLst>
            </a:pPr>
            <a:r>
              <a:rPr kumimoji="0" lang="en-US" altLang="en-US" sz="28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hlinkClick r:id="rId5"/>
              </a:rPr>
              <a:t>Section 6.2.1 – PM-DC Speed Reduction Techniques and Gearing</a:t>
            </a:r>
            <a:endParaRPr kumimoji="0" lang="en-US" altLang="en-US"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6400800" algn="r"/>
              </a:tabLst>
            </a:pPr>
            <a:r>
              <a:rPr kumimoji="0" lang="en-US" altLang="en-US" sz="28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hlinkClick r:id="rId6"/>
              </a:rPr>
              <a:t>Section 6.2.2 – Characteristics of Lego Gear Motors</a:t>
            </a:r>
            <a:endParaRPr kumimoji="0" lang="en-US" altLang="en-US"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6400800" algn="r"/>
              </a:tabLst>
            </a:pPr>
            <a:r>
              <a:rPr kumimoji="0" lang="en-US" altLang="en-US" sz="28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hlinkClick r:id="rId7"/>
              </a:rPr>
              <a:t>Section 6.2.3 – 10 Considerations in Motor selection</a:t>
            </a:r>
            <a:endParaRPr kumimoji="0" lang="en-US" altLang="en-US"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6400800" algn="r"/>
              </a:tabLst>
            </a:pPr>
            <a:r>
              <a:rPr kumimoji="0" lang="en-US" altLang="en-US" sz="28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hlinkClick r:id="rId8"/>
              </a:rPr>
              <a:t>Section 6.3 – Wound Field DC Motors</a:t>
            </a:r>
            <a:endParaRPr kumimoji="0" lang="en-US" altLang="en-US"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6400800" algn="r"/>
              </a:tabLst>
            </a:pPr>
            <a:r>
              <a:rPr kumimoji="0" lang="en-US" altLang="en-US" sz="28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hlinkClick r:id="rId9"/>
              </a:rPr>
              <a:t>Section 6.4 – AC Motors</a:t>
            </a:r>
            <a:endParaRPr kumimoji="0" lang="en-US" altLang="en-US"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6400800" algn="r"/>
              </a:tabLst>
            </a:pPr>
            <a:r>
              <a:rPr kumimoji="0" lang="en-US" altLang="en-US" sz="28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hlinkClick r:id="rId10"/>
              </a:rPr>
              <a:t>Section 6.4.1 – Three-Phase AC Motors</a:t>
            </a:r>
            <a:endParaRPr kumimoji="0" lang="en-US" altLang="en-US"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6400800" algn="r"/>
              </a:tabLst>
            </a:pPr>
            <a:r>
              <a:rPr kumimoji="0" lang="en-US" altLang="en-US" sz="28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hlinkClick r:id="rId11"/>
              </a:rPr>
              <a:t>Section 6.4.2 – Single Phase AC Motors</a:t>
            </a:r>
            <a:endParaRPr kumimoji="0" lang="en-US" altLang="en-US"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6400800" algn="r"/>
              </a:tabLst>
            </a:pPr>
            <a:r>
              <a:rPr kumimoji="0" lang="en-US" altLang="en-US" sz="28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hlinkClick r:id="rId12"/>
              </a:rPr>
              <a:t>Module 6 – References and Links</a:t>
            </a:r>
            <a:endParaRPr kumimoji="0" lang="en-US" altLang="en-US" sz="28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400800" algn="r"/>
              </a:tabLst>
            </a:pPr>
            <a:endParaRPr kumimoji="0" lang="en-US" altLang="en-US" sz="2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206616724"/>
      </p:ext>
    </p:extLst>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664541B-3934-C51B-04A0-7DD8069D7C1C}"/>
              </a:ext>
            </a:extLst>
          </p:cNvPr>
          <p:cNvSpPr txBox="1"/>
          <p:nvPr/>
        </p:nvSpPr>
        <p:spPr>
          <a:xfrm>
            <a:off x="762000" y="533400"/>
            <a:ext cx="7391400" cy="6370975"/>
          </a:xfrm>
          <a:prstGeom prst="rect">
            <a:avLst/>
          </a:prstGeom>
          <a:noFill/>
        </p:spPr>
        <p:txBody>
          <a:bodyPr wrap="square">
            <a:spAutoFit/>
          </a:bodyPr>
          <a:lstStyle/>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Bateson</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AC Motors</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Single Phase</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Induction</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Squirrel cage</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Wound rotor</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Synchronous</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DC excited rotor</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Nonexcited rotor</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Polyphase Motors</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Induction</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Squirrel cage</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Wound rotor</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Synchronous</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DC excited rotor</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Nonexcited rotor</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Universal motors</a:t>
            </a:r>
          </a:p>
        </p:txBody>
      </p:sp>
    </p:spTree>
    <p:extLst>
      <p:ext uri="{BB962C8B-B14F-4D97-AF65-F5344CB8AC3E}">
        <p14:creationId xmlns:p14="http://schemas.microsoft.com/office/powerpoint/2010/main" val="1087794941"/>
      </p:ext>
    </p:extLst>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664541B-3934-C51B-04A0-7DD8069D7C1C}"/>
              </a:ext>
            </a:extLst>
          </p:cNvPr>
          <p:cNvSpPr txBox="1"/>
          <p:nvPr/>
        </p:nvSpPr>
        <p:spPr>
          <a:xfrm>
            <a:off x="1066800" y="1143000"/>
            <a:ext cx="8077200" cy="3046988"/>
          </a:xfrm>
          <a:prstGeom prst="rect">
            <a:avLst/>
          </a:prstGeom>
          <a:noFill/>
        </p:spPr>
        <p:txBody>
          <a:bodyPr wrap="square">
            <a:spAutoFit/>
          </a:bodyPr>
          <a:lstStyle/>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DC motors</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Wound field</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Series wound</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Shunt wound</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Compound wound</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Permanent-magnet field</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Permanent-magnet stator, wound armature</a:t>
            </a:r>
          </a:p>
          <a:p>
            <a:pPr marL="0" marR="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Permanent-magnet rotor (brushless)</a:t>
            </a:r>
          </a:p>
        </p:txBody>
      </p:sp>
    </p:spTree>
    <p:extLst>
      <p:ext uri="{BB962C8B-B14F-4D97-AF65-F5344CB8AC3E}">
        <p14:creationId xmlns:p14="http://schemas.microsoft.com/office/powerpoint/2010/main" val="41183362"/>
      </p:ext>
    </p:extLst>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2EA19CC0-F162-D449-6BE4-1F2806C914CF}"/>
              </a:ext>
            </a:extLst>
          </p:cNvPr>
          <p:cNvSpPr txBox="1"/>
          <p:nvPr/>
        </p:nvSpPr>
        <p:spPr>
          <a:xfrm>
            <a:off x="457200" y="838200"/>
            <a:ext cx="8382000" cy="4524315"/>
          </a:xfrm>
          <a:prstGeom prst="rect">
            <a:avLst/>
          </a:prstGeom>
          <a:noFill/>
        </p:spPr>
        <p:txBody>
          <a:bodyPr wrap="square">
            <a:spAutoFit/>
          </a:bodyPr>
          <a:lstStyle/>
          <a:p>
            <a:r>
              <a:rPr lang="en-US" sz="2400" dirty="0" err="1"/>
              <a:t>Pytel</a:t>
            </a:r>
            <a:r>
              <a:rPr lang="en-US" sz="2400" dirty="0"/>
              <a:t> - motor starter with jogging</a:t>
            </a:r>
          </a:p>
          <a:p>
            <a:r>
              <a:rPr lang="en-US" sz="2400" dirty="0"/>
              <a:t>https://www.youtube.com/watch?v=jcpXV9-ww1c&amp;list=PLdnqjKaksr8qRPCFkU2Q8XQe0bfo99rs6&amp;index=30</a:t>
            </a:r>
          </a:p>
          <a:p>
            <a:endParaRPr lang="en-US" sz="2400" dirty="0"/>
          </a:p>
          <a:p>
            <a:r>
              <a:rPr lang="en-US" sz="2400" dirty="0"/>
              <a:t>DC Motor</a:t>
            </a:r>
          </a:p>
          <a:p>
            <a:r>
              <a:rPr lang="en-US" sz="2400" dirty="0"/>
              <a:t>https://www.youtube.com/watch?v=CWulQ1ZSE3c</a:t>
            </a:r>
          </a:p>
          <a:p>
            <a:endParaRPr lang="en-US" sz="2400" dirty="0"/>
          </a:p>
          <a:p>
            <a:r>
              <a:rPr lang="en-US" sz="2400" dirty="0"/>
              <a:t>AC Motor</a:t>
            </a:r>
          </a:p>
          <a:p>
            <a:r>
              <a:rPr lang="en-US" sz="2400" dirty="0"/>
              <a:t>https://www.youtube.com/watch?v=59HBoIXzX_c</a:t>
            </a:r>
          </a:p>
          <a:p>
            <a:endParaRPr lang="en-US" sz="2400" dirty="0"/>
          </a:p>
          <a:p>
            <a:r>
              <a:rPr lang="en-US" sz="2400" dirty="0"/>
              <a:t>VFD</a:t>
            </a:r>
          </a:p>
          <a:p>
            <a:r>
              <a:rPr lang="en-US" sz="2400" dirty="0"/>
              <a:t>https://www.youtube.com/watch?v=yEPe7RDtkgo</a:t>
            </a:r>
          </a:p>
        </p:txBody>
      </p:sp>
    </p:spTree>
    <p:extLst>
      <p:ext uri="{BB962C8B-B14F-4D97-AF65-F5344CB8AC3E}">
        <p14:creationId xmlns:p14="http://schemas.microsoft.com/office/powerpoint/2010/main" val="1068524103"/>
      </p:ext>
    </p:extLst>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A0E9D2-0DA5-40D0-88F1-F30B31D11F02}"/>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 xmlns:a16="http://schemas.microsoft.com/office/drawing/2014/main" id="{065F0376-F2F1-4808-8812-647D19C10B57}"/>
              </a:ext>
            </a:extLst>
          </p:cNvPr>
          <p:cNvSpPr>
            <a:spLocks noGrp="1"/>
          </p:cNvSpPr>
          <p:nvPr>
            <p:ph idx="1"/>
          </p:nvPr>
        </p:nvSpPr>
        <p:spPr/>
        <p:txBody>
          <a:bodyPr/>
          <a:lstStyle/>
          <a:p>
            <a:r>
              <a:rPr lang="en-US" dirty="0"/>
              <a:t>A </a:t>
            </a:r>
            <a:r>
              <a:rPr lang="en-US" b="1" dirty="0"/>
              <a:t>DC</a:t>
            </a:r>
            <a:r>
              <a:rPr lang="en-US" dirty="0"/>
              <a:t> </a:t>
            </a:r>
            <a:r>
              <a:rPr lang="en-US" b="1" dirty="0"/>
              <a:t>generator</a:t>
            </a:r>
            <a:r>
              <a:rPr lang="en-US" dirty="0"/>
              <a:t> is a device that converts motive power into direct current electrical power for use in an external circuit.</a:t>
            </a:r>
          </a:p>
          <a:p>
            <a:r>
              <a:rPr lang="en-US" dirty="0"/>
              <a:t>A </a:t>
            </a:r>
            <a:r>
              <a:rPr lang="en-US" b="1" dirty="0"/>
              <a:t>DC motor</a:t>
            </a:r>
            <a:r>
              <a:rPr lang="en-US" dirty="0"/>
              <a:t> is any of a class of rotary electrical machines that converts direct current electrical energy into mechanical energy. The most common types rely on the forces produced by magnetic fields.</a:t>
            </a:r>
          </a:p>
        </p:txBody>
      </p:sp>
    </p:spTree>
    <p:extLst>
      <p:ext uri="{BB962C8B-B14F-4D97-AF65-F5344CB8AC3E}">
        <p14:creationId xmlns:p14="http://schemas.microsoft.com/office/powerpoint/2010/main" val="845968740"/>
      </p:ext>
    </p:extLst>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023E8D-902D-4C77-AF6F-177F02426205}"/>
              </a:ext>
            </a:extLst>
          </p:cNvPr>
          <p:cNvSpPr>
            <a:spLocks noGrp="1"/>
          </p:cNvSpPr>
          <p:nvPr>
            <p:ph type="title"/>
          </p:nvPr>
        </p:nvSpPr>
        <p:spPr/>
        <p:txBody>
          <a:bodyPr/>
          <a:lstStyle/>
          <a:p>
            <a:r>
              <a:rPr lang="en-US" dirty="0"/>
              <a:t>Losses in a DC Generator</a:t>
            </a:r>
          </a:p>
        </p:txBody>
      </p:sp>
      <p:pic>
        <p:nvPicPr>
          <p:cNvPr id="4" name="Content Placeholder 3">
            <a:extLst>
              <a:ext uri="{FF2B5EF4-FFF2-40B4-BE49-F238E27FC236}">
                <a16:creationId xmlns="" xmlns:a16="http://schemas.microsoft.com/office/drawing/2014/main" id="{3A02E84D-4BB0-4088-AFB7-5AD9F0244939}"/>
              </a:ext>
            </a:extLst>
          </p:cNvPr>
          <p:cNvPicPr>
            <a:picLocks noGrp="1" noChangeAspect="1"/>
          </p:cNvPicPr>
          <p:nvPr>
            <p:ph idx="1"/>
          </p:nvPr>
        </p:nvPicPr>
        <p:blipFill>
          <a:blip r:embed="rId2"/>
          <a:stretch>
            <a:fillRect/>
          </a:stretch>
        </p:blipFill>
        <p:spPr>
          <a:xfrm>
            <a:off x="304800" y="1828800"/>
            <a:ext cx="8564628" cy="3886200"/>
          </a:xfrm>
          <a:prstGeom prst="rect">
            <a:avLst/>
          </a:prstGeom>
        </p:spPr>
      </p:pic>
    </p:spTree>
    <p:extLst>
      <p:ext uri="{BB962C8B-B14F-4D97-AF65-F5344CB8AC3E}">
        <p14:creationId xmlns:p14="http://schemas.microsoft.com/office/powerpoint/2010/main" val="4215632653"/>
      </p:ext>
    </p:extLst>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3157F5-0581-4FE6-AE8B-9EB8C1D3C648}"/>
              </a:ext>
            </a:extLst>
          </p:cNvPr>
          <p:cNvSpPr>
            <a:spLocks noGrp="1"/>
          </p:cNvSpPr>
          <p:nvPr>
            <p:ph type="title"/>
          </p:nvPr>
        </p:nvSpPr>
        <p:spPr>
          <a:xfrm>
            <a:off x="457200" y="274638"/>
            <a:ext cx="8229600" cy="805044"/>
          </a:xfrm>
        </p:spPr>
        <p:txBody>
          <a:bodyPr/>
          <a:lstStyle/>
          <a:p>
            <a:r>
              <a:rPr lang="en-US" dirty="0"/>
              <a:t>Losses in a DC Motor</a:t>
            </a:r>
          </a:p>
        </p:txBody>
      </p:sp>
      <p:pic>
        <p:nvPicPr>
          <p:cNvPr id="4" name="Content Placeholder 3">
            <a:extLst>
              <a:ext uri="{FF2B5EF4-FFF2-40B4-BE49-F238E27FC236}">
                <a16:creationId xmlns="" xmlns:a16="http://schemas.microsoft.com/office/drawing/2014/main" id="{78AD222F-83D5-42C0-A998-A1583712EA4D}"/>
              </a:ext>
            </a:extLst>
          </p:cNvPr>
          <p:cNvPicPr>
            <a:picLocks noGrp="1" noChangeAspect="1"/>
          </p:cNvPicPr>
          <p:nvPr>
            <p:ph idx="1"/>
          </p:nvPr>
        </p:nvPicPr>
        <p:blipFill>
          <a:blip r:embed="rId2"/>
          <a:stretch>
            <a:fillRect/>
          </a:stretch>
        </p:blipFill>
        <p:spPr>
          <a:xfrm>
            <a:off x="685800" y="1079682"/>
            <a:ext cx="7848600" cy="5493665"/>
          </a:xfrm>
          <a:prstGeom prst="rect">
            <a:avLst/>
          </a:prstGeom>
        </p:spPr>
      </p:pic>
    </p:spTree>
    <p:extLst>
      <p:ext uri="{BB962C8B-B14F-4D97-AF65-F5344CB8AC3E}">
        <p14:creationId xmlns:p14="http://schemas.microsoft.com/office/powerpoint/2010/main" val="131867235"/>
      </p:ext>
    </p:extLst>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464125-B66B-4679-B4D4-C9DD6BCC78AE}"/>
              </a:ext>
            </a:extLst>
          </p:cNvPr>
          <p:cNvSpPr>
            <a:spLocks noGrp="1"/>
          </p:cNvSpPr>
          <p:nvPr>
            <p:ph type="title"/>
          </p:nvPr>
        </p:nvSpPr>
        <p:spPr/>
        <p:txBody>
          <a:bodyPr/>
          <a:lstStyle/>
          <a:p>
            <a:r>
              <a:rPr lang="en-US" dirty="0"/>
              <a:t>Synchronous Machines</a:t>
            </a:r>
          </a:p>
        </p:txBody>
      </p:sp>
      <p:sp>
        <p:nvSpPr>
          <p:cNvPr id="3" name="Content Placeholder 2">
            <a:extLst>
              <a:ext uri="{FF2B5EF4-FFF2-40B4-BE49-F238E27FC236}">
                <a16:creationId xmlns="" xmlns:a16="http://schemas.microsoft.com/office/drawing/2014/main" id="{60A1B44C-17D2-48D3-A282-017F155C9F02}"/>
              </a:ext>
            </a:extLst>
          </p:cNvPr>
          <p:cNvSpPr>
            <a:spLocks noGrp="1"/>
          </p:cNvSpPr>
          <p:nvPr>
            <p:ph idx="1"/>
          </p:nvPr>
        </p:nvSpPr>
        <p:spPr/>
        <p:txBody>
          <a:bodyPr>
            <a:normAutofit fontScale="92500" lnSpcReduction="20000"/>
          </a:bodyPr>
          <a:lstStyle/>
          <a:p>
            <a:pPr marL="0" indent="0">
              <a:buNone/>
            </a:pPr>
            <a:r>
              <a:rPr lang="en-US" dirty="0"/>
              <a:t>Generators – </a:t>
            </a:r>
          </a:p>
          <a:p>
            <a:r>
              <a:rPr lang="en-US" dirty="0"/>
              <a:t>In electricity generation, a generator is a device that converts mechanical energy to electrical energy for use in an external circuit.</a:t>
            </a:r>
          </a:p>
          <a:p>
            <a:r>
              <a:rPr lang="en-US" dirty="0"/>
              <a:t>Sources of mechanical energy include steam turbines, gas turbines, water turbines, internal combustion engines and even hand cranks.</a:t>
            </a:r>
          </a:p>
          <a:p>
            <a:r>
              <a:rPr lang="en-US" dirty="0"/>
              <a:t>Generators provide nearly all of the power for electric power grids.</a:t>
            </a:r>
          </a:p>
          <a:p>
            <a:r>
              <a:rPr lang="en-US" dirty="0"/>
              <a:t>Single and three phase</a:t>
            </a:r>
          </a:p>
          <a:p>
            <a:pPr marL="0" indent="0">
              <a:buNone/>
            </a:pPr>
            <a:endParaRPr lang="en-US" dirty="0"/>
          </a:p>
        </p:txBody>
      </p:sp>
    </p:spTree>
    <p:extLst>
      <p:ext uri="{BB962C8B-B14F-4D97-AF65-F5344CB8AC3E}">
        <p14:creationId xmlns:p14="http://schemas.microsoft.com/office/powerpoint/2010/main" val="16693527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Predator Prey Model</a:t>
            </a:r>
          </a:p>
        </p:txBody>
      </p:sp>
      <p:sp>
        <p:nvSpPr>
          <p:cNvPr id="3" name="Content Placeholder 2"/>
          <p:cNvSpPr>
            <a:spLocks noGrp="1"/>
          </p:cNvSpPr>
          <p:nvPr>
            <p:ph idx="1"/>
          </p:nvPr>
        </p:nvSpPr>
        <p:spPr>
          <a:xfrm>
            <a:off x="457200" y="1219200"/>
            <a:ext cx="8229600" cy="4525963"/>
          </a:xfrm>
        </p:spPr>
        <p:txBody>
          <a:bodyPr/>
          <a:lstStyle/>
          <a:p>
            <a:r>
              <a:rPr lang="en-US" sz="2400" dirty="0"/>
              <a:t>But there are predators! </a:t>
            </a:r>
          </a:p>
          <a:p>
            <a:pPr lvl="1"/>
            <a:r>
              <a:rPr lang="en-US" sz="2000" dirty="0"/>
              <a:t>The predators [eat, destroy, acquire…] the prey in proportion to the number of prey and predators. </a:t>
            </a:r>
          </a:p>
          <a:p>
            <a:pPr lvl="1"/>
            <a:endParaRPr lang="en-US" sz="2000" dirty="0"/>
          </a:p>
          <a:p>
            <a:pPr lvl="1"/>
            <a:endParaRPr lang="en-US" sz="2000" dirty="0"/>
          </a:p>
          <a:p>
            <a:pPr lvl="1"/>
            <a:endParaRPr lang="en-US" sz="2000" dirty="0"/>
          </a:p>
          <a:p>
            <a:pPr lvl="1"/>
            <a:r>
              <a:rPr lang="en-US" sz="2000" dirty="0"/>
              <a:t>The predator population without sufficient prey dies out at a rate of </a:t>
            </a:r>
          </a:p>
          <a:p>
            <a:pPr lvl="1"/>
            <a:endParaRPr lang="en-US" sz="2000" dirty="0"/>
          </a:p>
          <a:p>
            <a:pPr lvl="1"/>
            <a:endParaRPr lang="en-US" sz="2000" dirty="0"/>
          </a:p>
          <a:p>
            <a:pPr lvl="1"/>
            <a:endParaRPr lang="en-US" sz="2000" dirty="0"/>
          </a:p>
          <a:p>
            <a:pPr lvl="1"/>
            <a:r>
              <a:rPr lang="en-US" sz="2000" dirty="0"/>
              <a:t>But there are predators that are [eaten, destroyed, acquired …] that sustain the predators in proportion to both populations sizes:</a:t>
            </a:r>
          </a:p>
          <a:p>
            <a:pPr lvl="1"/>
            <a:endParaRPr lang="en-US" dirty="0"/>
          </a:p>
        </p:txBody>
      </p:sp>
      <p:graphicFrame>
        <p:nvGraphicFramePr>
          <p:cNvPr id="44034" name="Object 2"/>
          <p:cNvGraphicFramePr>
            <a:graphicFrameLocks noChangeAspect="1"/>
          </p:cNvGraphicFramePr>
          <p:nvPr>
            <p:extLst>
              <p:ext uri="{D42A27DB-BD31-4B8C-83A1-F6EECF244321}">
                <p14:modId xmlns:p14="http://schemas.microsoft.com/office/powerpoint/2010/main" val="4258906440"/>
              </p:ext>
            </p:extLst>
          </p:nvPr>
        </p:nvGraphicFramePr>
        <p:xfrm>
          <a:off x="3276600" y="2514600"/>
          <a:ext cx="1750059" cy="775251"/>
        </p:xfrm>
        <a:graphic>
          <a:graphicData uri="http://schemas.openxmlformats.org/presentationml/2006/ole">
            <mc:AlternateContent xmlns:mc="http://schemas.openxmlformats.org/markup-compatibility/2006">
              <mc:Choice xmlns:v="urn:schemas-microsoft-com:vml" Requires="v">
                <p:oleObj spid="_x0000_s6218" name="Equation" r:id="rId4" imgW="888840" imgH="393480" progId="Equation.DSMT4">
                  <p:embed/>
                </p:oleObj>
              </mc:Choice>
              <mc:Fallback>
                <p:oleObj name="Equation" r:id="rId4" imgW="888840" imgH="393480" progId="Equation.DSMT4">
                  <p:embed/>
                  <p:pic>
                    <p:nvPicPr>
                      <p:cNvPr id="4403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514600"/>
                        <a:ext cx="1750059" cy="7752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851362817"/>
              </p:ext>
            </p:extLst>
          </p:nvPr>
        </p:nvGraphicFramePr>
        <p:xfrm>
          <a:off x="3429000" y="5638800"/>
          <a:ext cx="1812413" cy="702310"/>
        </p:xfrm>
        <a:graphic>
          <a:graphicData uri="http://schemas.openxmlformats.org/presentationml/2006/ole">
            <mc:AlternateContent xmlns:mc="http://schemas.openxmlformats.org/markup-compatibility/2006">
              <mc:Choice xmlns:v="urn:schemas-microsoft-com:vml" Requires="v">
                <p:oleObj spid="_x0000_s6219" name="Equation" r:id="rId6" imgW="1015920" imgH="393480" progId="Equation.DSMT4">
                  <p:embed/>
                </p:oleObj>
              </mc:Choice>
              <mc:Fallback>
                <p:oleObj name="Equation" r:id="rId6" imgW="1015920" imgH="393480" progId="Equation.DSMT4">
                  <p:embed/>
                  <p:pic>
                    <p:nvPicPr>
                      <p:cNvPr id="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5638800"/>
                        <a:ext cx="1812413" cy="7023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824221474"/>
              </p:ext>
            </p:extLst>
          </p:nvPr>
        </p:nvGraphicFramePr>
        <p:xfrm>
          <a:off x="3352800" y="3962400"/>
          <a:ext cx="1232535" cy="803591"/>
        </p:xfrm>
        <a:graphic>
          <a:graphicData uri="http://schemas.openxmlformats.org/presentationml/2006/ole">
            <mc:AlternateContent xmlns:mc="http://schemas.openxmlformats.org/markup-compatibility/2006">
              <mc:Choice xmlns:v="urn:schemas-microsoft-com:vml" Requires="v">
                <p:oleObj spid="_x0000_s6220" name="Equation" r:id="rId8" imgW="647640" imgH="393480" progId="Equation.DSMT4">
                  <p:embed/>
                </p:oleObj>
              </mc:Choice>
              <mc:Fallback>
                <p:oleObj name="Equation" r:id="rId8" imgW="647640" imgH="393480" progId="Equation.DSMT4">
                  <p:embed/>
                  <p:pic>
                    <p:nvPicPr>
                      <p:cNvPr id="6"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3962400"/>
                        <a:ext cx="1232535" cy="8035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59036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83450B2-A168-207F-E663-19AF066FEC59}"/>
              </a:ext>
            </a:extLst>
          </p:cNvPr>
          <p:cNvPicPr>
            <a:picLocks noChangeAspect="1"/>
          </p:cNvPicPr>
          <p:nvPr/>
        </p:nvPicPr>
        <p:blipFill>
          <a:blip r:embed="rId2"/>
          <a:stretch>
            <a:fillRect/>
          </a:stretch>
        </p:blipFill>
        <p:spPr>
          <a:xfrm>
            <a:off x="21771" y="152400"/>
            <a:ext cx="9144000" cy="5845848"/>
          </a:xfrm>
          <a:prstGeom prst="rect">
            <a:avLst/>
          </a:prstGeom>
        </p:spPr>
      </p:pic>
      <p:sp>
        <p:nvSpPr>
          <p:cNvPr id="4" name="TextBox 3">
            <a:extLst>
              <a:ext uri="{FF2B5EF4-FFF2-40B4-BE49-F238E27FC236}">
                <a16:creationId xmlns="" xmlns:a16="http://schemas.microsoft.com/office/drawing/2014/main" id="{53804B21-E655-90F1-EA03-18EE231C4A04}"/>
              </a:ext>
            </a:extLst>
          </p:cNvPr>
          <p:cNvSpPr txBox="1"/>
          <p:nvPr/>
        </p:nvSpPr>
        <p:spPr>
          <a:xfrm>
            <a:off x="2438400" y="6304046"/>
            <a:ext cx="4724400" cy="369332"/>
          </a:xfrm>
          <a:prstGeom prst="rect">
            <a:avLst/>
          </a:prstGeom>
          <a:noFill/>
        </p:spPr>
        <p:txBody>
          <a:bodyPr wrap="square" rtlCol="0">
            <a:spAutoFit/>
          </a:bodyPr>
          <a:lstStyle/>
          <a:p>
            <a:r>
              <a:rPr lang="en-US" dirty="0"/>
              <a:t>Example P&amp;ID from hybridplc.org website</a:t>
            </a:r>
          </a:p>
        </p:txBody>
      </p:sp>
    </p:spTree>
    <p:extLst>
      <p:ext uri="{BB962C8B-B14F-4D97-AF65-F5344CB8AC3E}">
        <p14:creationId xmlns:p14="http://schemas.microsoft.com/office/powerpoint/2010/main" val="3092546294"/>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464125-B66B-4679-B4D4-C9DD6BCC78AE}"/>
              </a:ext>
            </a:extLst>
          </p:cNvPr>
          <p:cNvSpPr>
            <a:spLocks noGrp="1"/>
          </p:cNvSpPr>
          <p:nvPr>
            <p:ph type="title"/>
          </p:nvPr>
        </p:nvSpPr>
        <p:spPr/>
        <p:txBody>
          <a:bodyPr/>
          <a:lstStyle/>
          <a:p>
            <a:r>
              <a:rPr lang="en-US" dirty="0"/>
              <a:t>Synchronous Machines</a:t>
            </a:r>
          </a:p>
        </p:txBody>
      </p:sp>
      <p:sp>
        <p:nvSpPr>
          <p:cNvPr id="3" name="Content Placeholder 2">
            <a:extLst>
              <a:ext uri="{FF2B5EF4-FFF2-40B4-BE49-F238E27FC236}">
                <a16:creationId xmlns="" xmlns:a16="http://schemas.microsoft.com/office/drawing/2014/main" id="{60A1B44C-17D2-48D3-A282-017F155C9F02}"/>
              </a:ext>
            </a:extLst>
          </p:cNvPr>
          <p:cNvSpPr>
            <a:spLocks noGrp="1"/>
          </p:cNvSpPr>
          <p:nvPr>
            <p:ph idx="1"/>
          </p:nvPr>
        </p:nvSpPr>
        <p:spPr/>
        <p:txBody>
          <a:bodyPr>
            <a:normAutofit fontScale="92500"/>
          </a:bodyPr>
          <a:lstStyle/>
          <a:p>
            <a:pPr marL="0" indent="0">
              <a:buNone/>
            </a:pPr>
            <a:r>
              <a:rPr lang="en-US" dirty="0"/>
              <a:t>Motors –</a:t>
            </a:r>
          </a:p>
          <a:p>
            <a:pPr marL="0" indent="0">
              <a:buNone/>
            </a:pPr>
            <a:r>
              <a:rPr lang="en-US" dirty="0"/>
              <a:t>	The most interesting features of a three-phase synchronous motor are the ability to operate at exactly the same speed as the rotating magnetic field (i.e., at the synchronous speed) and the capability of running at unity power factor. </a:t>
            </a:r>
          </a:p>
          <a:p>
            <a:pPr marL="0" indent="0">
              <a:buNone/>
            </a:pPr>
            <a:r>
              <a:rPr lang="en-US" dirty="0"/>
              <a:t>	To calculate the speed, use the equation on the next slide or use the posting on Blackboard.</a:t>
            </a:r>
          </a:p>
        </p:txBody>
      </p:sp>
    </p:spTree>
    <p:extLst>
      <p:ext uri="{BB962C8B-B14F-4D97-AF65-F5344CB8AC3E}">
        <p14:creationId xmlns:p14="http://schemas.microsoft.com/office/powerpoint/2010/main" val="3810936484"/>
      </p:ext>
    </p:extLst>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Single Phase Frequency Calculation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i="1" dirty="0"/>
                  <a:t> f</a:t>
                </a:r>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𝑝𝑛</m:t>
                        </m:r>
                      </m:num>
                      <m:den>
                        <m:eqArr>
                          <m:eqArrPr>
                            <m:ctrlPr>
                              <a:rPr lang="en-US" b="0" i="1" smtClean="0">
                                <a:latin typeface="Cambria Math" panose="02040503050406030204" pitchFamily="18" charset="0"/>
                              </a:rPr>
                            </m:ctrlPr>
                          </m:eqArrPr>
                          <m:e>
                            <m:r>
                              <a:rPr lang="en-US" b="0" i="1" smtClean="0">
                                <a:latin typeface="Cambria Math" panose="02040503050406030204" pitchFamily="18" charset="0"/>
                              </a:rPr>
                              <m:t>120</m:t>
                            </m:r>
                          </m:e>
                          <m:e/>
                        </m:eqArr>
                      </m:den>
                    </m:f>
                  </m:oMath>
                </a14:m>
                <a:endParaRPr lang="en-US" dirty="0"/>
              </a:p>
              <a:p>
                <a:pPr marL="0" indent="0">
                  <a:buNone/>
                </a:pPr>
                <a:r>
                  <a:rPr lang="en-US" dirty="0"/>
                  <a:t>Where:</a:t>
                </a:r>
              </a:p>
              <a:p>
                <a:pPr marL="0" indent="0">
                  <a:buNone/>
                </a:pPr>
                <a:r>
                  <a:rPr lang="en-US" dirty="0"/>
                  <a:t>	f is the frequency</a:t>
                </a:r>
              </a:p>
              <a:p>
                <a:pPr marL="0" indent="0">
                  <a:buNone/>
                </a:pPr>
                <a:r>
                  <a:rPr lang="en-US" dirty="0"/>
                  <a:t>	p is the number of poles</a:t>
                </a:r>
              </a:p>
              <a:p>
                <a:pPr marL="0" indent="0">
                  <a:buNone/>
                </a:pPr>
                <a:r>
                  <a:rPr lang="en-US" dirty="0"/>
                  <a:t>	n is the rotational speed in rpm</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852" t="-270"/>
                </a:stretch>
              </a:blipFill>
            </p:spPr>
            <p:txBody>
              <a:bodyPr/>
              <a:lstStyle/>
              <a:p>
                <a:r>
                  <a:rPr lang="en-US">
                    <a:noFill/>
                  </a:rPr>
                  <a:t> </a:t>
                </a:r>
              </a:p>
            </p:txBody>
          </p:sp>
        </mc:Fallback>
      </mc:AlternateContent>
      <p:pic>
        <p:nvPicPr>
          <p:cNvPr id="4" name="Picture 3">
            <a:extLst>
              <a:ext uri="{FF2B5EF4-FFF2-40B4-BE49-F238E27FC236}">
                <a16:creationId xmlns="" xmlns:a16="http://schemas.microsoft.com/office/drawing/2014/main" id="{DB2C2208-E032-4046-AA41-54A7AB67B27D}"/>
              </a:ext>
            </a:extLst>
          </p:cNvPr>
          <p:cNvPicPr>
            <a:picLocks noChangeAspect="1"/>
          </p:cNvPicPr>
          <p:nvPr/>
        </p:nvPicPr>
        <p:blipFill>
          <a:blip r:embed="rId3"/>
          <a:stretch>
            <a:fillRect/>
          </a:stretch>
        </p:blipFill>
        <p:spPr>
          <a:xfrm>
            <a:off x="2030767" y="3028951"/>
            <a:ext cx="2541234" cy="230464"/>
          </a:xfrm>
          <a:prstGeom prst="rect">
            <a:avLst/>
          </a:prstGeom>
        </p:spPr>
      </p:pic>
    </p:spTree>
    <p:extLst>
      <p:ext uri="{BB962C8B-B14F-4D97-AF65-F5344CB8AC3E}">
        <p14:creationId xmlns:p14="http://schemas.microsoft.com/office/powerpoint/2010/main" val="3237242835"/>
      </p:ext>
    </p:extLst>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 xmlns:a16="http://schemas.microsoft.com/office/drawing/2014/main" id="{191FFF08-DDCB-2497-6F39-B6244C1F160D}"/>
                  </a:ext>
                </a:extLst>
              </p:cNvPr>
              <p:cNvSpPr txBox="1"/>
              <p:nvPr/>
            </p:nvSpPr>
            <p:spPr>
              <a:xfrm>
                <a:off x="304800" y="381000"/>
                <a:ext cx="8382000" cy="6298968"/>
              </a:xfrm>
              <a:prstGeom prst="rect">
                <a:avLst/>
              </a:prstGeom>
              <a:noFill/>
            </p:spPr>
            <p:txBody>
              <a:bodyPr wrap="square">
                <a:sp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A synchronous motor is a constant speed device.  It cannot operate for any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oength</a:t>
                </a:r>
                <a:r>
                  <a:rPr lang="en-US" sz="2800" dirty="0">
                    <a:effectLst/>
                    <a:latin typeface="Calibri" panose="020F0502020204030204" pitchFamily="34" charset="0"/>
                    <a:ea typeface="Calibri" panose="020F0502020204030204" pitchFamily="34" charset="0"/>
                    <a:cs typeface="Times New Roman" panose="02020603050405020304" pitchFamily="18" charset="0"/>
                  </a:rPr>
                  <a:t> of time at speeds below those shown on the nameplate without danger of burning out.</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To calculate the speed of a synchronous motor, apply:</a:t>
                </a: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2800" i="1">
                              <a:effectLst/>
                              <a:latin typeface="Cambria Math" panose="02040503050406030204" pitchFamily="18" charset="0"/>
                              <a:ea typeface="Calibri" panose="020F0502020204030204" pitchFamily="34" charset="0"/>
                              <a:cs typeface="Times New Roman" panose="02020603050405020304" pitchFamily="18" charset="0"/>
                            </a:rPr>
                            <m:t>𝑟𝑝𝑚</m:t>
                          </m:r>
                        </m:sub>
                      </m:sSub>
                      <m:r>
                        <a:rPr lang="en-US" sz="2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i="1">
                              <a:effectLst/>
                              <a:latin typeface="Cambria Math" panose="02040503050406030204" pitchFamily="18" charset="0"/>
                              <a:ea typeface="Calibri" panose="020F0502020204030204" pitchFamily="34" charset="0"/>
                              <a:cs typeface="Times New Roman" panose="02020603050405020304" pitchFamily="18" charset="0"/>
                            </a:rPr>
                            <m:t>120</m:t>
                          </m:r>
                          <m:r>
                            <a:rPr lang="en-US" sz="2800" i="1">
                              <a:effectLst/>
                              <a:latin typeface="Cambria Math" panose="02040503050406030204" pitchFamily="18" charset="0"/>
                              <a:ea typeface="Calibri" panose="020F0502020204030204" pitchFamily="34" charset="0"/>
                              <a:cs typeface="Times New Roman" panose="02020603050405020304" pitchFamily="18" charset="0"/>
                            </a:rPr>
                            <m:t>𝐹</m:t>
                          </m:r>
                        </m:num>
                        <m:den>
                          <m:r>
                            <a:rPr lang="en-US" sz="2800" i="1">
                              <a:effectLst/>
                              <a:latin typeface="Cambria Math" panose="02040503050406030204" pitchFamily="18" charset="0"/>
                              <a:ea typeface="Calibri" panose="020F0502020204030204" pitchFamily="34" charset="0"/>
                              <a:cs typeface="Times New Roman" panose="02020603050405020304" pitchFamily="18" charset="0"/>
                            </a:rPr>
                            <m:t>𝑃</m:t>
                          </m:r>
                        </m:den>
                      </m:f>
                    </m:oMath>
                  </m:oMathPara>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Where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 xmlns:m="http://schemas.openxmlformats.org/officeDocument/2006/math">
                    <m:sSub>
                      <m:sSubPr>
                        <m:ctrlPr>
                          <a:rPr lang="en-US"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2800" i="1">
                            <a:effectLst/>
                            <a:latin typeface="Cambria Math" panose="02040503050406030204" pitchFamily="18" charset="0"/>
                            <a:ea typeface="Calibri" panose="020F0502020204030204" pitchFamily="34" charset="0"/>
                            <a:cs typeface="Times New Roman" panose="02020603050405020304" pitchFamily="18" charset="0"/>
                          </a:rPr>
                          <m:t>𝑟𝑝𝑚</m:t>
                        </m:r>
                      </m:sub>
                    </m:sSub>
                  </m:oMath>
                </a14:m>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synchronous revolutions per minute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120 = constant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F = supply frequency (Hz)</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P – Number of motor winding poles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191FFF08-DDCB-2497-6F39-B6244C1F160D}"/>
                  </a:ext>
                </a:extLst>
              </p:cNvPr>
              <p:cNvSpPr txBox="1">
                <a:spLocks noRot="1" noChangeAspect="1" noMove="1" noResize="1" noEditPoints="1" noAdjustHandles="1" noChangeArrowheads="1" noChangeShapeType="1" noTextEdit="1"/>
              </p:cNvSpPr>
              <p:nvPr/>
            </p:nvSpPr>
            <p:spPr>
              <a:xfrm>
                <a:off x="304800" y="381000"/>
                <a:ext cx="8382000" cy="6298968"/>
              </a:xfrm>
              <a:prstGeom prst="rect">
                <a:avLst/>
              </a:prstGeom>
              <a:blipFill>
                <a:blip r:embed="rId2"/>
                <a:stretch>
                  <a:fillRect l="-1455" t="-871" b="-1742"/>
                </a:stretch>
              </a:blipFill>
            </p:spPr>
            <p:txBody>
              <a:bodyPr/>
              <a:lstStyle/>
              <a:p>
                <a:r>
                  <a:rPr lang="en-US">
                    <a:noFill/>
                  </a:rPr>
                  <a:t> </a:t>
                </a:r>
              </a:p>
            </p:txBody>
          </p:sp>
        </mc:Fallback>
      </mc:AlternateContent>
    </p:spTree>
    <p:extLst>
      <p:ext uri="{BB962C8B-B14F-4D97-AF65-F5344CB8AC3E}">
        <p14:creationId xmlns:p14="http://schemas.microsoft.com/office/powerpoint/2010/main" val="1616038480"/>
      </p:ext>
    </p:extLst>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 xmlns:a16="http://schemas.microsoft.com/office/drawing/2014/main" id="{15DC9F9F-423F-CAE9-8AB6-BD11646C60DC}"/>
                  </a:ext>
                </a:extLst>
              </p:cNvPr>
              <p:cNvSpPr txBox="1"/>
              <p:nvPr/>
            </p:nvSpPr>
            <p:spPr>
              <a:xfrm>
                <a:off x="990600" y="122860"/>
                <a:ext cx="8153400" cy="6304162"/>
              </a:xfrm>
              <a:prstGeom prst="rect">
                <a:avLst/>
              </a:prstGeom>
              <a:noFill/>
            </p:spPr>
            <p:txBody>
              <a:bodyPr wrap="square">
                <a:sp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Example:  What is the synchronous speed of a motor having 4 poles connected to a 60 Hz power supply</a:t>
                </a: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2800" i="1">
                              <a:effectLst/>
                              <a:latin typeface="Cambria Math" panose="02040503050406030204" pitchFamily="18" charset="0"/>
                              <a:ea typeface="Calibri" panose="020F0502020204030204" pitchFamily="34" charset="0"/>
                              <a:cs typeface="Times New Roman" panose="02020603050405020304" pitchFamily="18" charset="0"/>
                            </a:rPr>
                            <m:t>𝑟𝑝𝑚</m:t>
                          </m:r>
                        </m:sub>
                      </m:sSub>
                      <m:r>
                        <a:rPr lang="en-US" sz="2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i="1">
                              <a:effectLst/>
                              <a:latin typeface="Cambria Math" panose="02040503050406030204" pitchFamily="18" charset="0"/>
                              <a:ea typeface="Calibri" panose="020F0502020204030204" pitchFamily="34" charset="0"/>
                              <a:cs typeface="Times New Roman" panose="02020603050405020304" pitchFamily="18" charset="0"/>
                            </a:rPr>
                            <m:t>120</m:t>
                          </m:r>
                          <m:r>
                            <a:rPr lang="en-US" sz="2800" i="1">
                              <a:effectLst/>
                              <a:latin typeface="Cambria Math" panose="02040503050406030204" pitchFamily="18" charset="0"/>
                              <a:ea typeface="Calibri" panose="020F0502020204030204" pitchFamily="34" charset="0"/>
                              <a:cs typeface="Times New Roman" panose="02020603050405020304" pitchFamily="18" charset="0"/>
                            </a:rPr>
                            <m:t>𝐹</m:t>
                          </m:r>
                        </m:num>
                        <m:den>
                          <m:r>
                            <a:rPr lang="en-US" sz="2800" i="1">
                              <a:effectLst/>
                              <a:latin typeface="Cambria Math" panose="02040503050406030204" pitchFamily="18" charset="0"/>
                              <a:ea typeface="Calibri" panose="020F0502020204030204" pitchFamily="34" charset="0"/>
                              <a:cs typeface="Times New Roman" panose="02020603050405020304" pitchFamily="18" charset="0"/>
                            </a:rPr>
                            <m:t>𝑃</m:t>
                          </m:r>
                        </m:den>
                      </m:f>
                    </m:oMath>
                  </m:oMathPara>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2800" i="1">
                              <a:effectLst/>
                              <a:latin typeface="Cambria Math" panose="02040503050406030204" pitchFamily="18" charset="0"/>
                              <a:ea typeface="Calibri" panose="020F0502020204030204" pitchFamily="34" charset="0"/>
                              <a:cs typeface="Times New Roman" panose="02020603050405020304" pitchFamily="18" charset="0"/>
                            </a:rPr>
                            <m:t>𝑟𝑝𝑚</m:t>
                          </m:r>
                        </m:sub>
                      </m:sSub>
                      <m:r>
                        <a:rPr lang="en-US" sz="2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i="1">
                              <a:effectLst/>
                              <a:latin typeface="Cambria Math" panose="02040503050406030204" pitchFamily="18" charset="0"/>
                              <a:ea typeface="Calibri" panose="020F0502020204030204" pitchFamily="34" charset="0"/>
                              <a:cs typeface="Times New Roman" panose="02020603050405020304" pitchFamily="18" charset="0"/>
                            </a:rPr>
                            <m:t>120×60</m:t>
                          </m:r>
                        </m:num>
                        <m:den>
                          <m:r>
                            <a:rPr lang="en-US" sz="2800" i="1">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2800" i="1">
                              <a:effectLst/>
                              <a:latin typeface="Cambria Math" panose="02040503050406030204" pitchFamily="18" charset="0"/>
                              <a:ea typeface="Calibri" panose="020F0502020204030204" pitchFamily="34" charset="0"/>
                              <a:cs typeface="Times New Roman" panose="02020603050405020304" pitchFamily="18" charset="0"/>
                            </a:rPr>
                            <m:t>𝑟𝑝𝑚</m:t>
                          </m:r>
                        </m:sub>
                      </m:sSub>
                      <m:r>
                        <a:rPr lang="en-US" sz="2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i="1">
                              <a:effectLst/>
                              <a:latin typeface="Cambria Math" panose="02040503050406030204" pitchFamily="18" charset="0"/>
                              <a:ea typeface="Calibri" panose="020F0502020204030204" pitchFamily="34" charset="0"/>
                              <a:cs typeface="Times New Roman" panose="02020603050405020304" pitchFamily="18" charset="0"/>
                            </a:rPr>
                            <m:t>7200</m:t>
                          </m:r>
                        </m:num>
                        <m:den>
                          <m:r>
                            <a:rPr lang="en-US" sz="2800" i="1">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2800" i="1">
                              <a:effectLst/>
                              <a:latin typeface="Cambria Math" panose="02040503050406030204" pitchFamily="18" charset="0"/>
                              <a:ea typeface="Calibri" panose="020F0502020204030204" pitchFamily="34" charset="0"/>
                              <a:cs typeface="Times New Roman" panose="02020603050405020304" pitchFamily="18" charset="0"/>
                            </a:rPr>
                            <m:t>𝑟𝑝𝑚</m:t>
                          </m:r>
                        </m:sub>
                      </m:sSub>
                      <m:r>
                        <a:rPr lang="en-US" sz="2800" i="1">
                          <a:effectLst/>
                          <a:latin typeface="Cambria Math" panose="02040503050406030204" pitchFamily="18" charset="0"/>
                          <a:ea typeface="Calibri" panose="020F0502020204030204" pitchFamily="34" charset="0"/>
                          <a:cs typeface="Times New Roman" panose="02020603050405020304" pitchFamily="18" charset="0"/>
                        </a:rPr>
                        <m:t>=1800 </m:t>
                      </m:r>
                      <m:r>
                        <a:rPr lang="en-US" sz="2800" i="1">
                          <a:effectLst/>
                          <a:latin typeface="Cambria Math" panose="02040503050406030204" pitchFamily="18" charset="0"/>
                          <a:ea typeface="Calibri" panose="020F0502020204030204" pitchFamily="34" charset="0"/>
                          <a:cs typeface="Times New Roman" panose="02020603050405020304" pitchFamily="18" charset="0"/>
                        </a:rPr>
                        <m:t>𝑟𝑝𝑚</m:t>
                      </m:r>
                    </m:oMath>
                  </m:oMathPara>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15DC9F9F-423F-CAE9-8AB6-BD11646C60DC}"/>
                  </a:ext>
                </a:extLst>
              </p:cNvPr>
              <p:cNvSpPr txBox="1">
                <a:spLocks noRot="1" noChangeAspect="1" noMove="1" noResize="1" noEditPoints="1" noAdjustHandles="1" noChangeArrowheads="1" noChangeShapeType="1" noTextEdit="1"/>
              </p:cNvSpPr>
              <p:nvPr/>
            </p:nvSpPr>
            <p:spPr>
              <a:xfrm>
                <a:off x="990600" y="122860"/>
                <a:ext cx="8153400" cy="6304162"/>
              </a:xfrm>
              <a:prstGeom prst="rect">
                <a:avLst/>
              </a:prstGeom>
              <a:blipFill>
                <a:blip r:embed="rId2"/>
                <a:stretch>
                  <a:fillRect l="-1571" t="-774"/>
                </a:stretch>
              </a:blipFill>
            </p:spPr>
            <p:txBody>
              <a:bodyPr/>
              <a:lstStyle/>
              <a:p>
                <a:r>
                  <a:rPr lang="en-US">
                    <a:noFill/>
                  </a:rPr>
                  <a:t> </a:t>
                </a:r>
              </a:p>
            </p:txBody>
          </p:sp>
        </mc:Fallback>
      </mc:AlternateContent>
    </p:spTree>
    <p:extLst>
      <p:ext uri="{BB962C8B-B14F-4D97-AF65-F5344CB8AC3E}">
        <p14:creationId xmlns:p14="http://schemas.microsoft.com/office/powerpoint/2010/main" val="1062625223"/>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Sizing of an Electric Motor</a:t>
            </a:r>
          </a:p>
        </p:txBody>
      </p:sp>
      <p:sp>
        <p:nvSpPr>
          <p:cNvPr id="3" name="Content Placeholder 2"/>
          <p:cNvSpPr>
            <a:spLocks noGrp="1"/>
          </p:cNvSpPr>
          <p:nvPr>
            <p:ph idx="1"/>
          </p:nvPr>
        </p:nvSpPr>
        <p:spPr/>
        <p:txBody>
          <a:bodyPr>
            <a:normAutofit/>
          </a:bodyPr>
          <a:lstStyle/>
          <a:p>
            <a:r>
              <a:rPr lang="en-US" dirty="0"/>
              <a:t>Calculating Horsepower:</a:t>
            </a:r>
          </a:p>
          <a:p>
            <a:r>
              <a:rPr lang="en-US" dirty="0"/>
              <a:t>Electrical power is rated in horsepower or watts. A horsepower is a unit of power equal to 746 watts or 33,000 lb-ft per minute (550 lb-ft per second). </a:t>
            </a:r>
          </a:p>
          <a:p>
            <a:r>
              <a:rPr lang="en-US" dirty="0"/>
              <a:t>To calculate the horsepower of a motor when speed and torque are known, apply the formula posted on Blackboard.</a:t>
            </a:r>
          </a:p>
          <a:p>
            <a:endParaRPr lang="en-US" dirty="0"/>
          </a:p>
          <a:p>
            <a:endParaRPr lang="en-US" dirty="0"/>
          </a:p>
        </p:txBody>
      </p:sp>
    </p:spTree>
    <p:extLst>
      <p:ext uri="{BB962C8B-B14F-4D97-AF65-F5344CB8AC3E}">
        <p14:creationId xmlns:p14="http://schemas.microsoft.com/office/powerpoint/2010/main" val="677955666"/>
      </p:ext>
    </p:extLst>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 xmlns:a16="http://schemas.microsoft.com/office/drawing/2014/main" id="{511F88FA-2F30-C279-2D9B-98197720A394}"/>
                  </a:ext>
                </a:extLst>
              </p:cNvPr>
              <p:cNvSpPr txBox="1"/>
              <p:nvPr/>
            </p:nvSpPr>
            <p:spPr>
              <a:xfrm>
                <a:off x="685800" y="152400"/>
                <a:ext cx="7696200" cy="6390404"/>
              </a:xfrm>
              <a:prstGeom prst="rect">
                <a:avLst/>
              </a:prstGeom>
              <a:noFill/>
            </p:spPr>
            <p:txBody>
              <a:bodyPr wrap="square">
                <a:spAutoFit/>
              </a:bodyPr>
              <a:lstStyle/>
              <a:p>
                <a:pPr marL="0" marR="0">
                  <a:lnSpc>
                    <a:spcPct val="107000"/>
                  </a:lnSpc>
                  <a:spcBef>
                    <a:spcPts val="0"/>
                  </a:spcBef>
                  <a:spcAft>
                    <a:spcPts val="0"/>
                  </a:spcAft>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AC Power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Electrical Motor HP Equation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 hp (English horse power) = 745.7 W = 0.746 kW = 550 ft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lb</a:t>
                </a:r>
                <a:r>
                  <a:rPr lang="en-US" sz="2400" dirty="0">
                    <a:effectLst/>
                    <a:latin typeface="Calibri" panose="020F0502020204030204" pitchFamily="34" charset="0"/>
                    <a:ea typeface="Calibri" panose="020F0502020204030204" pitchFamily="34" charset="0"/>
                    <a:cs typeface="Times New Roman" panose="02020603050405020304" pitchFamily="18" charset="0"/>
                  </a:rPr>
                  <a:t>/s = 2.45 Btu/h = 33.000 ft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lb</a:t>
                </a:r>
                <a:r>
                  <a:rPr lang="en-US" sz="2400" dirty="0">
                    <a:effectLst/>
                    <a:latin typeface="Calibri" panose="020F0502020204030204" pitchFamily="34" charset="0"/>
                    <a:ea typeface="Calibri" panose="020F0502020204030204" pitchFamily="34" charset="0"/>
                    <a:cs typeface="Times New Roman" panose="02020603050405020304" pitchFamily="18" charset="0"/>
                  </a:rPr>
                  <a:t>/m</a:t>
                </a:r>
              </a:p>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Real Power</a:t>
                </a:r>
                <a:endParaRPr lang="en-US" sz="24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i="1" dirty="0" err="1">
                    <a:effectLst/>
                    <a:latin typeface="Calibri" panose="020F0502020204030204" pitchFamily="34" charset="0"/>
                    <a:ea typeface="Times New Roman" panose="02020603050405020304" pitchFamily="18" charset="0"/>
                    <a:cs typeface="Times New Roman" panose="02020603050405020304" pitchFamily="18" charset="0"/>
                  </a:rPr>
                  <a:t>P</a:t>
                </a:r>
                <a:r>
                  <a:rPr lang="en-US" sz="2400" i="1" baseline="-25000" dirty="0" err="1">
                    <a:effectLst/>
                    <a:latin typeface="Calibri" panose="020F0502020204030204" pitchFamily="34" charset="0"/>
                    <a:ea typeface="Times New Roman" panose="02020603050405020304" pitchFamily="18" charset="0"/>
                    <a:cs typeface="Times New Roman" panose="02020603050405020304" pitchFamily="18" charset="0"/>
                  </a:rPr>
                  <a:t>real</a:t>
                </a:r>
                <a:r>
                  <a:rPr lang="en-US" sz="2400" i="1" dirty="0">
                    <a:effectLst/>
                    <a:latin typeface="Calibri" panose="020F0502020204030204" pitchFamily="34" charset="0"/>
                    <a:ea typeface="Times New Roman" panose="02020603050405020304" pitchFamily="18" charset="0"/>
                    <a:cs typeface="Times New Roman" panose="02020603050405020304" pitchFamily="18" charset="0"/>
                  </a:rPr>
                  <a:t> = </a:t>
                </a:r>
                <a14:m>
                  <m:oMath xmlns:m="http://schemas.openxmlformats.org/officeDocument/2006/math">
                    <m:rad>
                      <m:radPr>
                        <m:degHide m:val="on"/>
                        <m:ctrlPr>
                          <a:rPr lang="en-US" sz="2400" i="1">
                            <a:effectLst/>
                            <a:latin typeface="Cambria Math" panose="02040503050406030204" pitchFamily="18" charset="0"/>
                            <a:ea typeface="Times New Roman" panose="02020603050405020304" pitchFamily="18" charset="0"/>
                          </a:rPr>
                        </m:ctrlPr>
                      </m:radPr>
                      <m:deg/>
                      <m:e>
                        <m:r>
                          <a:rPr lang="en-US" sz="2400" i="0">
                            <a:effectLst/>
                            <a:latin typeface="Cambria Math" panose="02040503050406030204" pitchFamily="18" charset="0"/>
                            <a:ea typeface="Times New Roman" panose="02020603050405020304" pitchFamily="18" charset="0"/>
                          </a:rPr>
                          <m:t>3</m:t>
                        </m:r>
                      </m:e>
                    </m:rad>
                    <m:r>
                      <a:rPr lang="en-US" sz="2400" i="0">
                        <a:effectLst/>
                        <a:latin typeface="Cambria Math" panose="02040503050406030204" pitchFamily="18" charset="0"/>
                        <a:ea typeface="Times New Roman" panose="02020603050405020304" pitchFamily="18" charset="0"/>
                      </a:rPr>
                      <m:t>×</m:t>
                    </m:r>
                    <m:sSub>
                      <m:sSubPr>
                        <m:ctrlPr>
                          <a:rPr lang="en-US" sz="2400" i="1">
                            <a:effectLst/>
                            <a:latin typeface="Cambria Math" panose="02040503050406030204" pitchFamily="18" charset="0"/>
                            <a:ea typeface="Times New Roman" panose="02020603050405020304" pitchFamily="18" charset="0"/>
                          </a:rPr>
                        </m:ctrlPr>
                      </m:sSubPr>
                      <m:e>
                        <m:r>
                          <m:rPr>
                            <m:sty m:val="p"/>
                          </m:rPr>
                          <a:rPr lang="en-US" sz="2400" i="0">
                            <a:effectLst/>
                            <a:latin typeface="Cambria Math" panose="02040503050406030204" pitchFamily="18" charset="0"/>
                            <a:ea typeface="Times New Roman" panose="02020603050405020304" pitchFamily="18" charset="0"/>
                          </a:rPr>
                          <m:t>V</m:t>
                        </m:r>
                      </m:e>
                      <m:sub>
                        <m:r>
                          <m:rPr>
                            <m:sty m:val="p"/>
                          </m:rPr>
                          <a:rPr lang="en-US" sz="2400" i="0">
                            <a:effectLst/>
                            <a:latin typeface="Cambria Math" panose="02040503050406030204" pitchFamily="18" charset="0"/>
                            <a:ea typeface="Times New Roman" panose="02020603050405020304" pitchFamily="18" charset="0"/>
                          </a:rPr>
                          <m:t>pp</m:t>
                        </m:r>
                      </m:sub>
                    </m:sSub>
                    <m:r>
                      <a:rPr lang="en-US" sz="2400" i="0">
                        <a:effectLst/>
                        <a:latin typeface="Cambria Math" panose="02040503050406030204" pitchFamily="18" charset="0"/>
                        <a:ea typeface="Times New Roman" panose="02020603050405020304" pitchFamily="18" charset="0"/>
                      </a:rPr>
                      <m:t>×</m:t>
                    </m:r>
                    <m:sSub>
                      <m:sSubPr>
                        <m:ctrlPr>
                          <a:rPr lang="en-US" sz="2400" i="1">
                            <a:effectLst/>
                            <a:latin typeface="Cambria Math" panose="02040503050406030204" pitchFamily="18" charset="0"/>
                            <a:ea typeface="Times New Roman" panose="02020603050405020304" pitchFamily="18" charset="0"/>
                          </a:rPr>
                        </m:ctrlPr>
                      </m:sSubPr>
                      <m:e>
                        <m:r>
                          <m:rPr>
                            <m:sty m:val="p"/>
                          </m:rPr>
                          <a:rPr lang="en-US" sz="2400" i="0">
                            <a:effectLst/>
                            <a:latin typeface="Cambria Math" panose="02040503050406030204" pitchFamily="18" charset="0"/>
                            <a:ea typeface="Times New Roman" panose="02020603050405020304" pitchFamily="18" charset="0"/>
                          </a:rPr>
                          <m:t>I</m:t>
                        </m:r>
                      </m:e>
                      <m:sub>
                        <m:r>
                          <m:rPr>
                            <m:sty m:val="p"/>
                          </m:rPr>
                          <a:rPr lang="en-US" sz="2400" i="0">
                            <a:effectLst/>
                            <a:latin typeface="Cambria Math" panose="02040503050406030204" pitchFamily="18" charset="0"/>
                            <a:ea typeface="Times New Roman" panose="02020603050405020304" pitchFamily="18" charset="0"/>
                          </a:rPr>
                          <m:t>p</m:t>
                        </m:r>
                      </m:sub>
                    </m:sSub>
                    <m:r>
                      <a:rPr lang="en-US" sz="2400" i="0">
                        <a:effectLst/>
                        <a:latin typeface="Cambria Math" panose="02040503050406030204" pitchFamily="18" charset="0"/>
                        <a:ea typeface="Times New Roman" panose="02020603050405020304" pitchFamily="18" charset="0"/>
                      </a:rPr>
                      <m:t>×</m:t>
                    </m:r>
                    <m:r>
                      <m:rPr>
                        <m:sty m:val="p"/>
                      </m:rPr>
                      <a:rPr lang="en-US" sz="2400" i="0">
                        <a:effectLst/>
                        <a:latin typeface="Cambria Math" panose="02040503050406030204" pitchFamily="18" charset="0"/>
                        <a:ea typeface="Times New Roman" panose="02020603050405020304" pitchFamily="18" charset="0"/>
                      </a:rPr>
                      <m:t>cosθ</m:t>
                    </m:r>
                  </m:oMath>
                </a14:m>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i="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For purely resistive load: PF = </a:t>
                </a:r>
                <a14:m>
                  <m:oMath xmlns:m="http://schemas.openxmlformats.org/officeDocument/2006/math">
                    <m:r>
                      <m:rPr>
                        <m:sty m:val="p"/>
                      </m:rPr>
                      <a:rPr lang="en-US" sz="2400" i="0">
                        <a:effectLst/>
                        <a:latin typeface="Cambria Math" panose="02040503050406030204" pitchFamily="18" charset="0"/>
                        <a:ea typeface="Times New Roman" panose="02020603050405020304" pitchFamily="18" charset="0"/>
                      </a:rPr>
                      <m:t>cosθ</m:t>
                    </m:r>
                  </m:oMath>
                </a14:m>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 1 </a:t>
                </a:r>
                <a:endParaRPr lang="en-US" sz="24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2400" b="1" i="0" dirty="0">
                    <a:solidFill>
                      <a:srgbClr val="5B9BD5"/>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400" b="1" i="1" dirty="0">
                  <a:solidFill>
                    <a:srgbClr val="5B9BD5"/>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Brake Horsepower</a:t>
                </a:r>
                <a:endParaRPr lang="en-US" sz="24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i="1" dirty="0">
                    <a:effectLst/>
                    <a:latin typeface="Calibri" panose="020F0502020204030204" pitchFamily="34" charset="0"/>
                    <a:ea typeface="Times New Roman" panose="02020603050405020304" pitchFamily="18" charset="0"/>
                    <a:cs typeface="Times New Roman" panose="02020603050405020304" pitchFamily="18" charset="0"/>
                  </a:rPr>
                  <a:t>P</a:t>
                </a:r>
                <a:r>
                  <a:rPr lang="en-US" sz="2400" i="1" baseline="-25000" dirty="0">
                    <a:effectLst/>
                    <a:latin typeface="Calibri" panose="020F0502020204030204" pitchFamily="34" charset="0"/>
                    <a:ea typeface="Times New Roman" panose="02020603050405020304" pitchFamily="18" charset="0"/>
                    <a:cs typeface="Times New Roman" panose="02020603050405020304" pitchFamily="18" charset="0"/>
                  </a:rPr>
                  <a:t>BHP</a:t>
                </a:r>
                <a:r>
                  <a:rPr lang="en-US" sz="2400" i="1" dirty="0">
                    <a:effectLst/>
                    <a:latin typeface="Calibri" panose="020F050202020403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en-US" sz="2400" i="0">
                        <a:effectLst/>
                        <a:latin typeface="Cambria Math" panose="02040503050406030204" pitchFamily="18" charset="0"/>
                        <a:ea typeface="Times New Roman" panose="02020603050405020304" pitchFamily="18" charset="0"/>
                      </a:rPr>
                      <m:t>(</m:t>
                    </m:r>
                    <m:rad>
                      <m:radPr>
                        <m:degHide m:val="on"/>
                        <m:ctrlPr>
                          <a:rPr lang="en-US" sz="2400" i="1">
                            <a:effectLst/>
                            <a:latin typeface="Cambria Math" panose="02040503050406030204" pitchFamily="18" charset="0"/>
                            <a:ea typeface="Times New Roman" panose="02020603050405020304" pitchFamily="18" charset="0"/>
                          </a:rPr>
                        </m:ctrlPr>
                      </m:radPr>
                      <m:deg/>
                      <m:e>
                        <m:r>
                          <a:rPr lang="en-US" sz="2400" i="0">
                            <a:effectLst/>
                            <a:latin typeface="Cambria Math" panose="02040503050406030204" pitchFamily="18" charset="0"/>
                            <a:ea typeface="Times New Roman" panose="02020603050405020304" pitchFamily="18" charset="0"/>
                          </a:rPr>
                          <m:t>3</m:t>
                        </m:r>
                      </m:e>
                    </m:rad>
                    <m:r>
                      <a:rPr lang="en-US" sz="2400" i="0">
                        <a:effectLst/>
                        <a:latin typeface="Cambria Math" panose="02040503050406030204" pitchFamily="18" charset="0"/>
                        <a:ea typeface="Times New Roman" panose="02020603050405020304" pitchFamily="18" charset="0"/>
                      </a:rPr>
                      <m:t>×</m:t>
                    </m:r>
                    <m:sSub>
                      <m:sSubPr>
                        <m:ctrlPr>
                          <a:rPr lang="en-US" sz="2400" i="1">
                            <a:effectLst/>
                            <a:latin typeface="Cambria Math" panose="02040503050406030204" pitchFamily="18" charset="0"/>
                            <a:ea typeface="Times New Roman" panose="02020603050405020304" pitchFamily="18" charset="0"/>
                          </a:rPr>
                        </m:ctrlPr>
                      </m:sSubPr>
                      <m:e>
                        <m:r>
                          <m:rPr>
                            <m:sty m:val="p"/>
                          </m:rPr>
                          <a:rPr lang="en-US" sz="2400" i="0">
                            <a:effectLst/>
                            <a:latin typeface="Cambria Math" panose="02040503050406030204" pitchFamily="18" charset="0"/>
                            <a:ea typeface="Times New Roman" panose="02020603050405020304" pitchFamily="18" charset="0"/>
                          </a:rPr>
                          <m:t>V</m:t>
                        </m:r>
                      </m:e>
                      <m:sub>
                        <m:r>
                          <m:rPr>
                            <m:sty m:val="p"/>
                          </m:rPr>
                          <a:rPr lang="en-US" sz="2400" i="0">
                            <a:effectLst/>
                            <a:latin typeface="Cambria Math" panose="02040503050406030204" pitchFamily="18" charset="0"/>
                            <a:ea typeface="Times New Roman" panose="02020603050405020304" pitchFamily="18" charset="0"/>
                          </a:rPr>
                          <m:t>pp</m:t>
                        </m:r>
                      </m:sub>
                    </m:sSub>
                    <m:r>
                      <a:rPr lang="en-US" sz="2400" i="0">
                        <a:effectLst/>
                        <a:latin typeface="Cambria Math" panose="02040503050406030204" pitchFamily="18" charset="0"/>
                        <a:ea typeface="Times New Roman" panose="02020603050405020304" pitchFamily="18" charset="0"/>
                      </a:rPr>
                      <m:t>×</m:t>
                    </m:r>
                    <m:sSub>
                      <m:sSubPr>
                        <m:ctrlPr>
                          <a:rPr lang="en-US" sz="2400" i="1">
                            <a:effectLst/>
                            <a:latin typeface="Cambria Math" panose="02040503050406030204" pitchFamily="18" charset="0"/>
                            <a:ea typeface="Times New Roman" panose="02020603050405020304" pitchFamily="18" charset="0"/>
                          </a:rPr>
                        </m:ctrlPr>
                      </m:sSubPr>
                      <m:e>
                        <m:r>
                          <m:rPr>
                            <m:sty m:val="p"/>
                          </m:rPr>
                          <a:rPr lang="en-US" sz="2400" i="0">
                            <a:effectLst/>
                            <a:latin typeface="Cambria Math" panose="02040503050406030204" pitchFamily="18" charset="0"/>
                            <a:ea typeface="Times New Roman" panose="02020603050405020304" pitchFamily="18" charset="0"/>
                          </a:rPr>
                          <m:t>I</m:t>
                        </m:r>
                      </m:e>
                      <m:sub>
                        <m:r>
                          <m:rPr>
                            <m:sty m:val="p"/>
                          </m:rPr>
                          <a:rPr lang="en-US" sz="2400" i="0">
                            <a:effectLst/>
                            <a:latin typeface="Cambria Math" panose="02040503050406030204" pitchFamily="18" charset="0"/>
                            <a:ea typeface="Times New Roman" panose="02020603050405020304" pitchFamily="18" charset="0"/>
                          </a:rPr>
                          <m:t>p</m:t>
                        </m:r>
                      </m:sub>
                    </m:sSub>
                    <m:r>
                      <a:rPr lang="en-US" sz="2400" i="0">
                        <a:effectLst/>
                        <a:latin typeface="Cambria Math" panose="02040503050406030204" pitchFamily="18" charset="0"/>
                        <a:ea typeface="Times New Roman" panose="02020603050405020304" pitchFamily="18" charset="0"/>
                      </a:rPr>
                      <m:t>×</m:t>
                    </m:r>
                    <m:r>
                      <m:rPr>
                        <m:sty m:val="p"/>
                      </m:rPr>
                      <a:rPr lang="en-US" sz="2400" i="0">
                        <a:effectLst/>
                        <a:latin typeface="Cambria Math" panose="02040503050406030204" pitchFamily="18" charset="0"/>
                        <a:ea typeface="Times New Roman" panose="02020603050405020304" pitchFamily="18" charset="0"/>
                      </a:rPr>
                      <m:t>cosθ</m:t>
                    </m:r>
                    <m:r>
                      <a:rPr lang="en-US" sz="2400" i="0">
                        <a:effectLst/>
                        <a:latin typeface="Cambria Math" panose="02040503050406030204" pitchFamily="18" charset="0"/>
                        <a:ea typeface="Times New Roman" panose="02020603050405020304" pitchFamily="18" charset="0"/>
                      </a:rPr>
                      <m:t>)/746</m:t>
                    </m:r>
                  </m:oMath>
                </a14:m>
                <a:r>
                  <a:rPr lang="en-US" sz="2400" i="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511F88FA-2F30-C279-2D9B-98197720A394}"/>
                  </a:ext>
                </a:extLst>
              </p:cNvPr>
              <p:cNvSpPr txBox="1">
                <a:spLocks noRot="1" noChangeAspect="1" noMove="1" noResize="1" noEditPoints="1" noAdjustHandles="1" noChangeArrowheads="1" noChangeShapeType="1" noTextEdit="1"/>
              </p:cNvSpPr>
              <p:nvPr/>
            </p:nvSpPr>
            <p:spPr>
              <a:xfrm>
                <a:off x="685800" y="152400"/>
                <a:ext cx="7696200" cy="6390404"/>
              </a:xfrm>
              <a:prstGeom prst="rect">
                <a:avLst/>
              </a:prstGeom>
              <a:blipFill>
                <a:blip r:embed="rId2"/>
                <a:stretch>
                  <a:fillRect l="-1268" t="-668" b="-763"/>
                </a:stretch>
              </a:blipFill>
            </p:spPr>
            <p:txBody>
              <a:bodyPr/>
              <a:lstStyle/>
              <a:p>
                <a:r>
                  <a:rPr lang="en-US">
                    <a:noFill/>
                  </a:rPr>
                  <a:t> </a:t>
                </a:r>
              </a:p>
            </p:txBody>
          </p:sp>
        </mc:Fallback>
      </mc:AlternateContent>
    </p:spTree>
    <p:extLst>
      <p:ext uri="{BB962C8B-B14F-4D97-AF65-F5344CB8AC3E}">
        <p14:creationId xmlns:p14="http://schemas.microsoft.com/office/powerpoint/2010/main" val="774057168"/>
      </p:ext>
    </p:extLst>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 xmlns:a16="http://schemas.microsoft.com/office/drawing/2014/main" id="{D4DC1AD7-55B1-6E06-6B08-32BD41962AF0}"/>
              </a:ext>
            </a:extLst>
          </p:cNvPr>
          <p:cNvSpPr>
            <a:spLocks noChangeArrowheads="1"/>
          </p:cNvSpPr>
          <p:nvPr/>
        </p:nvSpPr>
        <p:spPr bwMode="auto">
          <a:xfrm>
            <a:off x="1676400" y="868585"/>
            <a:ext cx="20863775" cy="5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 xmlns:a16="http://schemas.microsoft.com/office/drawing/2014/main" id="{0CCE6885-2807-D71C-0D9D-F070D3224A15}"/>
              </a:ext>
            </a:extLst>
          </p:cNvPr>
          <p:cNvGraphicFramePr>
            <a:graphicFrameLocks noChangeAspect="1"/>
          </p:cNvGraphicFramePr>
          <p:nvPr>
            <p:extLst>
              <p:ext uri="{D42A27DB-BD31-4B8C-83A1-F6EECF244321}">
                <p14:modId xmlns:p14="http://schemas.microsoft.com/office/powerpoint/2010/main" val="554726016"/>
              </p:ext>
            </p:extLst>
          </p:nvPr>
        </p:nvGraphicFramePr>
        <p:xfrm>
          <a:off x="1752600" y="868362"/>
          <a:ext cx="6188075" cy="5121275"/>
        </p:xfrm>
        <a:graphic>
          <a:graphicData uri="http://schemas.openxmlformats.org/presentationml/2006/ole">
            <mc:AlternateContent xmlns:mc="http://schemas.openxmlformats.org/markup-compatibility/2006">
              <mc:Choice xmlns:v="urn:schemas-microsoft-com:vml" Requires="v">
                <p:oleObj spid="_x0000_s11290" r:id="rId3" imgW="2705109" imgH="2238300" progId="Visio.Drawing.15">
                  <p:embed/>
                </p:oleObj>
              </mc:Choice>
              <mc:Fallback>
                <p:oleObj r:id="rId3" imgW="2705109" imgH="2238300" progId="Visio.Drawing.15">
                  <p:embed/>
                  <p:pic>
                    <p:nvPicPr>
                      <p:cNvPr id="3" name="Object 2">
                        <a:extLst>
                          <a:ext uri="{FF2B5EF4-FFF2-40B4-BE49-F238E27FC236}">
                            <a16:creationId xmlns="" xmlns:a16="http://schemas.microsoft.com/office/drawing/2014/main" id="{0CCE6885-2807-D71C-0D9D-F070D3224A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868362"/>
                        <a:ext cx="6188075" cy="5121275"/>
                      </a:xfrm>
                      <a:prstGeom prst="rect">
                        <a:avLst/>
                      </a:prstGeom>
                      <a:noFill/>
                    </p:spPr>
                  </p:pic>
                </p:oleObj>
              </mc:Fallback>
            </mc:AlternateContent>
          </a:graphicData>
        </a:graphic>
      </p:graphicFrame>
    </p:spTree>
    <p:extLst>
      <p:ext uri="{BB962C8B-B14F-4D97-AF65-F5344CB8AC3E}">
        <p14:creationId xmlns:p14="http://schemas.microsoft.com/office/powerpoint/2010/main" val="2966654463"/>
      </p:ext>
    </p:extLst>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 xmlns:a16="http://schemas.microsoft.com/office/drawing/2014/main" id="{6125D5C3-8D49-A10D-84BD-A938F750E0C9}"/>
              </a:ext>
            </a:extLst>
          </p:cNvPr>
          <p:cNvSpPr>
            <a:spLocks noChangeArrowheads="1"/>
          </p:cNvSpPr>
          <p:nvPr/>
        </p:nvSpPr>
        <p:spPr bwMode="auto">
          <a:xfrm>
            <a:off x="685799" y="761999"/>
            <a:ext cx="153633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 xmlns:a16="http://schemas.microsoft.com/office/drawing/2014/main" id="{04B23E65-0747-1366-5E88-2AB20D97D434}"/>
              </a:ext>
            </a:extLst>
          </p:cNvPr>
          <p:cNvGraphicFramePr>
            <a:graphicFrameLocks noChangeAspect="1"/>
          </p:cNvGraphicFramePr>
          <p:nvPr>
            <p:extLst>
              <p:ext uri="{D42A27DB-BD31-4B8C-83A1-F6EECF244321}">
                <p14:modId xmlns:p14="http://schemas.microsoft.com/office/powerpoint/2010/main" val="3070098079"/>
              </p:ext>
            </p:extLst>
          </p:nvPr>
        </p:nvGraphicFramePr>
        <p:xfrm>
          <a:off x="685800" y="762000"/>
          <a:ext cx="7543800" cy="4919870"/>
        </p:xfrm>
        <a:graphic>
          <a:graphicData uri="http://schemas.openxmlformats.org/presentationml/2006/ole">
            <mc:AlternateContent xmlns:mc="http://schemas.openxmlformats.org/markup-compatibility/2006">
              <mc:Choice xmlns:v="urn:schemas-microsoft-com:vml" Requires="v">
                <p:oleObj spid="_x0000_s12314" r:id="rId3" imgW="3943437" imgH="2571632" progId="Visio.Drawing.15">
                  <p:embed/>
                </p:oleObj>
              </mc:Choice>
              <mc:Fallback>
                <p:oleObj r:id="rId3" imgW="3943437" imgH="2571632" progId="Visio.Drawing.15">
                  <p:embed/>
                  <p:pic>
                    <p:nvPicPr>
                      <p:cNvPr id="3" name="Object 2">
                        <a:extLst>
                          <a:ext uri="{FF2B5EF4-FFF2-40B4-BE49-F238E27FC236}">
                            <a16:creationId xmlns="" xmlns:a16="http://schemas.microsoft.com/office/drawing/2014/main" id="{04B23E65-0747-1366-5E88-2AB20D97D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0"/>
                        <a:ext cx="7543800" cy="4919870"/>
                      </a:xfrm>
                      <a:prstGeom prst="rect">
                        <a:avLst/>
                      </a:prstGeom>
                      <a:noFill/>
                    </p:spPr>
                  </p:pic>
                </p:oleObj>
              </mc:Fallback>
            </mc:AlternateContent>
          </a:graphicData>
        </a:graphic>
      </p:graphicFrame>
    </p:spTree>
    <p:extLst>
      <p:ext uri="{BB962C8B-B14F-4D97-AF65-F5344CB8AC3E}">
        <p14:creationId xmlns:p14="http://schemas.microsoft.com/office/powerpoint/2010/main" val="2137966263"/>
      </p:ext>
    </p:extLst>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 xmlns:a16="http://schemas.microsoft.com/office/drawing/2014/main" id="{6D9C6947-9B74-580F-DF75-9887E6FBE120}"/>
              </a:ext>
            </a:extLst>
          </p:cNvPr>
          <p:cNvSpPr>
            <a:spLocks noChangeArrowheads="1"/>
          </p:cNvSpPr>
          <p:nvPr/>
        </p:nvSpPr>
        <p:spPr bwMode="auto">
          <a:xfrm>
            <a:off x="381000" y="686112"/>
            <a:ext cx="712150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71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Electrical </a:t>
            </a:r>
            <a:r>
              <a:rPr kumimoji="0" lang="en-US" altLang="en-US" sz="24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Powe</a:t>
            </a:r>
            <a:r>
              <a:rPr lang="en-US" altLang="en-US" sz="2400" b="1" dirty="0" err="1">
                <a:latin typeface="Calibri" panose="020F0502020204030204" pitchFamily="34" charset="0"/>
                <a:ea typeface="Calibri" panose="020F0502020204030204" pitchFamily="34" charset="0"/>
                <a:cs typeface="Times New Roman" panose="02020603050405020304" pitchFamily="18" charset="0"/>
              </a:rPr>
              <a:t>:</a:t>
            </a:r>
            <a:r>
              <a:rPr kumimoji="0" lang="en-US" altLang="en-US" sz="24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t>
            </a: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Equations for Single Phase</a:t>
            </a:r>
            <a:endParaRPr kumimoji="0" lang="en-US" altLang="en-US" sz="2400" b="0" i="0" u="none" strike="noStrike" cap="none" normalizeH="0" baseline="0" dirty="0">
              <a:ln>
                <a:noFill/>
              </a:ln>
              <a:solidFill>
                <a:schemeClr val="tx1"/>
              </a:solidFill>
              <a:effectLst/>
            </a:endParaRPr>
          </a:p>
          <a:p>
            <a:pPr marL="0" marR="0" lvl="0" indent="13716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Object 2">
            <a:extLst>
              <a:ext uri="{FF2B5EF4-FFF2-40B4-BE49-F238E27FC236}">
                <a16:creationId xmlns="" xmlns:a16="http://schemas.microsoft.com/office/drawing/2014/main" id="{978565AF-FABB-241C-9835-5653FFDC3BC8}"/>
              </a:ext>
            </a:extLst>
          </p:cNvPr>
          <p:cNvGraphicFramePr>
            <a:graphicFrameLocks noChangeAspect="1"/>
          </p:cNvGraphicFramePr>
          <p:nvPr>
            <p:extLst>
              <p:ext uri="{D42A27DB-BD31-4B8C-83A1-F6EECF244321}">
                <p14:modId xmlns:p14="http://schemas.microsoft.com/office/powerpoint/2010/main" val="3841269496"/>
              </p:ext>
            </p:extLst>
          </p:nvPr>
        </p:nvGraphicFramePr>
        <p:xfrm>
          <a:off x="1524000" y="1600200"/>
          <a:ext cx="5867400" cy="3046054"/>
        </p:xfrm>
        <a:graphic>
          <a:graphicData uri="http://schemas.openxmlformats.org/presentationml/2006/ole">
            <mc:AlternateContent xmlns:mc="http://schemas.openxmlformats.org/markup-compatibility/2006">
              <mc:Choice xmlns:v="urn:schemas-microsoft-com:vml" Requires="v">
                <p:oleObj spid="_x0000_s13338" r:id="rId3" imgW="2238372" imgH="1162136" progId="Visio.Drawing.15">
                  <p:embed/>
                </p:oleObj>
              </mc:Choice>
              <mc:Fallback>
                <p:oleObj r:id="rId3" imgW="2238372" imgH="1162136" progId="Visio.Drawing.15">
                  <p:embed/>
                  <p:pic>
                    <p:nvPicPr>
                      <p:cNvPr id="3" name="Object 2">
                        <a:extLst>
                          <a:ext uri="{FF2B5EF4-FFF2-40B4-BE49-F238E27FC236}">
                            <a16:creationId xmlns="" xmlns:a16="http://schemas.microsoft.com/office/drawing/2014/main" id="{978565AF-FABB-241C-9835-5653FFDC3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600200"/>
                        <a:ext cx="5867400" cy="3046054"/>
                      </a:xfrm>
                      <a:prstGeom prst="rect">
                        <a:avLst/>
                      </a:prstGeom>
                      <a:noFill/>
                    </p:spPr>
                  </p:pic>
                </p:oleObj>
              </mc:Fallback>
            </mc:AlternateContent>
          </a:graphicData>
        </a:graphic>
      </p:graphicFrame>
      <p:sp>
        <p:nvSpPr>
          <p:cNvPr id="4" name="Rectangle 3">
            <a:extLst>
              <a:ext uri="{FF2B5EF4-FFF2-40B4-BE49-F238E27FC236}">
                <a16:creationId xmlns="" xmlns:a16="http://schemas.microsoft.com/office/drawing/2014/main" id="{D78A9DE7-5774-B412-A0B5-0B9F9577F11B}"/>
              </a:ext>
            </a:extLst>
          </p:cNvPr>
          <p:cNvSpPr>
            <a:spLocks noChangeArrowheads="1"/>
          </p:cNvSpPr>
          <p:nvPr/>
        </p:nvSpPr>
        <p:spPr bwMode="auto">
          <a:xfrm>
            <a:off x="3349544" y="4953000"/>
            <a:ext cx="221631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2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t>
            </a:r>
            <a:r>
              <a:rPr kumimoji="0" lang="en-US" altLang="en-US" sz="2400" b="0" i="1" u="none" strike="noStrike" cap="none" normalizeH="0" baseline="-3000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real</a:t>
            </a:r>
            <a:r>
              <a:rPr kumimoji="0" lang="en-US" altLang="en-US" sz="2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V</a:t>
            </a:r>
            <a:r>
              <a:rPr kumimoji="0" lang="en-US" altLang="en-US" sz="2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en-US" altLang="en-US" sz="2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 cos </a:t>
            </a:r>
            <a:r>
              <a:rPr kumimoji="0" lang="en-US" altLang="en-US" sz="2400" b="0" i="0" u="none" strike="noStrike" cap="none" normalizeH="0" baseline="0" dirty="0">
                <a:ln>
                  <a:noFill/>
                </a:ln>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a:t>θ</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2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t>
            </a:r>
            <a:r>
              <a:rPr kumimoji="0" lang="en-US" altLang="en-US" sz="2400" b="0" i="1" u="none" strike="noStrike" cap="none" normalizeH="0" baseline="-3000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var</a:t>
            </a:r>
            <a:r>
              <a:rPr kumimoji="0" lang="en-US" altLang="en-US" sz="2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V</a:t>
            </a:r>
            <a:r>
              <a:rPr kumimoji="0" lang="en-US" altLang="en-US" sz="2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en-US" altLang="en-US" sz="2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 sin </a:t>
            </a:r>
            <a:r>
              <a:rPr kumimoji="0" lang="en-US" altLang="en-US" sz="2400" b="0" i="0" u="none" strike="noStrike" cap="none" normalizeH="0" baseline="0" dirty="0">
                <a:ln>
                  <a:noFill/>
                </a:ln>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a:t>θ</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2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t>
            </a:r>
            <a:r>
              <a:rPr kumimoji="0" lang="en-US" altLang="en-US" sz="2400" b="0" i="1" u="none" strike="noStrike" cap="none" normalizeH="0" baseline="-3000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tot</a:t>
            </a:r>
            <a:r>
              <a:rPr kumimoji="0" lang="en-US" altLang="en-US" sz="2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V</a:t>
            </a:r>
            <a:r>
              <a:rPr kumimoji="0" lang="en-US" altLang="en-US" sz="2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en-US" altLang="en-US" sz="2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86782613"/>
      </p:ext>
    </p:extLst>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 xmlns:a16="http://schemas.microsoft.com/office/drawing/2014/main" id="{DFD87AA9-B59B-3F2E-CB2A-CAFE1B9C617D}"/>
              </a:ext>
            </a:extLst>
          </p:cNvPr>
          <p:cNvSpPr>
            <a:spLocks noChangeArrowheads="1"/>
          </p:cNvSpPr>
          <p:nvPr/>
        </p:nvSpPr>
        <p:spPr bwMode="auto">
          <a:xfrm>
            <a:off x="457200" y="320767"/>
            <a:ext cx="7620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71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7160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Electrical Power Equations for Three Phase:</a:t>
            </a:r>
            <a:endParaRPr kumimoji="0" lang="en-US" altLang="en-US" sz="2400" b="0" i="0" u="none" strike="noStrike" cap="none" normalizeH="0" baseline="0" dirty="0">
              <a:ln>
                <a:noFill/>
              </a:ln>
              <a:solidFill>
                <a:schemeClr val="tx1"/>
              </a:solidFill>
              <a:effectLst/>
            </a:endParaRPr>
          </a:p>
          <a:p>
            <a:pPr marL="0" marR="0" lvl="0" indent="13716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Object 2">
            <a:extLst>
              <a:ext uri="{FF2B5EF4-FFF2-40B4-BE49-F238E27FC236}">
                <a16:creationId xmlns="" xmlns:a16="http://schemas.microsoft.com/office/drawing/2014/main" id="{4A414B04-49B7-904F-1B73-315ABFCC4BD2}"/>
              </a:ext>
            </a:extLst>
          </p:cNvPr>
          <p:cNvGraphicFramePr>
            <a:graphicFrameLocks noChangeAspect="1"/>
          </p:cNvGraphicFramePr>
          <p:nvPr>
            <p:extLst>
              <p:ext uri="{D42A27DB-BD31-4B8C-83A1-F6EECF244321}">
                <p14:modId xmlns:p14="http://schemas.microsoft.com/office/powerpoint/2010/main" val="3785114676"/>
              </p:ext>
            </p:extLst>
          </p:nvPr>
        </p:nvGraphicFramePr>
        <p:xfrm>
          <a:off x="1524000" y="1059431"/>
          <a:ext cx="6362700" cy="3303189"/>
        </p:xfrm>
        <a:graphic>
          <a:graphicData uri="http://schemas.openxmlformats.org/presentationml/2006/ole">
            <mc:AlternateContent xmlns:mc="http://schemas.openxmlformats.org/markup-compatibility/2006">
              <mc:Choice xmlns:v="urn:schemas-microsoft-com:vml" Requires="v">
                <p:oleObj spid="_x0000_s14362" r:id="rId3" imgW="2238372" imgH="1162136" progId="Visio.Drawing.15">
                  <p:embed/>
                </p:oleObj>
              </mc:Choice>
              <mc:Fallback>
                <p:oleObj r:id="rId3" imgW="2238372" imgH="1162136" progId="Visio.Drawing.15">
                  <p:embed/>
                  <p:pic>
                    <p:nvPicPr>
                      <p:cNvPr id="3" name="Object 2">
                        <a:extLst>
                          <a:ext uri="{FF2B5EF4-FFF2-40B4-BE49-F238E27FC236}">
                            <a16:creationId xmlns="" xmlns:a16="http://schemas.microsoft.com/office/drawing/2014/main" id="{4A414B04-49B7-904F-1B73-315ABFCC4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059431"/>
                        <a:ext cx="6362700" cy="3303189"/>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 xmlns:a16="http://schemas.microsoft.com/office/drawing/2014/main" id="{BFBB71F9-70DE-27B2-B19F-46BAB9637EF6}"/>
                  </a:ext>
                </a:extLst>
              </p:cNvPr>
              <p:cNvSpPr txBox="1"/>
              <p:nvPr/>
            </p:nvSpPr>
            <p:spPr>
              <a:xfrm>
                <a:off x="3556472" y="4876800"/>
                <a:ext cx="2743200" cy="1360244"/>
              </a:xfrm>
              <a:prstGeom prst="rect">
                <a:avLst/>
              </a:prstGeom>
              <a:noFill/>
            </p:spPr>
            <p:txBody>
              <a:bodyPr wrap="square">
                <a:spAutoFit/>
              </a:bodyPr>
              <a:lstStyle/>
              <a:p>
                <a:pPr marL="0" marR="0">
                  <a:lnSpc>
                    <a:spcPct val="107000"/>
                  </a:lnSpc>
                  <a:spcBef>
                    <a:spcPts val="0"/>
                  </a:spcBef>
                  <a:spcAft>
                    <a:spcPts val="0"/>
                  </a:spcAft>
                  <a:tabLst>
                    <a:tab pos="457200" algn="l"/>
                  </a:tabLst>
                </a:pPr>
                <a:r>
                  <a:rPr lang="en-US" sz="2400" i="1" dirty="0" err="1">
                    <a:effectLst/>
                    <a:latin typeface="Calibri" panose="020F0502020204030204" pitchFamily="34" charset="0"/>
                    <a:ea typeface="Calibri" panose="020F0502020204030204" pitchFamily="34" charset="0"/>
                    <a:cs typeface="Times New Roman" panose="02020603050405020304" pitchFamily="18" charset="0"/>
                  </a:rPr>
                  <a:t>P</a:t>
                </a:r>
                <a:r>
                  <a:rPr lang="en-US" sz="2400" i="1" baseline="-25000" dirty="0" err="1">
                    <a:effectLst/>
                    <a:latin typeface="Calibri" panose="020F0502020204030204" pitchFamily="34" charset="0"/>
                    <a:ea typeface="Calibri" panose="020F0502020204030204" pitchFamily="34" charset="0"/>
                    <a:cs typeface="Times New Roman" panose="02020603050405020304" pitchFamily="18" charset="0"/>
                  </a:rPr>
                  <a:t>real</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	 </a:t>
                </a:r>
                <a14:m>
                  <m:oMath xmlns:m="http://schemas.openxmlformats.org/officeDocument/2006/math">
                    <m:rad>
                      <m:radPr>
                        <m:degHide m:val="on"/>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2400" i="1">
                            <a:effectLst/>
                            <a:latin typeface="Cambria Math" panose="02040503050406030204" pitchFamily="18" charset="0"/>
                            <a:ea typeface="Calibri" panose="020F0502020204030204" pitchFamily="34" charset="0"/>
                            <a:cs typeface="Times New Roman" panose="02020603050405020304" pitchFamily="18" charset="0"/>
                          </a:rPr>
                          <m:t>3</m:t>
                        </m:r>
                      </m:e>
                    </m:rad>
                  </m:oMath>
                </a14:m>
                <a:r>
                  <a:rPr lang="en-US" sz="2400" i="1" dirty="0">
                    <a:effectLst/>
                    <a:latin typeface="Calibri" panose="020F0502020204030204" pitchFamily="34" charset="0"/>
                    <a:ea typeface="Calibri" panose="020F0502020204030204" pitchFamily="34" charset="0"/>
                    <a:cs typeface="Times New Roman" panose="02020603050405020304" pitchFamily="18" charset="0"/>
                  </a:rPr>
                  <a:t>V</a:t>
                </a:r>
                <a:r>
                  <a:rPr lang="en-US" sz="2400" i="1" dirty="0">
                    <a:effectLst/>
                    <a:latin typeface="Calibri" panose="020F0502020204030204" pitchFamily="34" charset="0"/>
                    <a:ea typeface="Calibri" panose="020F0502020204030204" pitchFamily="34" charset="0"/>
                    <a:cs typeface="Calibri" panose="020F0502020204030204" pitchFamily="34" charset="0"/>
                  </a:rPr>
                  <a:t>·</a:t>
                </a:r>
                <a:r>
                  <a:rPr lang="en-US" sz="2400" i="1" dirty="0">
                    <a:effectLst/>
                    <a:latin typeface="Calibri" panose="020F0502020204030204" pitchFamily="34" charset="0"/>
                    <a:ea typeface="Calibri" panose="020F0502020204030204" pitchFamily="34" charset="0"/>
                    <a:cs typeface="Times New Roman" panose="02020603050405020304" pitchFamily="18" charset="0"/>
                  </a:rPr>
                  <a:t>I cos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θ</m:t>
                    </m:r>
                  </m:oMath>
                </a14:m>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457200" algn="l"/>
                  </a:tabLst>
                </a:pPr>
                <a:r>
                  <a:rPr lang="en-US" sz="2400" i="1" dirty="0" err="1">
                    <a:effectLst/>
                    <a:latin typeface="Calibri" panose="020F0502020204030204" pitchFamily="34" charset="0"/>
                    <a:ea typeface="Calibri" panose="020F0502020204030204" pitchFamily="34" charset="0"/>
                    <a:cs typeface="Times New Roman" panose="02020603050405020304" pitchFamily="18" charset="0"/>
                  </a:rPr>
                  <a:t>P</a:t>
                </a:r>
                <a:r>
                  <a:rPr lang="en-US" sz="2400" i="1" baseline="-25000" dirty="0" err="1">
                    <a:effectLst/>
                    <a:latin typeface="Calibri" panose="020F0502020204030204" pitchFamily="34" charset="0"/>
                    <a:ea typeface="Calibri" panose="020F0502020204030204" pitchFamily="34" charset="0"/>
                    <a:cs typeface="Times New Roman" panose="02020603050405020304" pitchFamily="18" charset="0"/>
                  </a:rPr>
                  <a:t>var</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 	</a:t>
                </a:r>
                <a14:m>
                  <m:oMath xmlns:m="http://schemas.openxmlformats.org/officeDocument/2006/math">
                    <m:rad>
                      <m:radPr>
                        <m:degHide m:val="on"/>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2400" i="1">
                            <a:effectLst/>
                            <a:latin typeface="Cambria Math" panose="02040503050406030204" pitchFamily="18" charset="0"/>
                            <a:ea typeface="Calibri" panose="020F0502020204030204" pitchFamily="34" charset="0"/>
                            <a:cs typeface="Times New Roman" panose="02020603050405020304" pitchFamily="18" charset="0"/>
                          </a:rPr>
                          <m:t>3</m:t>
                        </m:r>
                      </m:e>
                    </m:rad>
                  </m:oMath>
                </a14:m>
                <a:r>
                  <a:rPr lang="en-US" sz="2400" i="1" dirty="0">
                    <a:effectLst/>
                    <a:latin typeface="Calibri" panose="020F0502020204030204" pitchFamily="34" charset="0"/>
                    <a:ea typeface="Calibri" panose="020F0502020204030204" pitchFamily="34" charset="0"/>
                    <a:cs typeface="Times New Roman" panose="02020603050405020304" pitchFamily="18" charset="0"/>
                  </a:rPr>
                  <a:t>V</a:t>
                </a:r>
                <a:r>
                  <a:rPr lang="en-US" sz="2400" i="1" dirty="0">
                    <a:effectLst/>
                    <a:latin typeface="Calibri" panose="020F0502020204030204" pitchFamily="34" charset="0"/>
                    <a:ea typeface="Calibri" panose="020F0502020204030204" pitchFamily="34" charset="0"/>
                    <a:cs typeface="Calibri" panose="020F0502020204030204" pitchFamily="34" charset="0"/>
                  </a:rPr>
                  <a:t>·</a:t>
                </a:r>
                <a:r>
                  <a:rPr lang="en-US" sz="2400" i="1" dirty="0">
                    <a:effectLst/>
                    <a:latin typeface="Calibri" panose="020F0502020204030204" pitchFamily="34" charset="0"/>
                    <a:ea typeface="Calibri" panose="020F0502020204030204" pitchFamily="34" charset="0"/>
                    <a:cs typeface="Times New Roman" panose="02020603050405020304" pitchFamily="18" charset="0"/>
                  </a:rPr>
                  <a:t>I sin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θ</m:t>
                    </m:r>
                  </m:oMath>
                </a14:m>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457200" algn="l"/>
                  </a:tabLst>
                </a:pPr>
                <a:r>
                  <a:rPr lang="en-US" sz="2400" i="1" dirty="0" err="1">
                    <a:effectLst/>
                    <a:latin typeface="Calibri" panose="020F0502020204030204" pitchFamily="34" charset="0"/>
                    <a:ea typeface="Calibri" panose="020F0502020204030204" pitchFamily="34" charset="0"/>
                    <a:cs typeface="Times New Roman" panose="02020603050405020304" pitchFamily="18" charset="0"/>
                  </a:rPr>
                  <a:t>P</a:t>
                </a:r>
                <a:r>
                  <a:rPr lang="en-US" sz="2400" i="1" baseline="-25000" dirty="0" err="1">
                    <a:effectLst/>
                    <a:latin typeface="Calibri" panose="020F0502020204030204" pitchFamily="34" charset="0"/>
                    <a:ea typeface="Calibri" panose="020F0502020204030204" pitchFamily="34" charset="0"/>
                    <a:cs typeface="Times New Roman" panose="02020603050405020304" pitchFamily="18" charset="0"/>
                  </a:rPr>
                  <a:t>tot</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 	</a:t>
                </a:r>
                <a14:m>
                  <m:oMath xmlns:m="http://schemas.openxmlformats.org/officeDocument/2006/math">
                    <m:rad>
                      <m:radPr>
                        <m:degHide m:val="on"/>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2400" i="1">
                            <a:effectLst/>
                            <a:latin typeface="Cambria Math" panose="02040503050406030204" pitchFamily="18" charset="0"/>
                            <a:ea typeface="Calibri" panose="020F0502020204030204" pitchFamily="34" charset="0"/>
                            <a:cs typeface="Times New Roman" panose="02020603050405020304" pitchFamily="18" charset="0"/>
                          </a:rPr>
                          <m:t>3</m:t>
                        </m:r>
                      </m:e>
                    </m:rad>
                  </m:oMath>
                </a14:m>
                <a:r>
                  <a:rPr lang="en-US" sz="2400" i="1" dirty="0">
                    <a:effectLst/>
                    <a:latin typeface="Calibri" panose="020F0502020204030204" pitchFamily="34" charset="0"/>
                    <a:ea typeface="Calibri" panose="020F0502020204030204" pitchFamily="34" charset="0"/>
                    <a:cs typeface="Times New Roman" panose="02020603050405020304" pitchFamily="18" charset="0"/>
                  </a:rPr>
                  <a:t>V</a:t>
                </a:r>
                <a:r>
                  <a:rPr lang="en-US" sz="2400" i="1" dirty="0">
                    <a:effectLst/>
                    <a:latin typeface="Calibri" panose="020F0502020204030204" pitchFamily="34" charset="0"/>
                    <a:ea typeface="Calibri" panose="020F0502020204030204" pitchFamily="34" charset="0"/>
                    <a:cs typeface="Calibri" panose="020F0502020204030204" pitchFamily="34" charset="0"/>
                  </a:rPr>
                  <a:t>·</a:t>
                </a:r>
                <a:r>
                  <a:rPr lang="en-US" sz="2400" i="1" dirty="0">
                    <a:effectLst/>
                    <a:latin typeface="Calibri" panose="020F0502020204030204" pitchFamily="34" charset="0"/>
                    <a:ea typeface="Calibri" panose="020F0502020204030204" pitchFamily="34" charset="0"/>
                    <a:cs typeface="Times New Roman" panose="02020603050405020304" pitchFamily="18" charset="0"/>
                  </a:rPr>
                  <a:t>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BFBB71F9-70DE-27B2-B19F-46BAB9637EF6}"/>
                  </a:ext>
                </a:extLst>
              </p:cNvPr>
              <p:cNvSpPr txBox="1">
                <a:spLocks noRot="1" noChangeAspect="1" noMove="1" noResize="1" noEditPoints="1" noAdjustHandles="1" noChangeArrowheads="1" noChangeShapeType="1" noTextEdit="1"/>
              </p:cNvSpPr>
              <p:nvPr/>
            </p:nvSpPr>
            <p:spPr>
              <a:xfrm>
                <a:off x="3556472" y="4876800"/>
                <a:ext cx="2743200" cy="1360244"/>
              </a:xfrm>
              <a:prstGeom prst="rect">
                <a:avLst/>
              </a:prstGeom>
              <a:blipFill>
                <a:blip r:embed="rId6"/>
                <a:stretch>
                  <a:fillRect l="-3333" t="-897" b="-9417"/>
                </a:stretch>
              </a:blipFill>
            </p:spPr>
            <p:txBody>
              <a:bodyPr/>
              <a:lstStyle/>
              <a:p>
                <a:r>
                  <a:rPr lang="en-US">
                    <a:noFill/>
                  </a:rPr>
                  <a:t> </a:t>
                </a:r>
              </a:p>
            </p:txBody>
          </p:sp>
        </mc:Fallback>
      </mc:AlternateContent>
    </p:spTree>
    <p:extLst>
      <p:ext uri="{BB962C8B-B14F-4D97-AF65-F5344CB8AC3E}">
        <p14:creationId xmlns:p14="http://schemas.microsoft.com/office/powerpoint/2010/main" val="10284750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P &amp; ID Provide</a:t>
            </a:r>
          </a:p>
        </p:txBody>
      </p:sp>
      <p:sp>
        <p:nvSpPr>
          <p:cNvPr id="3" name="Content Placeholder 2"/>
          <p:cNvSpPr>
            <a:spLocks noGrp="1"/>
          </p:cNvSpPr>
          <p:nvPr>
            <p:ph idx="1"/>
          </p:nvPr>
        </p:nvSpPr>
        <p:spPr>
          <a:xfrm>
            <a:off x="457200" y="1143000"/>
            <a:ext cx="8229600" cy="5440362"/>
          </a:xfrm>
        </p:spPr>
        <p:txBody>
          <a:bodyPr>
            <a:normAutofit fontScale="55000" lnSpcReduction="20000"/>
          </a:bodyPr>
          <a:lstStyle/>
          <a:p>
            <a:pPr marL="0" indent="0">
              <a:buNone/>
            </a:pPr>
            <a:r>
              <a:rPr lang="en-US" sz="5100" dirty="0"/>
              <a:t>All the equipment, including installed spares, and associated piping including drain and vent line.</a:t>
            </a:r>
          </a:p>
          <a:p>
            <a:r>
              <a:rPr lang="en-US" sz="5100" dirty="0"/>
              <a:t>Insulation or jacketing requirements.</a:t>
            </a:r>
          </a:p>
          <a:p>
            <a:r>
              <a:rPr lang="en-US" sz="5100" dirty="0"/>
              <a:t>Instrumentation</a:t>
            </a:r>
          </a:p>
          <a:p>
            <a:r>
              <a:rPr lang="en-US" sz="5100" dirty="0"/>
              <a:t>Heat tracing and insulation detail</a:t>
            </a:r>
          </a:p>
          <a:p>
            <a:r>
              <a:rPr lang="en-US" sz="5100" dirty="0"/>
              <a:t>Information about utilities</a:t>
            </a:r>
          </a:p>
          <a:p>
            <a:r>
              <a:rPr lang="en-US" sz="5100" dirty="0"/>
              <a:t>Piping components including their size, class and tag Number</a:t>
            </a:r>
          </a:p>
          <a:p>
            <a:r>
              <a:rPr lang="en-US" sz="5100" dirty="0"/>
              <a:t>Information required for design, construction, and operation such as a slope of the line</a:t>
            </a:r>
          </a:p>
          <a:p>
            <a:r>
              <a:rPr lang="en-US" sz="5100" dirty="0"/>
              <a:t>Minimum and maximum distance from the equipment or instruments</a:t>
            </a:r>
          </a:p>
          <a:p>
            <a:r>
              <a:rPr lang="en-US" sz="5100" dirty="0"/>
              <a:t>Minimum straight lengths after instruments</a:t>
            </a:r>
          </a:p>
          <a:p>
            <a:pPr marL="0" indent="0">
              <a:buNone/>
            </a:pPr>
            <a:endParaRPr lang="en-US" dirty="0"/>
          </a:p>
        </p:txBody>
      </p:sp>
    </p:spTree>
    <p:extLst>
      <p:ext uri="{BB962C8B-B14F-4D97-AF65-F5344CB8AC3E}">
        <p14:creationId xmlns:p14="http://schemas.microsoft.com/office/powerpoint/2010/main" val="2197121704"/>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 xmlns:a16="http://schemas.microsoft.com/office/drawing/2014/main" id="{F550243F-BF6E-C574-941A-F9988D2CE9AF}"/>
              </a:ext>
            </a:extLst>
          </p:cNvPr>
          <p:cNvSpPr>
            <a:spLocks noChangeArrowheads="1"/>
          </p:cNvSpPr>
          <p:nvPr/>
        </p:nvSpPr>
        <p:spPr bwMode="auto">
          <a:xfrm>
            <a:off x="990599" y="609599"/>
            <a:ext cx="113068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 xmlns:a16="http://schemas.microsoft.com/office/drawing/2014/main" id="{AFF7D152-850B-F4D9-AAED-36C84823DC24}"/>
              </a:ext>
            </a:extLst>
          </p:cNvPr>
          <p:cNvGraphicFramePr>
            <a:graphicFrameLocks noChangeAspect="1"/>
          </p:cNvGraphicFramePr>
          <p:nvPr>
            <p:extLst>
              <p:ext uri="{D42A27DB-BD31-4B8C-83A1-F6EECF244321}">
                <p14:modId xmlns:p14="http://schemas.microsoft.com/office/powerpoint/2010/main" val="1347841591"/>
              </p:ext>
            </p:extLst>
          </p:nvPr>
        </p:nvGraphicFramePr>
        <p:xfrm>
          <a:off x="990600" y="609600"/>
          <a:ext cx="7848600" cy="2136768"/>
        </p:xfrm>
        <a:graphic>
          <a:graphicData uri="http://schemas.openxmlformats.org/presentationml/2006/ole">
            <mc:AlternateContent xmlns:mc="http://schemas.openxmlformats.org/markup-compatibility/2006">
              <mc:Choice xmlns:v="urn:schemas-microsoft-com:vml" Requires="v">
                <p:oleObj spid="_x0000_s15410" name="Visio" r:id="rId3" imgW="5422302" imgH="1478156" progId="Visio.Drawing.11">
                  <p:embed/>
                </p:oleObj>
              </mc:Choice>
              <mc:Fallback>
                <p:oleObj name="Visio" r:id="rId3" imgW="5422302" imgH="1478156" progId="Visio.Drawing.11">
                  <p:embed/>
                  <p:pic>
                    <p:nvPicPr>
                      <p:cNvPr id="3" name="Object 2">
                        <a:extLst>
                          <a:ext uri="{FF2B5EF4-FFF2-40B4-BE49-F238E27FC236}">
                            <a16:creationId xmlns="" xmlns:a16="http://schemas.microsoft.com/office/drawing/2014/main" id="{AFF7D152-850B-F4D9-AAED-36C84823D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609600"/>
                        <a:ext cx="7848600" cy="2136768"/>
                      </a:xfrm>
                      <a:prstGeom prst="rect">
                        <a:avLst/>
                      </a:prstGeom>
                      <a:noFill/>
                    </p:spPr>
                  </p:pic>
                </p:oleObj>
              </mc:Fallback>
            </mc:AlternateContent>
          </a:graphicData>
        </a:graphic>
      </p:graphicFrame>
      <p:sp>
        <p:nvSpPr>
          <p:cNvPr id="4" name="Rectangle 4">
            <a:extLst>
              <a:ext uri="{FF2B5EF4-FFF2-40B4-BE49-F238E27FC236}">
                <a16:creationId xmlns="" xmlns:a16="http://schemas.microsoft.com/office/drawing/2014/main" id="{5ACC5D23-D1FA-0402-0955-05C17BF9C11F}"/>
              </a:ext>
            </a:extLst>
          </p:cNvPr>
          <p:cNvSpPr>
            <a:spLocks noChangeArrowheads="1"/>
          </p:cNvSpPr>
          <p:nvPr/>
        </p:nvSpPr>
        <p:spPr bwMode="auto">
          <a:xfrm>
            <a:off x="1143000" y="3276599"/>
            <a:ext cx="119805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 xmlns:a16="http://schemas.microsoft.com/office/drawing/2014/main" id="{B1752C9B-2295-654A-5AC0-F9471F4922D9}"/>
              </a:ext>
            </a:extLst>
          </p:cNvPr>
          <p:cNvGraphicFramePr>
            <a:graphicFrameLocks noChangeAspect="1"/>
          </p:cNvGraphicFramePr>
          <p:nvPr>
            <p:extLst>
              <p:ext uri="{D42A27DB-BD31-4B8C-83A1-F6EECF244321}">
                <p14:modId xmlns:p14="http://schemas.microsoft.com/office/powerpoint/2010/main" val="885518660"/>
              </p:ext>
            </p:extLst>
          </p:nvPr>
        </p:nvGraphicFramePr>
        <p:xfrm>
          <a:off x="1066799" y="2582861"/>
          <a:ext cx="7119281" cy="3360739"/>
        </p:xfrm>
        <a:graphic>
          <a:graphicData uri="http://schemas.openxmlformats.org/presentationml/2006/ole">
            <mc:AlternateContent xmlns:mc="http://schemas.openxmlformats.org/markup-compatibility/2006">
              <mc:Choice xmlns:v="urn:schemas-microsoft-com:vml" Requires="v">
                <p:oleObj spid="_x0000_s15411" name="Visio" r:id="rId5" imgW="4943427" imgH="2332766" progId="Visio.Drawing.11">
                  <p:embed/>
                </p:oleObj>
              </mc:Choice>
              <mc:Fallback>
                <p:oleObj name="Visio" r:id="rId5" imgW="4943427" imgH="2332766" progId="Visio.Drawing.11">
                  <p:embed/>
                  <p:pic>
                    <p:nvPicPr>
                      <p:cNvPr id="5" name="Object 4">
                        <a:extLst>
                          <a:ext uri="{FF2B5EF4-FFF2-40B4-BE49-F238E27FC236}">
                            <a16:creationId xmlns="" xmlns:a16="http://schemas.microsoft.com/office/drawing/2014/main" id="{B1752C9B-2295-654A-5AC0-F9471F4922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799" y="2582861"/>
                        <a:ext cx="7119281" cy="3360739"/>
                      </a:xfrm>
                      <a:prstGeom prst="rect">
                        <a:avLst/>
                      </a:prstGeom>
                      <a:noFill/>
                    </p:spPr>
                  </p:pic>
                </p:oleObj>
              </mc:Fallback>
            </mc:AlternateContent>
          </a:graphicData>
        </a:graphic>
      </p:graphicFrame>
    </p:spTree>
    <p:extLst>
      <p:ext uri="{BB962C8B-B14F-4D97-AF65-F5344CB8AC3E}">
        <p14:creationId xmlns:p14="http://schemas.microsoft.com/office/powerpoint/2010/main" val="1554826980"/>
      </p:ext>
    </p:extLst>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 xmlns:a16="http://schemas.microsoft.com/office/drawing/2014/main" id="{CD490EED-2D05-2650-E74A-E8782406EB08}"/>
              </a:ext>
            </a:extLst>
          </p:cNvPr>
          <p:cNvSpPr>
            <a:spLocks noChangeArrowheads="1"/>
          </p:cNvSpPr>
          <p:nvPr/>
        </p:nvSpPr>
        <p:spPr bwMode="auto">
          <a:xfrm>
            <a:off x="1143001" y="1066799"/>
            <a:ext cx="1538756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 xmlns:a16="http://schemas.microsoft.com/office/drawing/2014/main" id="{C6316B15-17FC-019B-3585-5C6FAED8FA75}"/>
              </a:ext>
            </a:extLst>
          </p:cNvPr>
          <p:cNvGraphicFramePr>
            <a:graphicFrameLocks noChangeAspect="1"/>
          </p:cNvGraphicFramePr>
          <p:nvPr>
            <p:extLst>
              <p:ext uri="{D42A27DB-BD31-4B8C-83A1-F6EECF244321}">
                <p14:modId xmlns:p14="http://schemas.microsoft.com/office/powerpoint/2010/main" val="1889283753"/>
              </p:ext>
            </p:extLst>
          </p:nvPr>
        </p:nvGraphicFramePr>
        <p:xfrm>
          <a:off x="1143000" y="1066800"/>
          <a:ext cx="7525501" cy="3505200"/>
        </p:xfrm>
        <a:graphic>
          <a:graphicData uri="http://schemas.openxmlformats.org/presentationml/2006/ole">
            <mc:AlternateContent xmlns:mc="http://schemas.openxmlformats.org/markup-compatibility/2006">
              <mc:Choice xmlns:v="urn:schemas-microsoft-com:vml" Requires="v">
                <p:oleObj spid="_x0000_s16410" name="Visio" r:id="rId3" imgW="3798068" imgH="1772924" progId="Visio.Drawing.11">
                  <p:embed/>
                </p:oleObj>
              </mc:Choice>
              <mc:Fallback>
                <p:oleObj name="Visio" r:id="rId3" imgW="3798068" imgH="1772924" progId="Visio.Drawing.11">
                  <p:embed/>
                  <p:pic>
                    <p:nvPicPr>
                      <p:cNvPr id="3" name="Object 2">
                        <a:extLst>
                          <a:ext uri="{FF2B5EF4-FFF2-40B4-BE49-F238E27FC236}">
                            <a16:creationId xmlns="" xmlns:a16="http://schemas.microsoft.com/office/drawing/2014/main" id="{C6316B15-17FC-019B-3585-5C6FAED8F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525501" cy="3505200"/>
                      </a:xfrm>
                      <a:prstGeom prst="rect">
                        <a:avLst/>
                      </a:prstGeom>
                      <a:noFill/>
                    </p:spPr>
                  </p:pic>
                </p:oleObj>
              </mc:Fallback>
            </mc:AlternateContent>
          </a:graphicData>
        </a:graphic>
      </p:graphicFrame>
    </p:spTree>
    <p:extLst>
      <p:ext uri="{BB962C8B-B14F-4D97-AF65-F5344CB8AC3E}">
        <p14:creationId xmlns:p14="http://schemas.microsoft.com/office/powerpoint/2010/main" val="41507461"/>
      </p:ext>
    </p:extLst>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 xmlns:a16="http://schemas.microsoft.com/office/drawing/2014/main" id="{DF5E874E-A93E-C2BF-01CA-5DA6D53A68B7}"/>
              </a:ext>
            </a:extLst>
          </p:cNvPr>
          <p:cNvSpPr>
            <a:spLocks noChangeArrowheads="1"/>
          </p:cNvSpPr>
          <p:nvPr/>
        </p:nvSpPr>
        <p:spPr bwMode="auto">
          <a:xfrm>
            <a:off x="609601" y="990599"/>
            <a:ext cx="146304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 xmlns:a16="http://schemas.microsoft.com/office/drawing/2014/main" id="{8C6489CB-0513-3A4B-441B-6910EDF27E1D}"/>
              </a:ext>
            </a:extLst>
          </p:cNvPr>
          <p:cNvGraphicFramePr>
            <a:graphicFrameLocks noChangeAspect="1"/>
          </p:cNvGraphicFramePr>
          <p:nvPr>
            <p:extLst>
              <p:ext uri="{D42A27DB-BD31-4B8C-83A1-F6EECF244321}">
                <p14:modId xmlns:p14="http://schemas.microsoft.com/office/powerpoint/2010/main" val="3632063856"/>
              </p:ext>
            </p:extLst>
          </p:nvPr>
        </p:nvGraphicFramePr>
        <p:xfrm>
          <a:off x="609600" y="990600"/>
          <a:ext cx="7796525" cy="4038600"/>
        </p:xfrm>
        <a:graphic>
          <a:graphicData uri="http://schemas.openxmlformats.org/presentationml/2006/ole">
            <mc:AlternateContent xmlns:mc="http://schemas.openxmlformats.org/markup-compatibility/2006">
              <mc:Choice xmlns:v="urn:schemas-microsoft-com:vml" Requires="v">
                <p:oleObj spid="_x0000_s17434" name="Visio" r:id="rId3" imgW="4762837" imgH="2469892" progId="Visio.Drawing.11">
                  <p:embed/>
                </p:oleObj>
              </mc:Choice>
              <mc:Fallback>
                <p:oleObj name="Visio" r:id="rId3" imgW="4762837" imgH="2469892" progId="Visio.Drawing.11">
                  <p:embed/>
                  <p:pic>
                    <p:nvPicPr>
                      <p:cNvPr id="3" name="Object 2">
                        <a:extLst>
                          <a:ext uri="{FF2B5EF4-FFF2-40B4-BE49-F238E27FC236}">
                            <a16:creationId xmlns="" xmlns:a16="http://schemas.microsoft.com/office/drawing/2014/main" id="{8C6489CB-0513-3A4B-441B-6910EDF27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90600"/>
                        <a:ext cx="7796525" cy="4038600"/>
                      </a:xfrm>
                      <a:prstGeom prst="rect">
                        <a:avLst/>
                      </a:prstGeom>
                      <a:noFill/>
                    </p:spPr>
                  </p:pic>
                </p:oleObj>
              </mc:Fallback>
            </mc:AlternateContent>
          </a:graphicData>
        </a:graphic>
      </p:graphicFrame>
    </p:spTree>
    <p:extLst>
      <p:ext uri="{BB962C8B-B14F-4D97-AF65-F5344CB8AC3E}">
        <p14:creationId xmlns:p14="http://schemas.microsoft.com/office/powerpoint/2010/main" val="3465644546"/>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 xmlns:a16="http://schemas.microsoft.com/office/drawing/2014/main" id="{E0AC79A2-30A8-D436-C9F9-3688FDAE327A}"/>
                  </a:ext>
                </a:extLst>
              </p:cNvPr>
              <p:cNvSpPr txBox="1"/>
              <p:nvPr/>
            </p:nvSpPr>
            <p:spPr>
              <a:xfrm>
                <a:off x="114300" y="644356"/>
                <a:ext cx="8915400" cy="6184898"/>
              </a:xfrm>
              <a:prstGeom prst="rect">
                <a:avLst/>
              </a:prstGeom>
              <a:noFill/>
            </p:spPr>
            <p:txBody>
              <a:bodyPr wrap="square">
                <a:sp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To calculate the horsepower of a motor when the speed and torque are known, use the following:</a:t>
                </a: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HP</m:t>
                      </m:r>
                      <m:r>
                        <a:rPr lang="en-US" sz="2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rpm</m:t>
                          </m:r>
                          <m:r>
                            <a:rPr lang="en-US" sz="28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x</m:t>
                          </m:r>
                          <m:r>
                            <a:rPr lang="en-US" sz="28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T</m:t>
                          </m:r>
                          <m:r>
                            <a:rPr lang="en-US" sz="2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torque</m:t>
                          </m:r>
                          <m:r>
                            <a:rPr lang="en-US" sz="2800">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a:effectLst/>
                              <a:latin typeface="Cambria Math" panose="02040503050406030204" pitchFamily="18" charset="0"/>
                              <a:ea typeface="Calibri" panose="020F0502020204030204" pitchFamily="34" charset="0"/>
                              <a:cs typeface="Times New Roman" panose="02020603050405020304" pitchFamily="18" charset="0"/>
                            </a:rPr>
                            <m:t>5252(</m:t>
                          </m:r>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constant</m:t>
                          </m:r>
                          <m:r>
                            <a:rPr lang="en-US" sz="28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800">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Example:  What is the horsepower of a 1725 rpm motor with a FLT 3.1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lb</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-ft?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28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HP</m:t>
                      </m:r>
                      <m:r>
                        <a:rPr lang="en-US" sz="2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a:effectLst/>
                              <a:latin typeface="Cambria Math" panose="02040503050406030204" pitchFamily="18" charset="0"/>
                              <a:ea typeface="Calibri" panose="020F0502020204030204" pitchFamily="34" charset="0"/>
                              <a:cs typeface="Times New Roman" panose="02020603050405020304" pitchFamily="18" charset="0"/>
                            </a:rPr>
                            <m:t>1725 </m:t>
                          </m:r>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x</m:t>
                          </m:r>
                          <m:r>
                            <a:rPr lang="en-US" sz="2800">
                              <a:effectLst/>
                              <a:latin typeface="Cambria Math" panose="02040503050406030204" pitchFamily="18" charset="0"/>
                              <a:ea typeface="Calibri" panose="020F0502020204030204" pitchFamily="34" charset="0"/>
                              <a:cs typeface="Times New Roman" panose="02020603050405020304" pitchFamily="18" charset="0"/>
                            </a:rPr>
                            <m:t> 3.1</m:t>
                          </m:r>
                        </m:num>
                        <m:den>
                          <m:r>
                            <a:rPr lang="en-US" sz="2800">
                              <a:effectLst/>
                              <a:latin typeface="Cambria Math" panose="02040503050406030204" pitchFamily="18" charset="0"/>
                              <a:ea typeface="Calibri" panose="020F0502020204030204" pitchFamily="34" charset="0"/>
                              <a:cs typeface="Times New Roman" panose="02020603050405020304" pitchFamily="18" charset="0"/>
                            </a:rPr>
                            <m:t>5252</m:t>
                          </m:r>
                        </m:den>
                      </m:f>
                    </m:oMath>
                  </m:oMathPara>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28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HP</m:t>
                      </m:r>
                      <m:r>
                        <a:rPr lang="en-US" sz="2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a:effectLst/>
                              <a:latin typeface="Cambria Math" panose="02040503050406030204" pitchFamily="18" charset="0"/>
                              <a:ea typeface="Calibri" panose="020F0502020204030204" pitchFamily="34" charset="0"/>
                              <a:cs typeface="Times New Roman" panose="02020603050405020304" pitchFamily="18" charset="0"/>
                            </a:rPr>
                            <m:t>5347.5</m:t>
                          </m:r>
                        </m:num>
                        <m:den>
                          <m:r>
                            <a:rPr lang="en-US" sz="2800">
                              <a:effectLst/>
                              <a:latin typeface="Cambria Math" panose="02040503050406030204" pitchFamily="18" charset="0"/>
                              <a:ea typeface="Calibri" panose="020F0502020204030204" pitchFamily="34" charset="0"/>
                              <a:cs typeface="Times New Roman" panose="02020603050405020304" pitchFamily="18" charset="0"/>
                            </a:rPr>
                            <m:t>5252</m:t>
                          </m:r>
                        </m:den>
                      </m:f>
                    </m:oMath>
                  </m:oMathPara>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HP</m:t>
                      </m:r>
                      <m:r>
                        <a:rPr lang="en-US" sz="2800">
                          <a:effectLst/>
                          <a:latin typeface="Cambria Math" panose="02040503050406030204" pitchFamily="18" charset="0"/>
                          <a:ea typeface="Calibri" panose="020F0502020204030204" pitchFamily="34" charset="0"/>
                          <a:cs typeface="Times New Roman" panose="02020603050405020304" pitchFamily="18" charset="0"/>
                        </a:rPr>
                        <m:t>=1 </m:t>
                      </m:r>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hp</m:t>
                      </m:r>
                    </m:oMath>
                  </m:oMathPara>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E0AC79A2-30A8-D436-C9F9-3688FDAE327A}"/>
                  </a:ext>
                </a:extLst>
              </p:cNvPr>
              <p:cNvSpPr txBox="1">
                <a:spLocks noRot="1" noChangeAspect="1" noMove="1" noResize="1" noEditPoints="1" noAdjustHandles="1" noChangeArrowheads="1" noChangeShapeType="1" noTextEdit="1"/>
              </p:cNvSpPr>
              <p:nvPr/>
            </p:nvSpPr>
            <p:spPr>
              <a:xfrm>
                <a:off x="114300" y="644356"/>
                <a:ext cx="8915400" cy="6184898"/>
              </a:xfrm>
              <a:prstGeom prst="rect">
                <a:avLst/>
              </a:prstGeom>
              <a:blipFill>
                <a:blip r:embed="rId2"/>
                <a:stretch>
                  <a:fillRect l="-1436" t="-888" r="-1847"/>
                </a:stretch>
              </a:blipFill>
            </p:spPr>
            <p:txBody>
              <a:bodyPr/>
              <a:lstStyle/>
              <a:p>
                <a:r>
                  <a:rPr lang="en-US">
                    <a:noFill/>
                  </a:rPr>
                  <a:t> </a:t>
                </a:r>
              </a:p>
            </p:txBody>
          </p:sp>
        </mc:Fallback>
      </mc:AlternateContent>
    </p:spTree>
    <p:extLst>
      <p:ext uri="{BB962C8B-B14F-4D97-AF65-F5344CB8AC3E}">
        <p14:creationId xmlns:p14="http://schemas.microsoft.com/office/powerpoint/2010/main" val="591316444"/>
      </p:ext>
    </p:extLst>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 xmlns:a16="http://schemas.microsoft.com/office/drawing/2014/main" id="{5F6E9365-CBCD-9BF9-442D-D3A45D541B91}"/>
                  </a:ext>
                </a:extLst>
              </p:cNvPr>
              <p:cNvSpPr txBox="1"/>
              <p:nvPr/>
            </p:nvSpPr>
            <p:spPr>
              <a:xfrm>
                <a:off x="1066800" y="685800"/>
                <a:ext cx="7543800" cy="4278094"/>
              </a:xfrm>
              <a:prstGeom prst="rect">
                <a:avLst/>
              </a:prstGeom>
              <a:noFill/>
            </p:spPr>
            <p:txBody>
              <a:bodyPr wrap="square">
                <a:spAutoFit/>
              </a:bodyPr>
              <a:lstStyle/>
              <a:p>
                <a:pPr marL="0" marR="0">
                  <a:lnSpc>
                    <a:spcPct val="107000"/>
                  </a:lnSpc>
                  <a:spcBef>
                    <a:spcPts val="0"/>
                  </a:spcBef>
                  <a:spcAft>
                    <a:spcPts val="80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Example:  What is the FLT (Full-load torque) of a 30HP motor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operatinga</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t 1725 rpm?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T</m:t>
                      </m:r>
                      <m:r>
                        <a:rPr lang="en-US" sz="2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HP</m:t>
                          </m:r>
                          <m:r>
                            <a:rPr lang="en-US" sz="28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x</m:t>
                          </m:r>
                          <m:r>
                            <a:rPr lang="en-US" sz="2800">
                              <a:effectLst/>
                              <a:latin typeface="Cambria Math" panose="02040503050406030204" pitchFamily="18" charset="0"/>
                              <a:ea typeface="Calibri" panose="020F0502020204030204" pitchFamily="34" charset="0"/>
                              <a:cs typeface="Times New Roman" panose="02020603050405020304" pitchFamily="18" charset="0"/>
                            </a:rPr>
                            <m:t> 5252</m:t>
                          </m:r>
                        </m:num>
                        <m:den>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rpm</m:t>
                          </m:r>
                        </m:den>
                      </m:f>
                    </m:oMath>
                  </m:oMathPara>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T</m:t>
                      </m:r>
                      <m:r>
                        <a:rPr lang="en-US" sz="2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a:effectLst/>
                              <a:latin typeface="Cambria Math" panose="02040503050406030204" pitchFamily="18" charset="0"/>
                              <a:ea typeface="Calibri" panose="020F0502020204030204" pitchFamily="34" charset="0"/>
                              <a:cs typeface="Times New Roman" panose="02020603050405020304" pitchFamily="18" charset="0"/>
                            </a:rPr>
                            <m:t>30 </m:t>
                          </m:r>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x</m:t>
                          </m:r>
                          <m:r>
                            <a:rPr lang="en-US" sz="2800">
                              <a:effectLst/>
                              <a:latin typeface="Cambria Math" panose="02040503050406030204" pitchFamily="18" charset="0"/>
                              <a:ea typeface="Calibri" panose="020F0502020204030204" pitchFamily="34" charset="0"/>
                              <a:cs typeface="Times New Roman" panose="02020603050405020304" pitchFamily="18" charset="0"/>
                            </a:rPr>
                            <m:t> 5252</m:t>
                          </m:r>
                        </m:num>
                        <m:den>
                          <m:r>
                            <a:rPr lang="en-US" sz="2800" i="1">
                              <a:effectLst/>
                              <a:latin typeface="Cambria Math" panose="02040503050406030204" pitchFamily="18" charset="0"/>
                              <a:ea typeface="Calibri" panose="020F0502020204030204" pitchFamily="34" charset="0"/>
                              <a:cs typeface="Times New Roman" panose="02020603050405020304" pitchFamily="18" charset="0"/>
                            </a:rPr>
                            <m:t>1725</m:t>
                          </m:r>
                        </m:den>
                      </m:f>
                    </m:oMath>
                  </m:oMathPara>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T</m:t>
                      </m:r>
                      <m:r>
                        <a:rPr lang="en-US" sz="2800">
                          <a:effectLst/>
                          <a:latin typeface="Cambria Math" panose="02040503050406030204" pitchFamily="18" charset="0"/>
                          <a:ea typeface="Calibri" panose="020F0502020204030204" pitchFamily="34" charset="0"/>
                          <a:cs typeface="Times New Roman" panose="02020603050405020304" pitchFamily="18" charset="0"/>
                        </a:rPr>
                        <m:t>=</m:t>
                      </m:r>
                      <m:r>
                        <a:rPr lang="en-US" sz="2800" i="1">
                          <a:effectLst/>
                          <a:latin typeface="Cambria Math" panose="02040503050406030204" pitchFamily="18" charset="0"/>
                          <a:ea typeface="Calibri" panose="020F0502020204030204" pitchFamily="34" charset="0"/>
                          <a:cs typeface="Times New Roman" panose="02020603050405020304" pitchFamily="18" charset="0"/>
                        </a:rPr>
                        <m:t>91.34 </m:t>
                      </m:r>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lb</m:t>
                      </m:r>
                      <m:r>
                        <a:rPr lang="en-US" sz="28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ft</m:t>
                      </m:r>
                    </m:oMath>
                  </m:oMathPara>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5F6E9365-CBCD-9BF9-442D-D3A45D541B91}"/>
                  </a:ext>
                </a:extLst>
              </p:cNvPr>
              <p:cNvSpPr txBox="1">
                <a:spLocks noRot="1" noChangeAspect="1" noMove="1" noResize="1" noEditPoints="1" noAdjustHandles="1" noChangeArrowheads="1" noChangeShapeType="1" noTextEdit="1"/>
              </p:cNvSpPr>
              <p:nvPr/>
            </p:nvSpPr>
            <p:spPr>
              <a:xfrm>
                <a:off x="1066800" y="685800"/>
                <a:ext cx="7543800" cy="4278094"/>
              </a:xfrm>
              <a:prstGeom prst="rect">
                <a:avLst/>
              </a:prstGeom>
              <a:blipFill>
                <a:blip r:embed="rId2"/>
                <a:stretch>
                  <a:fillRect l="-1616" t="-1284"/>
                </a:stretch>
              </a:blipFill>
            </p:spPr>
            <p:txBody>
              <a:bodyPr/>
              <a:lstStyle/>
              <a:p>
                <a:r>
                  <a:rPr lang="en-US">
                    <a:noFill/>
                  </a:rPr>
                  <a:t> </a:t>
                </a:r>
              </a:p>
            </p:txBody>
          </p:sp>
        </mc:Fallback>
      </mc:AlternateContent>
    </p:spTree>
    <p:extLst>
      <p:ext uri="{BB962C8B-B14F-4D97-AF65-F5344CB8AC3E}">
        <p14:creationId xmlns:p14="http://schemas.microsoft.com/office/powerpoint/2010/main" val="2812291702"/>
      </p:ext>
    </p:extLst>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1B237A-DA2C-465B-953F-9B384F97B3FC}"/>
              </a:ext>
            </a:extLst>
          </p:cNvPr>
          <p:cNvSpPr>
            <a:spLocks noGrp="1"/>
          </p:cNvSpPr>
          <p:nvPr>
            <p:ph type="title"/>
          </p:nvPr>
        </p:nvSpPr>
        <p:spPr/>
        <p:txBody>
          <a:bodyPr/>
          <a:lstStyle/>
          <a:p>
            <a:r>
              <a:rPr lang="en-US" dirty="0"/>
              <a:t>Torque in Metric units</a:t>
            </a:r>
          </a:p>
        </p:txBody>
      </p:sp>
      <p:pic>
        <p:nvPicPr>
          <p:cNvPr id="5" name="Content Placeholder 4">
            <a:extLst>
              <a:ext uri="{FF2B5EF4-FFF2-40B4-BE49-F238E27FC236}">
                <a16:creationId xmlns="" xmlns:a16="http://schemas.microsoft.com/office/drawing/2014/main" id="{C486CB55-8B21-4F00-A9E8-75130B48F137}"/>
              </a:ext>
            </a:extLst>
          </p:cNvPr>
          <p:cNvPicPr>
            <a:picLocks noGrp="1" noChangeAspect="1"/>
          </p:cNvPicPr>
          <p:nvPr>
            <p:ph idx="1"/>
          </p:nvPr>
        </p:nvPicPr>
        <p:blipFill>
          <a:blip r:embed="rId2"/>
          <a:stretch>
            <a:fillRect/>
          </a:stretch>
        </p:blipFill>
        <p:spPr>
          <a:xfrm>
            <a:off x="2438400" y="1676400"/>
            <a:ext cx="3777370" cy="4572000"/>
          </a:xfrm>
          <a:prstGeom prst="rect">
            <a:avLst/>
          </a:prstGeom>
        </p:spPr>
      </p:pic>
    </p:spTree>
    <p:extLst>
      <p:ext uri="{BB962C8B-B14F-4D97-AF65-F5344CB8AC3E}">
        <p14:creationId xmlns:p14="http://schemas.microsoft.com/office/powerpoint/2010/main" val="1742086356"/>
      </p:ext>
    </p:extLst>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Induction Motor Slip</a:t>
            </a:r>
          </a:p>
        </p:txBody>
      </p:sp>
      <p:sp>
        <p:nvSpPr>
          <p:cNvPr id="3" name="Content Placeholder 2"/>
          <p:cNvSpPr>
            <a:spLocks noGrp="1"/>
          </p:cNvSpPr>
          <p:nvPr>
            <p:ph idx="1"/>
          </p:nvPr>
        </p:nvSpPr>
        <p:spPr/>
        <p:txBody>
          <a:bodyPr>
            <a:normAutofit fontScale="92500" lnSpcReduction="10000"/>
          </a:bodyPr>
          <a:lstStyle/>
          <a:p>
            <a:r>
              <a:rPr lang="en-US" dirty="0"/>
              <a:t>In induction motor, due to its load, the synchronous &amp; actual speed will not be the same, the rotor shaft always rotate bit slower than the synchronous magnetic field. The difference between these two speed is known as speed difference. The multiplication of 100 and speed difference divided by the synchronous speed is known as slip of an induction motor. It's always represented in percentage, generally it ranges from 0.4% to 6% based on its design factors.</a:t>
            </a:r>
          </a:p>
        </p:txBody>
      </p:sp>
    </p:spTree>
    <p:extLst>
      <p:ext uri="{BB962C8B-B14F-4D97-AF65-F5344CB8AC3E}">
        <p14:creationId xmlns:p14="http://schemas.microsoft.com/office/powerpoint/2010/main" val="946908813"/>
      </p:ext>
    </p:extLst>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D141E52-49A2-4DF2-8CFE-245857496554}"/>
              </a:ext>
            </a:extLst>
          </p:cNvPr>
          <p:cNvPicPr>
            <a:picLocks noChangeAspect="1"/>
          </p:cNvPicPr>
          <p:nvPr/>
        </p:nvPicPr>
        <p:blipFill>
          <a:blip r:embed="rId2"/>
          <a:stretch>
            <a:fillRect/>
          </a:stretch>
        </p:blipFill>
        <p:spPr>
          <a:xfrm>
            <a:off x="286224" y="1904888"/>
            <a:ext cx="8571552" cy="3048223"/>
          </a:xfrm>
          <a:prstGeom prst="rect">
            <a:avLst/>
          </a:prstGeom>
        </p:spPr>
      </p:pic>
    </p:spTree>
    <p:extLst>
      <p:ext uri="{BB962C8B-B14F-4D97-AF65-F5344CB8AC3E}">
        <p14:creationId xmlns:p14="http://schemas.microsoft.com/office/powerpoint/2010/main" val="3319315309"/>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213AD2E-3221-4D07-B14E-23C527AF0107}"/>
              </a:ext>
            </a:extLst>
          </p:cNvPr>
          <p:cNvPicPr>
            <a:picLocks noChangeAspect="1"/>
          </p:cNvPicPr>
          <p:nvPr/>
        </p:nvPicPr>
        <p:blipFill>
          <a:blip r:embed="rId2"/>
          <a:stretch>
            <a:fillRect/>
          </a:stretch>
        </p:blipFill>
        <p:spPr>
          <a:xfrm>
            <a:off x="381000" y="838200"/>
            <a:ext cx="8534400" cy="5288924"/>
          </a:xfrm>
          <a:prstGeom prst="rect">
            <a:avLst/>
          </a:prstGeom>
        </p:spPr>
      </p:pic>
    </p:spTree>
    <p:extLst>
      <p:ext uri="{BB962C8B-B14F-4D97-AF65-F5344CB8AC3E}">
        <p14:creationId xmlns:p14="http://schemas.microsoft.com/office/powerpoint/2010/main" val="3742974748"/>
      </p:ext>
    </p:extLst>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Frequency Drives</a:t>
            </a:r>
          </a:p>
        </p:txBody>
      </p:sp>
      <p:sp>
        <p:nvSpPr>
          <p:cNvPr id="3" name="Content Placeholder 2"/>
          <p:cNvSpPr>
            <a:spLocks noGrp="1"/>
          </p:cNvSpPr>
          <p:nvPr>
            <p:ph idx="1"/>
          </p:nvPr>
        </p:nvSpPr>
        <p:spPr>
          <a:xfrm>
            <a:off x="228600" y="1417638"/>
            <a:ext cx="8686800" cy="4983162"/>
          </a:xfrm>
        </p:spPr>
        <p:txBody>
          <a:bodyPr>
            <a:normAutofit/>
          </a:bodyPr>
          <a:lstStyle/>
          <a:p>
            <a:r>
              <a:rPr lang="en-US" dirty="0"/>
              <a:t>A </a:t>
            </a:r>
            <a:r>
              <a:rPr lang="en-US" b="1" dirty="0"/>
              <a:t>variable-frequency drive</a:t>
            </a:r>
            <a:r>
              <a:rPr lang="en-US" dirty="0"/>
              <a:t> (</a:t>
            </a:r>
            <a:r>
              <a:rPr lang="en-US" b="1" dirty="0"/>
              <a:t>VFD</a:t>
            </a:r>
            <a:r>
              <a:rPr lang="en-US" dirty="0"/>
              <a:t>) (also termed </a:t>
            </a:r>
            <a:r>
              <a:rPr lang="en-US" i="1" dirty="0"/>
              <a:t>adjustable-frequency drive</a:t>
            </a:r>
            <a:r>
              <a:rPr lang="en-US" dirty="0"/>
              <a:t>, </a:t>
            </a:r>
            <a:r>
              <a:rPr lang="en-US" i="1" dirty="0"/>
              <a:t>variable-speed drive</a:t>
            </a:r>
            <a:r>
              <a:rPr lang="en-US" dirty="0"/>
              <a:t>, </a:t>
            </a:r>
            <a:r>
              <a:rPr lang="en-US" i="1" dirty="0"/>
              <a:t>AC drive</a:t>
            </a:r>
            <a:r>
              <a:rPr lang="en-US" dirty="0"/>
              <a:t>, </a:t>
            </a:r>
            <a:r>
              <a:rPr lang="en-US" i="1" dirty="0"/>
              <a:t>micro drive</a:t>
            </a:r>
            <a:r>
              <a:rPr lang="en-US" dirty="0"/>
              <a:t> or </a:t>
            </a:r>
            <a:r>
              <a:rPr lang="en-US" i="1" dirty="0"/>
              <a:t>inverter drive</a:t>
            </a:r>
            <a:r>
              <a:rPr lang="en-US" dirty="0"/>
              <a:t>) is a type of adjustable-speed drive used in electro-mechanical drive systems to control AC motor speed and torque by varying motor input frequency and voltage</a:t>
            </a:r>
          </a:p>
          <a:p>
            <a:r>
              <a:rPr lang="en-US" dirty="0"/>
              <a:t>The control system ties into the VFD unit, to control a process variable.</a:t>
            </a:r>
          </a:p>
        </p:txBody>
      </p:sp>
    </p:spTree>
    <p:extLst>
      <p:ext uri="{BB962C8B-B14F-4D97-AF65-F5344CB8AC3E}">
        <p14:creationId xmlns:p14="http://schemas.microsoft.com/office/powerpoint/2010/main" val="21652402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&amp; ID Does Not Provide</a:t>
            </a:r>
          </a:p>
        </p:txBody>
      </p:sp>
      <p:sp>
        <p:nvSpPr>
          <p:cNvPr id="3" name="Content Placeholder 2"/>
          <p:cNvSpPr>
            <a:spLocks noGrp="1"/>
          </p:cNvSpPr>
          <p:nvPr>
            <p:ph idx="1"/>
          </p:nvPr>
        </p:nvSpPr>
        <p:spPr/>
        <p:txBody>
          <a:bodyPr/>
          <a:lstStyle/>
          <a:p>
            <a:pPr marL="0" indent="0">
              <a:buNone/>
            </a:pPr>
            <a:r>
              <a:rPr lang="en-US" dirty="0"/>
              <a:t>Process conditions and physical data</a:t>
            </a:r>
          </a:p>
          <a:p>
            <a:pPr marL="0" indent="0">
              <a:buNone/>
            </a:pPr>
            <a:r>
              <a:rPr lang="en-US" dirty="0"/>
              <a:t>Operating conditions</a:t>
            </a:r>
          </a:p>
          <a:p>
            <a:pPr marL="0" indent="0">
              <a:buNone/>
            </a:pPr>
            <a:r>
              <a:rPr lang="en-US" dirty="0"/>
              <a:t>Streamflow details</a:t>
            </a:r>
          </a:p>
          <a:p>
            <a:pPr marL="0" indent="0">
              <a:buNone/>
            </a:pPr>
            <a:r>
              <a:rPr lang="en-US" dirty="0"/>
              <a:t>Equipment locations</a:t>
            </a:r>
          </a:p>
          <a:p>
            <a:pPr marL="0" indent="0">
              <a:buNone/>
            </a:pPr>
            <a:r>
              <a:rPr lang="en-US" dirty="0"/>
              <a:t>Pipe routing, length, and fittings</a:t>
            </a:r>
          </a:p>
          <a:p>
            <a:pPr marL="0" indent="0">
              <a:buNone/>
            </a:pPr>
            <a:r>
              <a:rPr lang="en-US" dirty="0"/>
              <a:t>Support and structural details </a:t>
            </a:r>
          </a:p>
          <a:p>
            <a:pPr marL="0" indent="0">
              <a:buNone/>
            </a:pPr>
            <a:endParaRPr lang="en-US" dirty="0"/>
          </a:p>
        </p:txBody>
      </p:sp>
    </p:spTree>
    <p:extLst>
      <p:ext uri="{BB962C8B-B14F-4D97-AF65-F5344CB8AC3E}">
        <p14:creationId xmlns:p14="http://schemas.microsoft.com/office/powerpoint/2010/main" val="2743387603"/>
      </p:ext>
    </p:extLst>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VFDs</a:t>
            </a:r>
          </a:p>
        </p:txBody>
      </p:sp>
      <p:sp>
        <p:nvSpPr>
          <p:cNvPr id="3" name="Content Placeholder 2"/>
          <p:cNvSpPr>
            <a:spLocks noGrp="1"/>
          </p:cNvSpPr>
          <p:nvPr>
            <p:ph idx="1"/>
          </p:nvPr>
        </p:nvSpPr>
        <p:spPr/>
        <p:txBody>
          <a:bodyPr/>
          <a:lstStyle/>
          <a:p>
            <a:r>
              <a:rPr lang="en-US" dirty="0"/>
              <a:t>The AC electric motor used in a VFD system is usually three-phase induction motor Some types of single-phase motors can be used, but three-phase motors are usually preferred. Various types of synchronous motors offer advantages in some situations, but three-phase induction motors are suitable for most purposes and are generally the most economical motor choice</a:t>
            </a:r>
          </a:p>
        </p:txBody>
      </p:sp>
    </p:spTree>
    <p:extLst>
      <p:ext uri="{BB962C8B-B14F-4D97-AF65-F5344CB8AC3E}">
        <p14:creationId xmlns:p14="http://schemas.microsoft.com/office/powerpoint/2010/main" val="2195076320"/>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VFD Advantages</a:t>
            </a:r>
          </a:p>
        </p:txBody>
      </p:sp>
      <p:sp>
        <p:nvSpPr>
          <p:cNvPr id="3" name="Content Placeholder 2"/>
          <p:cNvSpPr>
            <a:spLocks noGrp="1"/>
          </p:cNvSpPr>
          <p:nvPr>
            <p:ph idx="1"/>
          </p:nvPr>
        </p:nvSpPr>
        <p:spPr/>
        <p:txBody>
          <a:bodyPr>
            <a:normAutofit fontScale="70000" lnSpcReduction="20000"/>
          </a:bodyPr>
          <a:lstStyle/>
          <a:p>
            <a:r>
              <a:rPr lang="en-US" dirty="0"/>
              <a:t>AC drives are used to bring about process and quality improvements in industrial and commercial applications' acceleration, flow, monitoring, pressure, speed, temperature, tension, and torque.</a:t>
            </a:r>
          </a:p>
          <a:p>
            <a:r>
              <a:rPr lang="en-US" dirty="0"/>
              <a:t>Fixed-speed loads subject the motor to a high starting torque and to current surges that are up to eight times the full-load current. AC drives instead gradually ramp the motor up to operating speed to lessen mechanical and electrical stress, reducing maintenance and repair costs, and extending the life of the motor and the driven equipment.</a:t>
            </a:r>
          </a:p>
          <a:p>
            <a:r>
              <a:rPr lang="en-US" dirty="0"/>
              <a:t>Variable-speed drives can also run a motor in specialized patterns to further minimize mechanical and electrical stress. For example, an S-curve pattern can be applied to a conveyor application for smoother deceleration and acceleration control, which reduces the backlash that can occur when a conveyor is accelerating or decelerating.</a:t>
            </a:r>
          </a:p>
          <a:p>
            <a:endParaRPr lang="en-US" dirty="0"/>
          </a:p>
        </p:txBody>
      </p:sp>
    </p:spTree>
    <p:extLst>
      <p:ext uri="{BB962C8B-B14F-4D97-AF65-F5344CB8AC3E}">
        <p14:creationId xmlns:p14="http://schemas.microsoft.com/office/powerpoint/2010/main" val="2803159226"/>
      </p:ext>
    </p:extLst>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lectrical4u.com/images/vfd-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686" y="990600"/>
            <a:ext cx="833521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487736"/>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55245FA-13A1-4077-A5C5-72801E0882B6}"/>
              </a:ext>
            </a:extLst>
          </p:cNvPr>
          <p:cNvPicPr>
            <a:picLocks noChangeAspect="1"/>
          </p:cNvPicPr>
          <p:nvPr/>
        </p:nvPicPr>
        <p:blipFill>
          <a:blip r:embed="rId2"/>
          <a:stretch>
            <a:fillRect/>
          </a:stretch>
        </p:blipFill>
        <p:spPr>
          <a:xfrm>
            <a:off x="1371600" y="152400"/>
            <a:ext cx="5638800" cy="6538322"/>
          </a:xfrm>
          <a:prstGeom prst="rect">
            <a:avLst/>
          </a:prstGeom>
        </p:spPr>
      </p:pic>
    </p:spTree>
    <p:extLst>
      <p:ext uri="{BB962C8B-B14F-4D97-AF65-F5344CB8AC3E}">
        <p14:creationId xmlns:p14="http://schemas.microsoft.com/office/powerpoint/2010/main" val="4256064005"/>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614032B-DE5D-46EC-B3D1-DCD0761F7030}"/>
              </a:ext>
            </a:extLst>
          </p:cNvPr>
          <p:cNvPicPr>
            <a:picLocks noChangeAspect="1"/>
          </p:cNvPicPr>
          <p:nvPr/>
        </p:nvPicPr>
        <p:blipFill>
          <a:blip r:embed="rId2"/>
          <a:stretch>
            <a:fillRect/>
          </a:stretch>
        </p:blipFill>
        <p:spPr>
          <a:xfrm>
            <a:off x="1440895" y="857250"/>
            <a:ext cx="6262211" cy="5143500"/>
          </a:xfrm>
          <a:prstGeom prst="rect">
            <a:avLst/>
          </a:prstGeom>
        </p:spPr>
      </p:pic>
    </p:spTree>
    <p:extLst>
      <p:ext uri="{BB962C8B-B14F-4D97-AF65-F5344CB8AC3E}">
        <p14:creationId xmlns:p14="http://schemas.microsoft.com/office/powerpoint/2010/main" val="1120135919"/>
      </p:ext>
    </p:extLst>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VFD power and Operating Costs</a:t>
            </a:r>
          </a:p>
        </p:txBody>
      </p:sp>
      <p:sp>
        <p:nvSpPr>
          <p:cNvPr id="3" name="Content Placeholder 2"/>
          <p:cNvSpPr>
            <a:spLocks noGrp="1"/>
          </p:cNvSpPr>
          <p:nvPr>
            <p:ph idx="1"/>
          </p:nvPr>
        </p:nvSpPr>
        <p:spPr/>
        <p:txBody>
          <a:bodyPr>
            <a:normAutofit fontScale="92500" lnSpcReduction="20000"/>
          </a:bodyPr>
          <a:lstStyle/>
          <a:p>
            <a:r>
              <a:rPr lang="en-US" dirty="0"/>
              <a:t>Many fixed-speed motor load applications that are supplied direct from AC line power can save energy when they are operated at variable speed by means of VFD. Such energy cost savings are especially pronounced in variable-torque centrifugal fan and pump applications, where the load's torque and power vary with the square and cube, respectively, of the speed. This change gives a large power reduction compared to fixed-speed operation for a relatively small reduction in speed. For example, at 63% speed a motor load consumes only 25% of its full-speed power.</a:t>
            </a:r>
          </a:p>
        </p:txBody>
      </p:sp>
    </p:spTree>
    <p:extLst>
      <p:ext uri="{BB962C8B-B14F-4D97-AF65-F5344CB8AC3E}">
        <p14:creationId xmlns:p14="http://schemas.microsoft.com/office/powerpoint/2010/main" val="1267856552"/>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568875-CF79-4021-AC5D-26F597F1D21C}"/>
              </a:ext>
            </a:extLst>
          </p:cNvPr>
          <p:cNvSpPr>
            <a:spLocks noGrp="1"/>
          </p:cNvSpPr>
          <p:nvPr>
            <p:ph type="title"/>
          </p:nvPr>
        </p:nvSpPr>
        <p:spPr/>
        <p:txBody>
          <a:bodyPr>
            <a:normAutofit fontScale="90000"/>
          </a:bodyPr>
          <a:lstStyle/>
          <a:p>
            <a:r>
              <a:rPr lang="en-US" dirty="0"/>
              <a:t>The University of Wisconsin-La Crosse provided this example</a:t>
            </a:r>
          </a:p>
        </p:txBody>
      </p:sp>
      <p:sp>
        <p:nvSpPr>
          <p:cNvPr id="3" name="Content Placeholder 2">
            <a:extLst>
              <a:ext uri="{FF2B5EF4-FFF2-40B4-BE49-F238E27FC236}">
                <a16:creationId xmlns="" xmlns:a16="http://schemas.microsoft.com/office/drawing/2014/main" id="{3A159975-2B99-4FFE-9718-DD5EF176A1C0}"/>
              </a:ext>
            </a:extLst>
          </p:cNvPr>
          <p:cNvSpPr>
            <a:spLocks noGrp="1"/>
          </p:cNvSpPr>
          <p:nvPr>
            <p:ph idx="1"/>
          </p:nvPr>
        </p:nvSpPr>
        <p:spPr/>
        <p:txBody>
          <a:bodyPr/>
          <a:lstStyle/>
          <a:p>
            <a:r>
              <a:rPr lang="en-US" dirty="0"/>
              <a:t>Consider a 25-horsepower fan motor operating for 23 hours a day. It's unlikely the fan needs to run at full capacity for the full 23 hours. If the unit runs at full capacity for two hours, 75-percent capacity for eight hours, 67 percent for eight hours, and 50 percent for five hours, a VFD would reduce energy use by 32 percent.</a:t>
            </a:r>
          </a:p>
        </p:txBody>
      </p:sp>
    </p:spTree>
    <p:extLst>
      <p:ext uri="{BB962C8B-B14F-4D97-AF65-F5344CB8AC3E}">
        <p14:creationId xmlns:p14="http://schemas.microsoft.com/office/powerpoint/2010/main" val="400076269"/>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568875-CF79-4021-AC5D-26F597F1D21C}"/>
              </a:ext>
            </a:extLst>
          </p:cNvPr>
          <p:cNvSpPr>
            <a:spLocks noGrp="1"/>
          </p:cNvSpPr>
          <p:nvPr>
            <p:ph type="title"/>
          </p:nvPr>
        </p:nvSpPr>
        <p:spPr/>
        <p:txBody>
          <a:bodyPr>
            <a:normAutofit fontScale="90000"/>
          </a:bodyPr>
          <a:lstStyle/>
          <a:p>
            <a:r>
              <a:rPr lang="en-US" dirty="0"/>
              <a:t>The University of Wisconsin-La Crosse provided this example</a:t>
            </a:r>
          </a:p>
        </p:txBody>
      </p:sp>
      <p:sp>
        <p:nvSpPr>
          <p:cNvPr id="3" name="Content Placeholder 2">
            <a:extLst>
              <a:ext uri="{FF2B5EF4-FFF2-40B4-BE49-F238E27FC236}">
                <a16:creationId xmlns="" xmlns:a16="http://schemas.microsoft.com/office/drawing/2014/main" id="{3A159975-2B99-4FFE-9718-DD5EF176A1C0}"/>
              </a:ext>
            </a:extLst>
          </p:cNvPr>
          <p:cNvSpPr>
            <a:spLocks noGrp="1"/>
          </p:cNvSpPr>
          <p:nvPr>
            <p:ph idx="1"/>
          </p:nvPr>
        </p:nvSpPr>
        <p:spPr/>
        <p:txBody>
          <a:bodyPr/>
          <a:lstStyle/>
          <a:p>
            <a:r>
              <a:rPr lang="en-US" dirty="0"/>
              <a:t>The other way that a VFD can save you money is through extending the life of your motor. VFDs decrease the fluid flow into an AC motor, which in turn decreases the pressure and friction on the valves and other machinery inside the motor. By running at a reduced capacity, you will also help reduce the wear and tear on your motor.</a:t>
            </a:r>
          </a:p>
        </p:txBody>
      </p:sp>
    </p:spTree>
    <p:extLst>
      <p:ext uri="{BB962C8B-B14F-4D97-AF65-F5344CB8AC3E}">
        <p14:creationId xmlns:p14="http://schemas.microsoft.com/office/powerpoint/2010/main" val="4035023934"/>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895490" cy="615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2654939"/>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85813"/>
            <a:ext cx="5791200" cy="528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2476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H2-ejQQnB3c/UTUIx65yl1I/AAAAAAAAAL0/_ZUuZMcobns/s1600/inst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7835609" cy="47738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26D2E0BD-8C33-67DC-82DB-E9223781796A}"/>
              </a:ext>
            </a:extLst>
          </p:cNvPr>
          <p:cNvSpPr txBox="1"/>
          <p:nvPr/>
        </p:nvSpPr>
        <p:spPr>
          <a:xfrm>
            <a:off x="609600" y="5638800"/>
            <a:ext cx="7696200" cy="1077218"/>
          </a:xfrm>
          <a:prstGeom prst="rect">
            <a:avLst/>
          </a:prstGeom>
          <a:noFill/>
        </p:spPr>
        <p:txBody>
          <a:bodyPr wrap="square" rtlCol="0">
            <a:spAutoFit/>
          </a:bodyPr>
          <a:lstStyle/>
          <a:p>
            <a:r>
              <a:rPr lang="en-US" sz="3200" dirty="0"/>
              <a:t>See Detailed List of Meanings of Devices in Ch. 19 of Hybrid Text </a:t>
            </a:r>
            <a:r>
              <a:rPr lang="en-US" sz="3200" dirty="0" err="1"/>
              <a:t>pg</a:t>
            </a:r>
            <a:r>
              <a:rPr lang="en-US" sz="3200" dirty="0"/>
              <a:t> 83-86</a:t>
            </a:r>
          </a:p>
        </p:txBody>
      </p:sp>
    </p:spTree>
    <p:extLst>
      <p:ext uri="{BB962C8B-B14F-4D97-AF65-F5344CB8AC3E}">
        <p14:creationId xmlns:p14="http://schemas.microsoft.com/office/powerpoint/2010/main" val="3303725874"/>
      </p:ext>
    </p:extLst>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7481887" cy="5143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4964713"/>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7153275" cy="6435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9128444"/>
      </p:ext>
    </p:extLst>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78283"/>
            <a:ext cx="8153400" cy="1702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23" y="1676400"/>
            <a:ext cx="8111778" cy="5128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780934"/>
      </p:ext>
    </p:extLst>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57200"/>
            <a:ext cx="7543800" cy="6241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8841137"/>
      </p:ext>
    </p:extLst>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7470050" cy="408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1932910"/>
      </p:ext>
    </p:extLst>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382000" cy="5632311"/>
          </a:xfrm>
          <a:prstGeom prst="rect">
            <a:avLst/>
          </a:prstGeom>
          <a:noFill/>
        </p:spPr>
        <p:txBody>
          <a:bodyPr wrap="square" rtlCol="0">
            <a:spAutoFit/>
          </a:bodyPr>
          <a:lstStyle/>
          <a:p>
            <a:r>
              <a:rPr lang="en-US" sz="3600" dirty="0"/>
              <a:t>Variable Speed Control:</a:t>
            </a:r>
          </a:p>
          <a:p>
            <a:r>
              <a:rPr lang="en-US" sz="3600" dirty="0"/>
              <a:t>Stepper Drives</a:t>
            </a:r>
          </a:p>
          <a:p>
            <a:r>
              <a:rPr lang="en-US" sz="3600" dirty="0"/>
              <a:t>Digital DC Servo Control</a:t>
            </a:r>
          </a:p>
          <a:p>
            <a:r>
              <a:rPr lang="en-US" sz="3600" dirty="0"/>
              <a:t>Variable Speed AC</a:t>
            </a:r>
          </a:p>
          <a:p>
            <a:r>
              <a:rPr lang="en-US" sz="3600" dirty="0"/>
              <a:t>	Flux Vector Drives</a:t>
            </a:r>
          </a:p>
          <a:p>
            <a:r>
              <a:rPr lang="en-US" sz="3600" dirty="0"/>
              <a:t>Variable Speed DC</a:t>
            </a:r>
          </a:p>
          <a:p>
            <a:r>
              <a:rPr lang="en-US" sz="3600" dirty="0"/>
              <a:t>	SCR’s</a:t>
            </a:r>
          </a:p>
          <a:p>
            <a:r>
              <a:rPr lang="en-US" sz="3600" dirty="0"/>
              <a:t>Mechanical Gears</a:t>
            </a:r>
          </a:p>
          <a:p>
            <a:r>
              <a:rPr lang="en-US" sz="3600" dirty="0"/>
              <a:t>When would you choose one of these over the other?</a:t>
            </a:r>
          </a:p>
        </p:txBody>
      </p:sp>
    </p:spTree>
    <p:extLst>
      <p:ext uri="{BB962C8B-B14F-4D97-AF65-F5344CB8AC3E}">
        <p14:creationId xmlns:p14="http://schemas.microsoft.com/office/powerpoint/2010/main" val="776467247"/>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75223"/>
            <a:ext cx="8153399" cy="5852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4033550"/>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405562" cy="4966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643351"/>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760095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8648148"/>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8740907"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79332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76250"/>
            <a:ext cx="8102600" cy="6076950"/>
          </a:xfrm>
          <a:prstGeom prst="rect">
            <a:avLst/>
          </a:prstGeom>
        </p:spPr>
      </p:pic>
    </p:spTree>
    <p:extLst>
      <p:ext uri="{BB962C8B-B14F-4D97-AF65-F5344CB8AC3E}">
        <p14:creationId xmlns:p14="http://schemas.microsoft.com/office/powerpoint/2010/main" val="857564759"/>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722097"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1437192"/>
      </p:ext>
    </p:extLst>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88051" cy="218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2726499"/>
      </p:ext>
    </p:extLst>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5979684" cy="555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7981399"/>
      </p:ext>
    </p:extLst>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98396"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8435638"/>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57200"/>
            <a:ext cx="6577012" cy="5818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6413719"/>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19" y="838200"/>
            <a:ext cx="9043781"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844541"/>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96" y="152400"/>
            <a:ext cx="7934325"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6347337"/>
            <a:ext cx="2438400" cy="338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4874831"/>
      </p:ext>
    </p:extLst>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7868287"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9518285"/>
      </p:ext>
    </p:extLst>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8204886"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6817198"/>
      </p:ext>
    </p:extLst>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0"/>
            <a:ext cx="5591175"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 xmlns:a16="http://schemas.microsoft.com/office/drawing/2014/main" id="{9405BA40-DD2B-7C08-21A1-C1640507EA66}"/>
              </a:ext>
            </a:extLst>
          </p:cNvPr>
          <p:cNvSpPr txBox="1"/>
          <p:nvPr/>
        </p:nvSpPr>
        <p:spPr>
          <a:xfrm>
            <a:off x="2590800" y="685800"/>
            <a:ext cx="3962400" cy="523220"/>
          </a:xfrm>
          <a:prstGeom prst="rect">
            <a:avLst/>
          </a:prstGeom>
          <a:noFill/>
        </p:spPr>
        <p:txBody>
          <a:bodyPr wrap="square" rtlCol="0">
            <a:spAutoFit/>
          </a:bodyPr>
          <a:lstStyle/>
          <a:p>
            <a:r>
              <a:rPr lang="en-US" sz="2800" dirty="0"/>
              <a:t>Derivative Control Mode</a:t>
            </a:r>
          </a:p>
        </p:txBody>
      </p:sp>
    </p:spTree>
    <p:extLst>
      <p:ext uri="{BB962C8B-B14F-4D97-AF65-F5344CB8AC3E}">
        <p14:creationId xmlns:p14="http://schemas.microsoft.com/office/powerpoint/2010/main" val="9710819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2797" y="533400"/>
            <a:ext cx="8229600" cy="4114800"/>
          </a:xfrm>
        </p:spPr>
        <p:txBody>
          <a:bodyPr/>
          <a:lstStyle/>
          <a:p>
            <a:pPr marL="0" indent="0">
              <a:buNone/>
            </a:pPr>
            <a:r>
              <a:rPr lang="en-US" dirty="0"/>
              <a:t>The reference R is the input to the servo control system and the controlled variable (C) is the output.  </a:t>
            </a:r>
          </a:p>
          <a:p>
            <a:pPr marL="0" indent="0">
              <a:buNone/>
            </a:pPr>
            <a:r>
              <a:rPr lang="en-US" dirty="0"/>
              <a:t>We now proceed to derive the transfer function, C/R, of the closed loop servo control system.  First, we write the equation for the output of the error detector in terms of reference, R, and the primary feedback, C</a:t>
            </a:r>
            <a:r>
              <a:rPr lang="en-US" baseline="-25000" dirty="0"/>
              <a:t>m</a:t>
            </a:r>
            <a:r>
              <a:rPr lang="en-US" dirty="0"/>
              <a:t>.</a:t>
            </a:r>
          </a:p>
        </p:txBody>
      </p:sp>
      <p:sp>
        <p:nvSpPr>
          <p:cNvPr id="4" name="TextBox 3"/>
          <p:cNvSpPr txBox="1"/>
          <p:nvPr/>
        </p:nvSpPr>
        <p:spPr>
          <a:xfrm>
            <a:off x="3547255" y="4772832"/>
            <a:ext cx="2133600" cy="584775"/>
          </a:xfrm>
          <a:prstGeom prst="rect">
            <a:avLst/>
          </a:prstGeom>
          <a:noFill/>
        </p:spPr>
        <p:txBody>
          <a:bodyPr wrap="square" rtlCol="0">
            <a:spAutoFit/>
          </a:bodyPr>
          <a:lstStyle/>
          <a:p>
            <a:r>
              <a:rPr lang="en-US" sz="3200" dirty="0"/>
              <a:t>E = R </a:t>
            </a:r>
            <a:r>
              <a:rPr lang="en-US" sz="3200" dirty="0" smtClean="0"/>
              <a:t>– C</a:t>
            </a:r>
            <a:r>
              <a:rPr lang="en-US" sz="3200" baseline="-25000" dirty="0" smtClean="0"/>
              <a:t>m </a:t>
            </a:r>
            <a:endParaRPr lang="en-US" sz="3200" baseline="-25000" dirty="0"/>
          </a:p>
        </p:txBody>
      </p:sp>
      <p:sp>
        <p:nvSpPr>
          <p:cNvPr id="5" name="TextBox 4"/>
          <p:cNvSpPr txBox="1"/>
          <p:nvPr/>
        </p:nvSpPr>
        <p:spPr>
          <a:xfrm>
            <a:off x="3540797" y="5461575"/>
            <a:ext cx="2133600" cy="584775"/>
          </a:xfrm>
          <a:prstGeom prst="rect">
            <a:avLst/>
          </a:prstGeom>
          <a:noFill/>
        </p:spPr>
        <p:txBody>
          <a:bodyPr wrap="square" rtlCol="0">
            <a:spAutoFit/>
          </a:bodyPr>
          <a:lstStyle/>
          <a:p>
            <a:r>
              <a:rPr lang="en-US" sz="3200" dirty="0"/>
              <a:t>E = </a:t>
            </a:r>
            <a:r>
              <a:rPr lang="en-US" sz="3200" dirty="0" smtClean="0"/>
              <a:t>SP – PV</a:t>
            </a:r>
            <a:r>
              <a:rPr lang="en-US" sz="3200" baseline="-25000" dirty="0" smtClean="0"/>
              <a:t> </a:t>
            </a:r>
            <a:endParaRPr lang="en-US" sz="3200" baseline="-25000" dirty="0"/>
          </a:p>
        </p:txBody>
      </p:sp>
    </p:spTree>
    <p:extLst>
      <p:ext uri="{BB962C8B-B14F-4D97-AF65-F5344CB8AC3E}">
        <p14:creationId xmlns:p14="http://schemas.microsoft.com/office/powerpoint/2010/main" val="2220548373"/>
      </p:ext>
    </p:extLst>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37533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7261939"/>
      </p:ext>
    </p:extLst>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8927999"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8100060"/>
      </p:ext>
    </p:extLst>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376885" cy="5333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5802777"/>
      </p:ext>
    </p:extLst>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362200"/>
            <a:ext cx="79248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319465"/>
      </p:ext>
    </p:extLst>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7700962" cy="5851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2456441"/>
      </p:ext>
    </p:extLst>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0F1167-BB87-414F-825F-9158F1B3ACBF}"/>
              </a:ext>
            </a:extLst>
          </p:cNvPr>
          <p:cNvSpPr>
            <a:spLocks noGrp="1"/>
          </p:cNvSpPr>
          <p:nvPr>
            <p:ph type="title"/>
          </p:nvPr>
        </p:nvSpPr>
        <p:spPr/>
        <p:txBody>
          <a:bodyPr/>
          <a:lstStyle/>
          <a:p>
            <a:pPr algn="ctr"/>
            <a:r>
              <a:rPr lang="en-US" dirty="0"/>
              <a:t>Integral Windup</a:t>
            </a:r>
          </a:p>
        </p:txBody>
      </p:sp>
      <p:sp>
        <p:nvSpPr>
          <p:cNvPr id="3" name="Content Placeholder 2">
            <a:extLst>
              <a:ext uri="{FF2B5EF4-FFF2-40B4-BE49-F238E27FC236}">
                <a16:creationId xmlns="" xmlns:a16="http://schemas.microsoft.com/office/drawing/2014/main" id="{2A5EF69D-2F17-43FE-9ED4-4D935E126706}"/>
              </a:ext>
            </a:extLst>
          </p:cNvPr>
          <p:cNvSpPr>
            <a:spLocks noGrp="1"/>
          </p:cNvSpPr>
          <p:nvPr>
            <p:ph idx="1"/>
          </p:nvPr>
        </p:nvSpPr>
        <p:spPr/>
        <p:txBody>
          <a:bodyPr>
            <a:normAutofit lnSpcReduction="10000"/>
          </a:bodyPr>
          <a:lstStyle/>
          <a:p>
            <a:pPr marL="0" indent="0">
              <a:buNone/>
            </a:pPr>
            <a:r>
              <a:rPr lang="en-US" b="1" dirty="0"/>
              <a:t>Integral windup</a:t>
            </a:r>
            <a:r>
              <a:rPr lang="en-US" dirty="0"/>
              <a:t>, also known as </a:t>
            </a:r>
            <a:r>
              <a:rPr lang="en-US" b="1" dirty="0"/>
              <a:t>integrator windup,</a:t>
            </a:r>
            <a:r>
              <a:rPr lang="en-US" dirty="0"/>
              <a:t> refers to the situation in a PID feedback controller where a large change in setpoint occurs (say a positive change) and the integral terms accumulates a significant error during the rise (windup), thus overshooting and continuing to increase as this accumulated error is unwound (offset by errors in the other direction). The specific problem is the excess overshooting.</a:t>
            </a:r>
          </a:p>
        </p:txBody>
      </p:sp>
    </p:spTree>
    <p:extLst>
      <p:ext uri="{BB962C8B-B14F-4D97-AF65-F5344CB8AC3E}">
        <p14:creationId xmlns:p14="http://schemas.microsoft.com/office/powerpoint/2010/main" val="1545186004"/>
      </p:ext>
    </p:extLst>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0DE130-6126-45B3-A19B-8D486D33EBA4}"/>
              </a:ext>
            </a:extLst>
          </p:cNvPr>
          <p:cNvSpPr>
            <a:spLocks noGrp="1"/>
          </p:cNvSpPr>
          <p:nvPr>
            <p:ph type="title"/>
          </p:nvPr>
        </p:nvSpPr>
        <p:spPr/>
        <p:txBody>
          <a:bodyPr/>
          <a:lstStyle/>
          <a:p>
            <a:pPr algn="ctr"/>
            <a:r>
              <a:rPr lang="en-US" dirty="0"/>
              <a:t>Integral Windup</a:t>
            </a:r>
          </a:p>
        </p:txBody>
      </p:sp>
      <p:sp>
        <p:nvSpPr>
          <p:cNvPr id="3" name="Content Placeholder 2">
            <a:extLst>
              <a:ext uri="{FF2B5EF4-FFF2-40B4-BE49-F238E27FC236}">
                <a16:creationId xmlns="" xmlns:a16="http://schemas.microsoft.com/office/drawing/2014/main" id="{9AC30502-3006-4662-A321-0D09B858C9B4}"/>
              </a:ext>
            </a:extLst>
          </p:cNvPr>
          <p:cNvSpPr>
            <a:spLocks noGrp="1"/>
          </p:cNvSpPr>
          <p:nvPr>
            <p:ph idx="1"/>
          </p:nvPr>
        </p:nvSpPr>
        <p:spPr/>
        <p:txBody>
          <a:bodyPr>
            <a:normAutofit fontScale="92500" lnSpcReduction="20000"/>
          </a:bodyPr>
          <a:lstStyle/>
          <a:p>
            <a:pPr marL="0" indent="0">
              <a:buNone/>
            </a:pPr>
            <a:r>
              <a:rPr lang="en-US" dirty="0"/>
              <a:t>Integral windup particularly occurs as a limitation of physical systems, compared with ideal systems, due to the ideal output being physically impossible (process </a:t>
            </a:r>
            <a:r>
              <a:rPr lang="en-US" dirty="0">
                <a:hlinkClick r:id="rId2" tooltip="wiktionary:saturation"/>
              </a:rPr>
              <a:t>saturation</a:t>
            </a:r>
            <a:r>
              <a:rPr lang="en-US" dirty="0"/>
              <a:t>: the output of the process being limited at the top or bottom of its scale, making the error constant). For example, the position of a valve cannot be any more open than fully open and also cannot be closed any more than fully closed. In this case, anti-windup can actually involve the integrator being turned off for periods of time until the response falls back into an acceptable range. </a:t>
            </a:r>
          </a:p>
          <a:p>
            <a:pPr marL="0" indent="0">
              <a:buNone/>
            </a:pPr>
            <a:endParaRPr lang="en-US" dirty="0"/>
          </a:p>
        </p:txBody>
      </p:sp>
    </p:spTree>
    <p:extLst>
      <p:ext uri="{BB962C8B-B14F-4D97-AF65-F5344CB8AC3E}">
        <p14:creationId xmlns:p14="http://schemas.microsoft.com/office/powerpoint/2010/main" val="3410642120"/>
      </p:ext>
    </p:extLst>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0DE130-6126-45B3-A19B-8D486D33EBA4}"/>
              </a:ext>
            </a:extLst>
          </p:cNvPr>
          <p:cNvSpPr>
            <a:spLocks noGrp="1"/>
          </p:cNvSpPr>
          <p:nvPr>
            <p:ph type="title"/>
          </p:nvPr>
        </p:nvSpPr>
        <p:spPr/>
        <p:txBody>
          <a:bodyPr/>
          <a:lstStyle/>
          <a:p>
            <a:pPr algn="ctr"/>
            <a:r>
              <a:rPr lang="en-US" dirty="0"/>
              <a:t>Integral Windup</a:t>
            </a:r>
          </a:p>
        </p:txBody>
      </p:sp>
      <p:sp>
        <p:nvSpPr>
          <p:cNvPr id="3" name="Content Placeholder 2">
            <a:extLst>
              <a:ext uri="{FF2B5EF4-FFF2-40B4-BE49-F238E27FC236}">
                <a16:creationId xmlns="" xmlns:a16="http://schemas.microsoft.com/office/drawing/2014/main" id="{9AC30502-3006-4662-A321-0D09B858C9B4}"/>
              </a:ext>
            </a:extLst>
          </p:cNvPr>
          <p:cNvSpPr>
            <a:spLocks noGrp="1"/>
          </p:cNvSpPr>
          <p:nvPr>
            <p:ph idx="1"/>
          </p:nvPr>
        </p:nvSpPr>
        <p:spPr/>
        <p:txBody>
          <a:bodyPr>
            <a:normAutofit fontScale="92500" lnSpcReduction="20000"/>
          </a:bodyPr>
          <a:lstStyle/>
          <a:p>
            <a:pPr marL="0" indent="0">
              <a:buNone/>
            </a:pPr>
            <a:r>
              <a:rPr lang="en-US" dirty="0"/>
              <a:t>This usually occurs when the controller's output can no longer affect the controlled variable, or if the controller is part of a selection scheme and it is selected right. </a:t>
            </a:r>
          </a:p>
          <a:p>
            <a:pPr marL="0" indent="0">
              <a:buNone/>
            </a:pPr>
            <a:r>
              <a:rPr lang="en-US" dirty="0"/>
              <a:t>Integral windup was more of a problem in analog controllers.</a:t>
            </a:r>
          </a:p>
          <a:p>
            <a:pPr marL="0" indent="0">
              <a:buNone/>
            </a:pPr>
            <a:r>
              <a:rPr lang="en-US" dirty="0"/>
              <a:t>Within modern Distributed Control Systems and Programmable Logic Controllers, it is much easier to prevent integral windup by either limiting the controller output, or by using external reset feedback. </a:t>
            </a:r>
          </a:p>
          <a:p>
            <a:pPr marL="0" indent="0">
              <a:buNone/>
            </a:pPr>
            <a:endParaRPr lang="en-US" dirty="0"/>
          </a:p>
        </p:txBody>
      </p:sp>
    </p:spTree>
    <p:extLst>
      <p:ext uri="{BB962C8B-B14F-4D97-AF65-F5344CB8AC3E}">
        <p14:creationId xmlns:p14="http://schemas.microsoft.com/office/powerpoint/2010/main" val="78972416"/>
      </p:ext>
    </p:extLst>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82329"/>
            <a:ext cx="8229600" cy="4028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346402"/>
      </p:ext>
    </p:extLst>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42219"/>
            <a:ext cx="7620000" cy="4870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90354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57200"/>
            <a:ext cx="7924800" cy="5943601"/>
          </a:xfrm>
          <a:prstGeom prst="rect">
            <a:avLst/>
          </a:prstGeom>
        </p:spPr>
      </p:pic>
    </p:spTree>
    <p:extLst>
      <p:ext uri="{BB962C8B-B14F-4D97-AF65-F5344CB8AC3E}">
        <p14:creationId xmlns:p14="http://schemas.microsoft.com/office/powerpoint/2010/main" val="3870158634"/>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762000"/>
            <a:ext cx="6248400" cy="4678204"/>
          </a:xfrm>
          <a:prstGeom prst="rect">
            <a:avLst/>
          </a:prstGeom>
          <a:noFill/>
        </p:spPr>
        <p:txBody>
          <a:bodyPr wrap="square" rtlCol="0">
            <a:spAutoFit/>
          </a:bodyPr>
          <a:lstStyle/>
          <a:p>
            <a:r>
              <a:rPr lang="en-US" sz="4000" u="sng" dirty="0"/>
              <a:t>Other Controllers:</a:t>
            </a:r>
          </a:p>
          <a:p>
            <a:r>
              <a:rPr lang="en-US" sz="4000" dirty="0" err="1"/>
              <a:t>Kalman</a:t>
            </a:r>
            <a:r>
              <a:rPr lang="en-US" sz="4000" dirty="0"/>
              <a:t> Filter</a:t>
            </a:r>
          </a:p>
          <a:p>
            <a:r>
              <a:rPr lang="en-US" sz="4000" dirty="0"/>
              <a:t>Expert Systems</a:t>
            </a:r>
          </a:p>
          <a:p>
            <a:r>
              <a:rPr lang="en-US" sz="4000" dirty="0"/>
              <a:t>	Neural Networks</a:t>
            </a:r>
          </a:p>
          <a:p>
            <a:r>
              <a:rPr lang="en-US" sz="4000" dirty="0"/>
              <a:t>	Fuzzy Logic</a:t>
            </a:r>
          </a:p>
          <a:p>
            <a:r>
              <a:rPr lang="en-US" sz="4000" dirty="0"/>
              <a:t>Statistical Modeling</a:t>
            </a:r>
          </a:p>
          <a:p>
            <a:r>
              <a:rPr lang="en-US" sz="4000" dirty="0"/>
              <a:t>AI (Artificial Intelligence)</a:t>
            </a:r>
          </a:p>
          <a:p>
            <a:endParaRPr lang="en-US" dirty="0"/>
          </a:p>
        </p:txBody>
      </p:sp>
    </p:spTree>
    <p:extLst>
      <p:ext uri="{BB962C8B-B14F-4D97-AF65-F5344CB8AC3E}">
        <p14:creationId xmlns:p14="http://schemas.microsoft.com/office/powerpoint/2010/main" val="1078018463"/>
      </p:ext>
    </p:extLst>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2278" y="2438400"/>
            <a:ext cx="7772400" cy="523220"/>
          </a:xfrm>
          <a:prstGeom prst="rect">
            <a:avLst/>
          </a:prstGeom>
        </p:spPr>
        <p:txBody>
          <a:bodyPr wrap="square">
            <a:spAutoFit/>
          </a:bodyPr>
          <a:lstStyle/>
          <a:p>
            <a:r>
              <a:rPr lang="en-US" sz="2800" dirty="0"/>
              <a:t>https://www.youtube.com/watch?v=FkCT_LV9Syk</a:t>
            </a:r>
          </a:p>
        </p:txBody>
      </p:sp>
      <p:sp>
        <p:nvSpPr>
          <p:cNvPr id="3" name="Rectangle 2"/>
          <p:cNvSpPr/>
          <p:nvPr/>
        </p:nvSpPr>
        <p:spPr>
          <a:xfrm>
            <a:off x="823415" y="3105835"/>
            <a:ext cx="7848600" cy="523220"/>
          </a:xfrm>
          <a:prstGeom prst="rect">
            <a:avLst/>
          </a:prstGeom>
        </p:spPr>
        <p:txBody>
          <a:bodyPr wrap="square">
            <a:spAutoFit/>
          </a:bodyPr>
          <a:lstStyle/>
          <a:p>
            <a:r>
              <a:rPr lang="en-US" sz="2800" dirty="0"/>
              <a:t>https://www.youtube.com/watch?v=NT7nYv9Ri2Y</a:t>
            </a:r>
          </a:p>
        </p:txBody>
      </p:sp>
      <p:sp>
        <p:nvSpPr>
          <p:cNvPr id="4" name="Rectangle 3"/>
          <p:cNvSpPr/>
          <p:nvPr/>
        </p:nvSpPr>
        <p:spPr>
          <a:xfrm>
            <a:off x="717645" y="1295400"/>
            <a:ext cx="7848600" cy="646331"/>
          </a:xfrm>
          <a:prstGeom prst="rect">
            <a:avLst/>
          </a:prstGeom>
        </p:spPr>
        <p:txBody>
          <a:bodyPr wrap="square">
            <a:spAutoFit/>
          </a:bodyPr>
          <a:lstStyle/>
          <a:p>
            <a:r>
              <a:rPr lang="en-US" sz="3600" dirty="0" err="1">
                <a:solidFill>
                  <a:schemeClr val="accent1">
                    <a:lumMod val="75000"/>
                  </a:schemeClr>
                </a:solidFill>
              </a:rPr>
              <a:t>Kalman</a:t>
            </a:r>
            <a:r>
              <a:rPr lang="en-US" sz="3600" dirty="0">
                <a:solidFill>
                  <a:schemeClr val="accent1">
                    <a:lumMod val="75000"/>
                  </a:schemeClr>
                </a:solidFill>
              </a:rPr>
              <a:t> Filter with Student Dave</a:t>
            </a:r>
          </a:p>
        </p:txBody>
      </p:sp>
    </p:spTree>
    <p:extLst>
      <p:ext uri="{BB962C8B-B14F-4D97-AF65-F5344CB8AC3E}">
        <p14:creationId xmlns:p14="http://schemas.microsoft.com/office/powerpoint/2010/main" val="2829325374"/>
      </p:ext>
    </p:extLst>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505825"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0169190"/>
      </p:ext>
    </p:extLst>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97" y="228600"/>
            <a:ext cx="8008893" cy="304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45" y="3269133"/>
            <a:ext cx="8096250"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486395"/>
      </p:ext>
    </p:extLst>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57188"/>
            <a:ext cx="5857875"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1014475"/>
      </p:ext>
    </p:extLst>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483703"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0358405"/>
      </p:ext>
    </p:extLst>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14400"/>
            <a:ext cx="6858000" cy="5201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1800911"/>
      </p:ext>
    </p:extLst>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24302"/>
            <a:ext cx="85344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4202777"/>
      </p:ext>
    </p:extLst>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7848600" cy="650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4155108"/>
      </p:ext>
    </p:extLst>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838200" y="155532"/>
            <a:ext cx="7010400" cy="614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39293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1" y="571501"/>
            <a:ext cx="7670798" cy="5753099"/>
          </a:xfrm>
          <a:prstGeom prst="rect">
            <a:avLst/>
          </a:prstGeom>
        </p:spPr>
      </p:pic>
    </p:spTree>
    <p:extLst>
      <p:ext uri="{BB962C8B-B14F-4D97-AF65-F5344CB8AC3E}">
        <p14:creationId xmlns:p14="http://schemas.microsoft.com/office/powerpoint/2010/main" val="2459147488"/>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447800" y="463517"/>
            <a:ext cx="6019800" cy="571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4502893"/>
      </p:ext>
    </p:extLst>
  </p:cSld>
  <p:clrMapOvr>
    <a:masterClrMapping/>
  </p:clrMapOvr>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8224932"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0634003"/>
      </p:ext>
    </p:extLst>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315200" cy="6168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9352790"/>
      </p:ext>
    </p:extLst>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113" y="228600"/>
            <a:ext cx="7848600" cy="6261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479553"/>
      </p:ext>
    </p:extLst>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34" y="304800"/>
            <a:ext cx="8182116"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8805468"/>
      </p:ext>
    </p:extLst>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0999"/>
            <a:ext cx="7620000" cy="614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3684587"/>
      </p:ext>
    </p:extLst>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520896"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5001121"/>
      </p:ext>
    </p:extLst>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653" y="636113"/>
            <a:ext cx="8897081" cy="3173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633792"/>
            <a:ext cx="7543800" cy="1696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689977"/>
      </p:ext>
    </p:extLst>
  </p:cSld>
  <p:clrMapOvr>
    <a:masterClrMapping/>
  </p:clrMapOvr>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355600"/>
            <a:ext cx="6111875" cy="635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7571394"/>
      </p:ext>
    </p:extLst>
  </p:cSld>
  <p:clrMapOvr>
    <a:masterClrMapping/>
  </p:clrMapOvr>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9" y="465010"/>
            <a:ext cx="7923887" cy="6164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02133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85750"/>
            <a:ext cx="8077200" cy="6057901"/>
          </a:xfrm>
          <a:prstGeom prst="rect">
            <a:avLst/>
          </a:prstGeom>
        </p:spPr>
      </p:pic>
    </p:spTree>
    <p:extLst>
      <p:ext uri="{BB962C8B-B14F-4D97-AF65-F5344CB8AC3E}">
        <p14:creationId xmlns:p14="http://schemas.microsoft.com/office/powerpoint/2010/main" val="2357412055"/>
      </p:ext>
    </p:extLst>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8814963"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5952073"/>
      </p:ext>
    </p:extLst>
  </p:cSld>
  <p:clrMapOvr>
    <a:masterClrMapping/>
  </p:clrMapOvr>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66550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4756747"/>
      </p:ext>
    </p:extLst>
  </p:cSld>
  <p:clrMapOvr>
    <a:masterClrMapping/>
  </p:clrMapOvr>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5010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8164175"/>
      </p:ext>
    </p:extLst>
  </p:cSld>
  <p:clrMapOvr>
    <a:masterClrMapping/>
  </p:clrMapOvr>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534400" cy="618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547670"/>
      </p:ext>
    </p:extLst>
  </p:cSld>
  <p:clrMapOvr>
    <a:masterClrMapping/>
  </p:clrMapOvr>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
            <a:ext cx="891503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2454941"/>
      </p:ext>
    </p:extLst>
  </p:cSld>
  <p:clrMapOvr>
    <a:masterClrMapping/>
  </p:clrMapOvr>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8895985"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3390391"/>
      </p:ext>
    </p:extLst>
  </p:cSld>
  <p:clrMapOvr>
    <a:masterClrMapping/>
  </p:clrMapOvr>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845" y="228600"/>
            <a:ext cx="7010400" cy="6418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972592"/>
      </p:ext>
    </p:extLst>
  </p:cSld>
  <p:clrMapOvr>
    <a:masterClrMapping/>
  </p:clrMapOvr>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838200"/>
            <a:ext cx="896602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4995722"/>
      </p:ext>
    </p:extLst>
  </p:cSld>
  <p:clrMapOvr>
    <a:masterClrMapping/>
  </p:clrMapOvr>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23165"/>
            <a:ext cx="8501386"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9924191"/>
      </p:ext>
    </p:extLst>
  </p:cSld>
  <p:clrMapOvr>
    <a:masterClrMapping/>
  </p:clrMapOvr>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
            <a:ext cx="7162800" cy="6441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31909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1" y="571501"/>
            <a:ext cx="7670798" cy="5753099"/>
          </a:xfrm>
          <a:prstGeom prst="rect">
            <a:avLst/>
          </a:prstGeom>
        </p:spPr>
      </p:pic>
    </p:spTree>
    <p:extLst>
      <p:ext uri="{BB962C8B-B14F-4D97-AF65-F5344CB8AC3E}">
        <p14:creationId xmlns:p14="http://schemas.microsoft.com/office/powerpoint/2010/main" val="2713389384"/>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8686800" cy="422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156434"/>
      </p:ext>
    </p:extLst>
  </p:cSld>
  <p:clrMapOvr>
    <a:masterClrMapping/>
  </p:clrMapOvr>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599"/>
            <a:ext cx="8382000" cy="5673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8063361"/>
      </p:ext>
    </p:extLst>
  </p:cSld>
  <p:clrMapOvr>
    <a:masterClrMapping/>
  </p:clrMapOvr>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6092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7635890"/>
      </p:ext>
    </p:extLst>
  </p:cSld>
  <p:clrMapOvr>
    <a:masterClrMapping/>
  </p:clrMapOvr>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47131"/>
            <a:ext cx="8534400" cy="4844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7703538"/>
      </p:ext>
    </p:extLst>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
            <a:ext cx="7620000" cy="663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8218748"/>
      </p:ext>
    </p:extLst>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685800" y="762000"/>
            <a:ext cx="8175317"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8000281"/>
      </p:ext>
    </p:extLst>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
            <a:ext cx="6629400" cy="6682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3705151"/>
      </p:ext>
    </p:extLst>
  </p:cSld>
  <p:clrMapOvr>
    <a:masterClrMapping/>
  </p:clrMapOvr>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52" y="26158"/>
            <a:ext cx="883808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124200"/>
            <a:ext cx="3429000" cy="3628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3873101"/>
      </p:ext>
    </p:extLst>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458200" cy="5928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5791001"/>
      </p:ext>
    </p:extLst>
  </p:cSld>
  <p:clrMapOvr>
    <a:masterClrMapping/>
  </p:clrMapOvr>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756C3F-F76D-9180-6FB7-490D4AE5C88F}"/>
              </a:ext>
            </a:extLst>
          </p:cNvPr>
          <p:cNvSpPr>
            <a:spLocks noGrp="1"/>
          </p:cNvSpPr>
          <p:nvPr>
            <p:ph type="ctrTitle"/>
          </p:nvPr>
        </p:nvSpPr>
        <p:spPr>
          <a:xfrm>
            <a:off x="685800" y="1295400"/>
            <a:ext cx="7772400" cy="2590800"/>
          </a:xfrm>
        </p:spPr>
        <p:txBody>
          <a:bodyPr>
            <a:normAutofit/>
          </a:bodyPr>
          <a:lstStyle/>
          <a:p>
            <a:r>
              <a:rPr lang="en-US" dirty="0"/>
              <a:t>Wireless</a:t>
            </a:r>
            <a:br>
              <a:rPr lang="en-US" dirty="0"/>
            </a:br>
            <a:r>
              <a:rPr lang="en-US" dirty="0"/>
              <a:t/>
            </a:r>
            <a:br>
              <a:rPr lang="en-US" dirty="0"/>
            </a:br>
            <a:r>
              <a:rPr lang="en-US" sz="3600" dirty="0"/>
              <a:t>Introduction to Wireless Networking.pdf in Examples</a:t>
            </a:r>
          </a:p>
        </p:txBody>
      </p:sp>
    </p:spTree>
    <p:extLst>
      <p:ext uri="{BB962C8B-B14F-4D97-AF65-F5344CB8AC3E}">
        <p14:creationId xmlns:p14="http://schemas.microsoft.com/office/powerpoint/2010/main" val="34299526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Predator Prey Model</a:t>
            </a:r>
          </a:p>
        </p:txBody>
      </p:sp>
      <p:sp>
        <p:nvSpPr>
          <p:cNvPr id="4" name="Content Placeholder 3"/>
          <p:cNvSpPr>
            <a:spLocks noGrp="1"/>
          </p:cNvSpPr>
          <p:nvPr>
            <p:ph sz="half" idx="1"/>
          </p:nvPr>
        </p:nvSpPr>
        <p:spPr>
          <a:xfrm>
            <a:off x="457200" y="1752600"/>
            <a:ext cx="4251960" cy="4191000"/>
          </a:xfrm>
        </p:spPr>
        <p:txBody>
          <a:bodyPr>
            <a:normAutofit fontScale="92500" lnSpcReduction="20000"/>
          </a:bodyPr>
          <a:lstStyle/>
          <a:p>
            <a:r>
              <a:rPr lang="en-US" dirty="0"/>
              <a:t>The model is</a:t>
            </a:r>
          </a:p>
          <a:p>
            <a:endParaRPr lang="en-US" dirty="0"/>
          </a:p>
          <a:p>
            <a:endParaRPr lang="en-US" dirty="0"/>
          </a:p>
          <a:p>
            <a:endParaRPr lang="en-US" dirty="0"/>
          </a:p>
          <a:p>
            <a:endParaRPr lang="en-US" dirty="0"/>
          </a:p>
          <a:p>
            <a:r>
              <a:rPr lang="en-US" dirty="0"/>
              <a:t>subject to</a:t>
            </a:r>
          </a:p>
          <a:p>
            <a:pPr lvl="1"/>
            <a:r>
              <a:rPr lang="en-US" sz="1800" dirty="0"/>
              <a:t>x(t) = prey population size</a:t>
            </a:r>
          </a:p>
          <a:p>
            <a:pPr lvl="1"/>
            <a:r>
              <a:rPr lang="en-US" sz="1800" dirty="0"/>
              <a:t>y(t) = predator population size</a:t>
            </a:r>
            <a:endParaRPr lang="en-US" dirty="0"/>
          </a:p>
          <a:p>
            <a:pPr lvl="1"/>
            <a:r>
              <a:rPr lang="en-US" sz="1800" dirty="0"/>
              <a:t>a = growth rate of prey</a:t>
            </a:r>
          </a:p>
          <a:p>
            <a:pPr lvl="1"/>
            <a:r>
              <a:rPr lang="en-US" sz="1800" dirty="0"/>
              <a:t>b = rate of prey predation</a:t>
            </a:r>
          </a:p>
          <a:p>
            <a:pPr lvl="1"/>
            <a:r>
              <a:rPr lang="en-US" sz="1800" dirty="0"/>
              <a:t>m = death rate of predators</a:t>
            </a:r>
          </a:p>
          <a:p>
            <a:pPr lvl="1"/>
            <a:r>
              <a:rPr lang="en-US" sz="1800" dirty="0"/>
              <a:t>n = rate of predator sustenance</a:t>
            </a:r>
          </a:p>
        </p:txBody>
      </p:sp>
      <p:sp>
        <p:nvSpPr>
          <p:cNvPr id="5" name="Content Placeholder 4"/>
          <p:cNvSpPr>
            <a:spLocks noGrp="1"/>
          </p:cNvSpPr>
          <p:nvPr>
            <p:ph sz="half" idx="2"/>
          </p:nvPr>
        </p:nvSpPr>
        <p:spPr/>
        <p:txBody>
          <a:bodyPr>
            <a:normAutofit fontScale="92500" lnSpcReduction="20000"/>
          </a:bodyPr>
          <a:lstStyle/>
          <a:p>
            <a:r>
              <a:rPr lang="en-US" dirty="0"/>
              <a:t>Model Solution</a:t>
            </a:r>
          </a:p>
          <a:p>
            <a:endParaRPr lang="en-US" dirty="0"/>
          </a:p>
          <a:p>
            <a:endParaRPr lang="en-US" dirty="0"/>
          </a:p>
          <a:p>
            <a:endParaRPr lang="en-US" dirty="0"/>
          </a:p>
          <a:p>
            <a:endParaRPr lang="en-US" dirty="0"/>
          </a:p>
          <a:p>
            <a:endParaRPr lang="en-US" dirty="0"/>
          </a:p>
          <a:p>
            <a:endParaRPr lang="en-US" dirty="0"/>
          </a:p>
          <a:p>
            <a:endParaRPr lang="en-US" dirty="0"/>
          </a:p>
          <a:p>
            <a:r>
              <a:rPr lang="en-US" dirty="0"/>
              <a:t>State Variables: x, y</a:t>
            </a:r>
          </a:p>
          <a:p>
            <a:r>
              <a:rPr lang="en-US" dirty="0"/>
              <a:t>Note the controls in this nonlinear, coupled, model</a:t>
            </a:r>
          </a:p>
        </p:txBody>
      </p:sp>
      <p:graphicFrame>
        <p:nvGraphicFramePr>
          <p:cNvPr id="45059" name="Object 3"/>
          <p:cNvGraphicFramePr>
            <a:graphicFrameLocks noChangeAspect="1"/>
          </p:cNvGraphicFramePr>
          <p:nvPr>
            <p:extLst>
              <p:ext uri="{D42A27DB-BD31-4B8C-83A1-F6EECF244321}">
                <p14:modId xmlns:p14="http://schemas.microsoft.com/office/powerpoint/2010/main" val="2497049990"/>
              </p:ext>
            </p:extLst>
          </p:nvPr>
        </p:nvGraphicFramePr>
        <p:xfrm>
          <a:off x="990600" y="2133600"/>
          <a:ext cx="1808124" cy="1446213"/>
        </p:xfrm>
        <a:graphic>
          <a:graphicData uri="http://schemas.openxmlformats.org/presentationml/2006/ole">
            <mc:AlternateContent xmlns:mc="http://schemas.openxmlformats.org/markup-compatibility/2006">
              <mc:Choice xmlns:v="urn:schemas-microsoft-com:vml" Requires="v">
                <p:oleObj spid="_x0000_s7218" name="Equation" r:id="rId3" imgW="1015920" imgH="812520" progId="Equation.DSMT4">
                  <p:embed/>
                </p:oleObj>
              </mc:Choice>
              <mc:Fallback>
                <p:oleObj name="Equation" r:id="rId3" imgW="1015920" imgH="812520" progId="Equation.DSMT4">
                  <p:embed/>
                  <p:pic>
                    <p:nvPicPr>
                      <p:cNvPr id="4505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133600"/>
                        <a:ext cx="1808124" cy="1446213"/>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0019964"/>
              </p:ext>
            </p:extLst>
          </p:nvPr>
        </p:nvGraphicFramePr>
        <p:xfrm>
          <a:off x="5181600" y="2209800"/>
          <a:ext cx="3008935" cy="2514600"/>
        </p:xfrm>
        <a:graphic>
          <a:graphicData uri="http://schemas.openxmlformats.org/presentationml/2006/ole">
            <mc:AlternateContent xmlns:mc="http://schemas.openxmlformats.org/markup-compatibility/2006">
              <mc:Choice xmlns:v="urn:schemas-microsoft-com:vml" Requires="v">
                <p:oleObj spid="_x0000_s7219" name="Equation" r:id="rId5" imgW="1854000" imgH="1549080" progId="Equation.DSMT4">
                  <p:embed/>
                </p:oleObj>
              </mc:Choice>
              <mc:Fallback>
                <p:oleObj name="Equation" r:id="rId5" imgW="1854000" imgH="1549080" progId="Equation.DSMT4">
                  <p:embed/>
                  <p:pic>
                    <p:nvPicPr>
                      <p:cNvPr id="9"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209800"/>
                        <a:ext cx="3008935" cy="2514600"/>
                      </a:xfrm>
                      <a:prstGeom prst="rect">
                        <a:avLst/>
                      </a:prstGeom>
                      <a:noFill/>
                    </p:spPr>
                  </p:pic>
                </p:oleObj>
              </mc:Fallback>
            </mc:AlternateContent>
          </a:graphicData>
        </a:graphic>
      </p:graphicFrame>
    </p:spTree>
    <p:extLst>
      <p:ext uri="{BB962C8B-B14F-4D97-AF65-F5344CB8AC3E}">
        <p14:creationId xmlns:p14="http://schemas.microsoft.com/office/powerpoint/2010/main" val="31878409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1" y="571501"/>
            <a:ext cx="7670798" cy="5753099"/>
          </a:xfrm>
          <a:prstGeom prst="rect">
            <a:avLst/>
          </a:prstGeom>
        </p:spPr>
      </p:pic>
    </p:spTree>
    <p:extLst>
      <p:ext uri="{BB962C8B-B14F-4D97-AF65-F5344CB8AC3E}">
        <p14:creationId xmlns:p14="http://schemas.microsoft.com/office/powerpoint/2010/main" val="2689974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85750"/>
            <a:ext cx="8534400" cy="6400801"/>
          </a:xfrm>
          <a:prstGeom prst="rect">
            <a:avLst/>
          </a:prstGeom>
        </p:spPr>
      </p:pic>
    </p:spTree>
    <p:extLst>
      <p:ext uri="{BB962C8B-B14F-4D97-AF65-F5344CB8AC3E}">
        <p14:creationId xmlns:p14="http://schemas.microsoft.com/office/powerpoint/2010/main" val="10413017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6087" y="1295400"/>
            <a:ext cx="7533150" cy="4921302"/>
          </a:xfrm>
          <a:prstGeom prst="rect">
            <a:avLst/>
          </a:prstGeom>
        </p:spPr>
      </p:pic>
    </p:spTree>
    <p:extLst>
      <p:ext uri="{BB962C8B-B14F-4D97-AF65-F5344CB8AC3E}">
        <p14:creationId xmlns:p14="http://schemas.microsoft.com/office/powerpoint/2010/main" val="1938102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19400" y="451138"/>
            <a:ext cx="5029200" cy="6406862"/>
          </a:xfrm>
          <a:prstGeom prst="rect">
            <a:avLst/>
          </a:prstGeom>
        </p:spPr>
      </p:pic>
      <p:sp>
        <p:nvSpPr>
          <p:cNvPr id="4" name="TextBox 3"/>
          <p:cNvSpPr txBox="1"/>
          <p:nvPr/>
        </p:nvSpPr>
        <p:spPr>
          <a:xfrm>
            <a:off x="1524000" y="5334000"/>
            <a:ext cx="6324600" cy="830997"/>
          </a:xfrm>
          <a:prstGeom prst="rect">
            <a:avLst/>
          </a:prstGeom>
          <a:noFill/>
        </p:spPr>
        <p:txBody>
          <a:bodyPr wrap="square" rtlCol="0">
            <a:spAutoFit/>
          </a:bodyPr>
          <a:lstStyle/>
          <a:p>
            <a:r>
              <a:rPr lang="en-US" sz="2400" dirty="0" smtClean="0"/>
              <a:t>Either a controller with _IC or _RC equates to a PID Controller with two inputs and one output.  </a:t>
            </a:r>
            <a:endParaRPr lang="en-US" sz="2400" dirty="0"/>
          </a:p>
        </p:txBody>
      </p:sp>
    </p:spTree>
    <p:extLst>
      <p:ext uri="{BB962C8B-B14F-4D97-AF65-F5344CB8AC3E}">
        <p14:creationId xmlns:p14="http://schemas.microsoft.com/office/powerpoint/2010/main" val="31029368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751780"/>
            <a:ext cx="7162800" cy="5719516"/>
          </a:xfrm>
          <a:prstGeom prst="rect">
            <a:avLst/>
          </a:prstGeom>
        </p:spPr>
      </p:pic>
      <p:sp>
        <p:nvSpPr>
          <p:cNvPr id="4" name="TextBox 3"/>
          <p:cNvSpPr txBox="1"/>
          <p:nvPr/>
        </p:nvSpPr>
        <p:spPr>
          <a:xfrm>
            <a:off x="1066800" y="5257800"/>
            <a:ext cx="7146010" cy="461665"/>
          </a:xfrm>
          <a:prstGeom prst="rect">
            <a:avLst/>
          </a:prstGeom>
          <a:noFill/>
        </p:spPr>
        <p:txBody>
          <a:bodyPr wrap="square" rtlCol="0">
            <a:spAutoFit/>
          </a:bodyPr>
          <a:lstStyle/>
          <a:p>
            <a:r>
              <a:rPr lang="en-US" sz="2400" dirty="0" smtClean="0"/>
              <a:t>Either the controller has two inputs and one output or </a:t>
            </a:r>
            <a:endParaRPr lang="en-US" sz="2400" dirty="0"/>
          </a:p>
        </p:txBody>
      </p:sp>
    </p:spTree>
    <p:extLst>
      <p:ext uri="{BB962C8B-B14F-4D97-AF65-F5344CB8AC3E}">
        <p14:creationId xmlns:p14="http://schemas.microsoft.com/office/powerpoint/2010/main" val="4113843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57400" y="533400"/>
            <a:ext cx="4953000" cy="5991331"/>
          </a:xfrm>
          <a:prstGeom prst="rect">
            <a:avLst/>
          </a:prstGeom>
        </p:spPr>
      </p:pic>
      <p:sp>
        <p:nvSpPr>
          <p:cNvPr id="6" name="TextBox 5"/>
          <p:cNvSpPr txBox="1"/>
          <p:nvPr/>
        </p:nvSpPr>
        <p:spPr>
          <a:xfrm>
            <a:off x="960895" y="5105400"/>
            <a:ext cx="7146010" cy="1200329"/>
          </a:xfrm>
          <a:prstGeom prst="rect">
            <a:avLst/>
          </a:prstGeom>
          <a:noFill/>
        </p:spPr>
        <p:txBody>
          <a:bodyPr wrap="square" rtlCol="0">
            <a:spAutoFit/>
          </a:bodyPr>
          <a:lstStyle/>
          <a:p>
            <a:r>
              <a:rPr lang="en-US" sz="2400" dirty="0" smtClean="0"/>
              <a:t>The controller has one input and output.  Where does the SP come from? It comes from the Operator Panel or Computer screen.</a:t>
            </a:r>
            <a:endParaRPr lang="en-US" sz="2400" dirty="0"/>
          </a:p>
        </p:txBody>
      </p:sp>
    </p:spTree>
    <p:extLst>
      <p:ext uri="{BB962C8B-B14F-4D97-AF65-F5344CB8AC3E}">
        <p14:creationId xmlns:p14="http://schemas.microsoft.com/office/powerpoint/2010/main" val="2427022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Automatic and Manual Control</a:t>
            </a:r>
          </a:p>
        </p:txBody>
      </p:sp>
      <p:pic>
        <p:nvPicPr>
          <p:cNvPr id="6" name="Content Placeholder 5"/>
          <p:cNvPicPr>
            <a:picLocks noGrp="1" noChangeAspect="1"/>
          </p:cNvPicPr>
          <p:nvPr>
            <p:ph idx="1"/>
          </p:nvPr>
        </p:nvPicPr>
        <p:blipFill>
          <a:blip r:embed="rId2"/>
          <a:stretch>
            <a:fillRect/>
          </a:stretch>
        </p:blipFill>
        <p:spPr>
          <a:xfrm>
            <a:off x="2415209" y="2226469"/>
            <a:ext cx="4045226" cy="3774281"/>
          </a:xfrm>
          <a:prstGeom prst="rect">
            <a:avLst/>
          </a:prstGeom>
        </p:spPr>
      </p:pic>
    </p:spTree>
    <p:extLst>
      <p:ext uri="{BB962C8B-B14F-4D97-AF65-F5344CB8AC3E}">
        <p14:creationId xmlns:p14="http://schemas.microsoft.com/office/powerpoint/2010/main" val="3676069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06C82EF-4585-9235-5EF8-EA61124563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7041524" cy="6172200"/>
          </a:xfrm>
          <a:prstGeom prst="rect">
            <a:avLst/>
          </a:prstGeom>
          <a:noFill/>
          <a:ln>
            <a:noFill/>
          </a:ln>
        </p:spPr>
      </p:pic>
      <p:sp>
        <p:nvSpPr>
          <p:cNvPr id="3" name="TextBox 2">
            <a:extLst>
              <a:ext uri="{FF2B5EF4-FFF2-40B4-BE49-F238E27FC236}">
                <a16:creationId xmlns="" xmlns:a16="http://schemas.microsoft.com/office/drawing/2014/main" id="{B23F8487-67F7-A4F4-4B39-C4C0C997F7AE}"/>
              </a:ext>
            </a:extLst>
          </p:cNvPr>
          <p:cNvSpPr txBox="1"/>
          <p:nvPr/>
        </p:nvSpPr>
        <p:spPr>
          <a:xfrm>
            <a:off x="7696200" y="1066800"/>
            <a:ext cx="1066800" cy="1200329"/>
          </a:xfrm>
          <a:prstGeom prst="rect">
            <a:avLst/>
          </a:prstGeom>
          <a:noFill/>
        </p:spPr>
        <p:txBody>
          <a:bodyPr wrap="square" rtlCol="0">
            <a:spAutoFit/>
          </a:bodyPr>
          <a:lstStyle/>
          <a:p>
            <a:r>
              <a:rPr lang="en-US" sz="2400" dirty="0"/>
              <a:t>Inside a PID Block</a:t>
            </a:r>
          </a:p>
        </p:txBody>
      </p:sp>
    </p:spTree>
    <p:extLst>
      <p:ext uri="{BB962C8B-B14F-4D97-AF65-F5344CB8AC3E}">
        <p14:creationId xmlns:p14="http://schemas.microsoft.com/office/powerpoint/2010/main" val="686980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 xmlns:a16="http://schemas.microsoft.com/office/drawing/2014/main" id="{FA7FB0B4-3DB2-5D62-7BFB-605D763DAF88}"/>
              </a:ext>
            </a:extLst>
          </p:cNvPr>
          <p:cNvSpPr>
            <a:spLocks noChangeArrowheads="1"/>
          </p:cNvSpPr>
          <p:nvPr/>
        </p:nvSpPr>
        <p:spPr bwMode="auto">
          <a:xfrm>
            <a:off x="1524000" y="228599"/>
            <a:ext cx="1076576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 xmlns:a16="http://schemas.microsoft.com/office/drawing/2014/main" id="{37AF1AC4-456C-A3AC-4F0F-17CD4E2D4CFA}"/>
              </a:ext>
            </a:extLst>
          </p:cNvPr>
          <p:cNvGraphicFramePr>
            <a:graphicFrameLocks noChangeAspect="1"/>
          </p:cNvGraphicFramePr>
          <p:nvPr>
            <p:extLst>
              <p:ext uri="{D42A27DB-BD31-4B8C-83A1-F6EECF244321}">
                <p14:modId xmlns:p14="http://schemas.microsoft.com/office/powerpoint/2010/main" val="58990075"/>
              </p:ext>
            </p:extLst>
          </p:nvPr>
        </p:nvGraphicFramePr>
        <p:xfrm>
          <a:off x="838200" y="228599"/>
          <a:ext cx="5943600" cy="6523008"/>
        </p:xfrm>
        <a:graphic>
          <a:graphicData uri="http://schemas.openxmlformats.org/presentationml/2006/ole">
            <mc:AlternateContent xmlns:mc="http://schemas.openxmlformats.org/markup-compatibility/2006">
              <mc:Choice xmlns:v="urn:schemas-microsoft-com:vml" Requires="v">
                <p:oleObj spid="_x0000_s9242" name="Visio" r:id="rId3" imgW="5051673" imgH="5547405" progId="Visio.Drawing.11">
                  <p:embed/>
                </p:oleObj>
              </mc:Choice>
              <mc:Fallback>
                <p:oleObj name="Visio" r:id="rId3" imgW="5051673" imgH="5547405" progId="Visio.Drawing.11">
                  <p:embed/>
                  <p:pic>
                    <p:nvPicPr>
                      <p:cNvPr id="3" name="Object 2">
                        <a:extLst>
                          <a:ext uri="{FF2B5EF4-FFF2-40B4-BE49-F238E27FC236}">
                            <a16:creationId xmlns="" xmlns:a16="http://schemas.microsoft.com/office/drawing/2014/main" id="{37AF1AC4-456C-A3AC-4F0F-17CD4E2D4C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28599"/>
                        <a:ext cx="5943600" cy="6523008"/>
                      </a:xfrm>
                      <a:prstGeom prst="rect">
                        <a:avLst/>
                      </a:prstGeom>
                      <a:noFill/>
                    </p:spPr>
                  </p:pic>
                </p:oleObj>
              </mc:Fallback>
            </mc:AlternateContent>
          </a:graphicData>
        </a:graphic>
      </p:graphicFrame>
      <p:sp>
        <p:nvSpPr>
          <p:cNvPr id="4" name="TextBox 3">
            <a:extLst>
              <a:ext uri="{FF2B5EF4-FFF2-40B4-BE49-F238E27FC236}">
                <a16:creationId xmlns="" xmlns:a16="http://schemas.microsoft.com/office/drawing/2014/main" id="{74900CB4-975C-3CF1-1BDC-D55B19D7A1EE}"/>
              </a:ext>
            </a:extLst>
          </p:cNvPr>
          <p:cNvSpPr txBox="1"/>
          <p:nvPr/>
        </p:nvSpPr>
        <p:spPr>
          <a:xfrm>
            <a:off x="7162800" y="990600"/>
            <a:ext cx="1752600" cy="1569660"/>
          </a:xfrm>
          <a:prstGeom prst="rect">
            <a:avLst/>
          </a:prstGeom>
          <a:noFill/>
        </p:spPr>
        <p:txBody>
          <a:bodyPr wrap="square" rtlCol="0">
            <a:spAutoFit/>
          </a:bodyPr>
          <a:lstStyle/>
          <a:p>
            <a:r>
              <a:rPr lang="en-US" sz="2400" dirty="0"/>
              <a:t>Outside a PID Block – the Face Plate</a:t>
            </a:r>
          </a:p>
        </p:txBody>
      </p:sp>
    </p:spTree>
    <p:extLst>
      <p:ext uri="{BB962C8B-B14F-4D97-AF65-F5344CB8AC3E}">
        <p14:creationId xmlns:p14="http://schemas.microsoft.com/office/powerpoint/2010/main" val="1998986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 xmlns:a16="http://schemas.microsoft.com/office/drawing/2014/main" id="{C45FD7BF-27E3-0205-516E-309BE433FC9A}"/>
              </a:ext>
            </a:extLst>
          </p:cNvPr>
          <p:cNvSpPr>
            <a:spLocks noChangeArrowheads="1"/>
          </p:cNvSpPr>
          <p:nvPr/>
        </p:nvSpPr>
        <p:spPr bwMode="auto">
          <a:xfrm>
            <a:off x="1600200" y="1295399"/>
            <a:ext cx="184589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 xmlns:a16="http://schemas.microsoft.com/office/drawing/2014/main" id="{E929BF76-7D0F-DA89-EA61-0BA895411D44}"/>
              </a:ext>
            </a:extLst>
          </p:cNvPr>
          <p:cNvGraphicFramePr>
            <a:graphicFrameLocks noChangeAspect="1"/>
          </p:cNvGraphicFramePr>
          <p:nvPr>
            <p:extLst>
              <p:ext uri="{D42A27DB-BD31-4B8C-83A1-F6EECF244321}">
                <p14:modId xmlns:p14="http://schemas.microsoft.com/office/powerpoint/2010/main" val="4119215280"/>
              </p:ext>
            </p:extLst>
          </p:nvPr>
        </p:nvGraphicFramePr>
        <p:xfrm>
          <a:off x="457200" y="304800"/>
          <a:ext cx="5302290" cy="4492906"/>
        </p:xfrm>
        <a:graphic>
          <a:graphicData uri="http://schemas.openxmlformats.org/presentationml/2006/ole">
            <mc:AlternateContent xmlns:mc="http://schemas.openxmlformats.org/markup-compatibility/2006">
              <mc:Choice xmlns:v="urn:schemas-microsoft-com:vml" Requires="v">
                <p:oleObj spid="_x0000_s10266" name="Visio" r:id="rId3" imgW="3060050" imgH="2590822" progId="Visio.Drawing.11">
                  <p:embed/>
                </p:oleObj>
              </mc:Choice>
              <mc:Fallback>
                <p:oleObj name="Visio" r:id="rId3" imgW="3060050" imgH="2590822" progId="Visio.Drawing.11">
                  <p:embed/>
                  <p:pic>
                    <p:nvPicPr>
                      <p:cNvPr id="3" name="Object 2">
                        <a:extLst>
                          <a:ext uri="{FF2B5EF4-FFF2-40B4-BE49-F238E27FC236}">
                            <a16:creationId xmlns="" xmlns:a16="http://schemas.microsoft.com/office/drawing/2014/main" id="{E929BF76-7D0F-DA89-EA61-0BA895411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5302290" cy="4492906"/>
                      </a:xfrm>
                      <a:prstGeom prst="rect">
                        <a:avLst/>
                      </a:prstGeom>
                      <a:noFill/>
                    </p:spPr>
                  </p:pic>
                </p:oleObj>
              </mc:Fallback>
            </mc:AlternateContent>
          </a:graphicData>
        </a:graphic>
      </p:graphicFrame>
      <p:pic>
        <p:nvPicPr>
          <p:cNvPr id="7" name="Picture 6">
            <a:extLst>
              <a:ext uri="{FF2B5EF4-FFF2-40B4-BE49-F238E27FC236}">
                <a16:creationId xmlns="" xmlns:a16="http://schemas.microsoft.com/office/drawing/2014/main" id="{7DB9B872-E908-C9D2-5C6D-989C43A78FEE}"/>
              </a:ext>
            </a:extLst>
          </p:cNvPr>
          <p:cNvPicPr>
            <a:picLocks noChangeAspect="1"/>
          </p:cNvPicPr>
          <p:nvPr/>
        </p:nvPicPr>
        <p:blipFill>
          <a:blip r:embed="rId5"/>
          <a:stretch>
            <a:fillRect/>
          </a:stretch>
        </p:blipFill>
        <p:spPr>
          <a:xfrm>
            <a:off x="0" y="4918232"/>
            <a:ext cx="8901711" cy="1911968"/>
          </a:xfrm>
          <a:prstGeom prst="rect">
            <a:avLst/>
          </a:prstGeom>
        </p:spPr>
      </p:pic>
      <p:sp>
        <p:nvSpPr>
          <p:cNvPr id="8" name="TextBox 7">
            <a:extLst>
              <a:ext uri="{FF2B5EF4-FFF2-40B4-BE49-F238E27FC236}">
                <a16:creationId xmlns="" xmlns:a16="http://schemas.microsoft.com/office/drawing/2014/main" id="{81FD8F23-E222-5A41-EFDC-87203202FD98}"/>
              </a:ext>
            </a:extLst>
          </p:cNvPr>
          <p:cNvSpPr txBox="1"/>
          <p:nvPr/>
        </p:nvSpPr>
        <p:spPr>
          <a:xfrm>
            <a:off x="6096000" y="914400"/>
            <a:ext cx="2819400" cy="1384995"/>
          </a:xfrm>
          <a:prstGeom prst="rect">
            <a:avLst/>
          </a:prstGeom>
          <a:noFill/>
        </p:spPr>
        <p:txBody>
          <a:bodyPr wrap="square" rtlCol="0">
            <a:spAutoFit/>
          </a:bodyPr>
          <a:lstStyle/>
          <a:p>
            <a:r>
              <a:rPr lang="en-US" sz="2800" dirty="0"/>
              <a:t>Simple Box Representation of PID Control</a:t>
            </a:r>
          </a:p>
        </p:txBody>
      </p:sp>
    </p:spTree>
    <p:extLst>
      <p:ext uri="{BB962C8B-B14F-4D97-AF65-F5344CB8AC3E}">
        <p14:creationId xmlns:p14="http://schemas.microsoft.com/office/powerpoint/2010/main" val="3807329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Predator Prey Model</a:t>
            </a:r>
          </a:p>
        </p:txBody>
      </p:sp>
      <p:sp>
        <p:nvSpPr>
          <p:cNvPr id="3" name="Content Placeholder 2"/>
          <p:cNvSpPr>
            <a:spLocks noGrp="1"/>
          </p:cNvSpPr>
          <p:nvPr>
            <p:ph sz="half" idx="1"/>
          </p:nvPr>
        </p:nvSpPr>
        <p:spPr/>
        <p:txBody>
          <a:bodyPr/>
          <a:lstStyle/>
          <a:p>
            <a:r>
              <a:rPr lang="en-US" sz="2000" dirty="0"/>
              <a:t>Lynx – Hare ( data from Leigh, 1968)</a:t>
            </a:r>
          </a:p>
        </p:txBody>
      </p:sp>
      <p:sp>
        <p:nvSpPr>
          <p:cNvPr id="4" name="Content Placeholder 3"/>
          <p:cNvSpPr>
            <a:spLocks noGrp="1"/>
          </p:cNvSpPr>
          <p:nvPr>
            <p:ph sz="half" idx="2"/>
          </p:nvPr>
        </p:nvSpPr>
        <p:spPr/>
        <p:txBody>
          <a:bodyPr/>
          <a:lstStyle/>
          <a:p>
            <a:r>
              <a:rPr lang="en-US" dirty="0"/>
              <a:t>Continuous Model</a:t>
            </a:r>
          </a:p>
        </p:txBody>
      </p:sp>
      <p:pic>
        <p:nvPicPr>
          <p:cNvPr id="8" name="Picture 7" descr="Lynx Hare copy.jpg"/>
          <p:cNvPicPr>
            <a:picLocks noChangeAspect="1"/>
          </p:cNvPicPr>
          <p:nvPr/>
        </p:nvPicPr>
        <p:blipFill>
          <a:blip r:embed="rId2" cstate="print"/>
          <a:stretch>
            <a:fillRect/>
          </a:stretch>
        </p:blipFill>
        <p:spPr>
          <a:xfrm>
            <a:off x="316024" y="2590800"/>
            <a:ext cx="4535820" cy="2339340"/>
          </a:xfrm>
          <a:prstGeom prst="rect">
            <a:avLst/>
          </a:prstGeom>
        </p:spPr>
      </p:pic>
      <p:pic>
        <p:nvPicPr>
          <p:cNvPr id="11" name="Picture 10" descr="PredPrey cont copy.jpg"/>
          <p:cNvPicPr>
            <a:picLocks noChangeAspect="1"/>
          </p:cNvPicPr>
          <p:nvPr/>
        </p:nvPicPr>
        <p:blipFill>
          <a:blip r:embed="rId3" cstate="print"/>
          <a:stretch>
            <a:fillRect/>
          </a:stretch>
        </p:blipFill>
        <p:spPr>
          <a:xfrm>
            <a:off x="4724400" y="2819400"/>
            <a:ext cx="4367749" cy="2227044"/>
          </a:xfrm>
          <a:prstGeom prst="rect">
            <a:avLst/>
          </a:prstGeom>
        </p:spPr>
      </p:pic>
    </p:spTree>
    <p:extLst>
      <p:ext uri="{BB962C8B-B14F-4D97-AF65-F5344CB8AC3E}">
        <p14:creationId xmlns:p14="http://schemas.microsoft.com/office/powerpoint/2010/main" val="17407911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8AFDDE2-4C78-7EFE-A343-B4ABC1DFD4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09800"/>
            <a:ext cx="7756072" cy="3810000"/>
          </a:xfrm>
          <a:prstGeom prst="rect">
            <a:avLst/>
          </a:prstGeom>
          <a:noFill/>
          <a:ln>
            <a:noFill/>
          </a:ln>
        </p:spPr>
      </p:pic>
      <p:sp>
        <p:nvSpPr>
          <p:cNvPr id="3" name="TextBox 2">
            <a:extLst>
              <a:ext uri="{FF2B5EF4-FFF2-40B4-BE49-F238E27FC236}">
                <a16:creationId xmlns="" xmlns:a16="http://schemas.microsoft.com/office/drawing/2014/main" id="{EEB61366-D219-281E-301B-033EE759590A}"/>
              </a:ext>
            </a:extLst>
          </p:cNvPr>
          <p:cNvSpPr txBox="1"/>
          <p:nvPr/>
        </p:nvSpPr>
        <p:spPr>
          <a:xfrm>
            <a:off x="1752600" y="762000"/>
            <a:ext cx="6781800" cy="954107"/>
          </a:xfrm>
          <a:prstGeom prst="rect">
            <a:avLst/>
          </a:prstGeom>
          <a:noFill/>
        </p:spPr>
        <p:txBody>
          <a:bodyPr wrap="square" rtlCol="0">
            <a:spAutoFit/>
          </a:bodyPr>
          <a:lstStyle/>
          <a:p>
            <a:r>
              <a:rPr lang="en-US" sz="2800" dirty="0"/>
              <a:t>Use the example above to create simple control of the following:</a:t>
            </a:r>
          </a:p>
        </p:txBody>
      </p:sp>
    </p:spTree>
    <p:extLst>
      <p:ext uri="{BB962C8B-B14F-4D97-AF65-F5344CB8AC3E}">
        <p14:creationId xmlns:p14="http://schemas.microsoft.com/office/powerpoint/2010/main" val="26798755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E97360E-EACE-8071-1732-8254CE7338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35634"/>
            <a:ext cx="5486400" cy="6386732"/>
          </a:xfrm>
          <a:prstGeom prst="rect">
            <a:avLst/>
          </a:prstGeom>
          <a:noFill/>
          <a:ln>
            <a:noFill/>
          </a:ln>
        </p:spPr>
      </p:pic>
      <p:sp>
        <p:nvSpPr>
          <p:cNvPr id="3" name="TextBox 2">
            <a:extLst>
              <a:ext uri="{FF2B5EF4-FFF2-40B4-BE49-F238E27FC236}">
                <a16:creationId xmlns="" xmlns:a16="http://schemas.microsoft.com/office/drawing/2014/main" id="{ECD1871F-B0D8-9379-BF18-41493FD26FCF}"/>
              </a:ext>
            </a:extLst>
          </p:cNvPr>
          <p:cNvSpPr txBox="1"/>
          <p:nvPr/>
        </p:nvSpPr>
        <p:spPr>
          <a:xfrm>
            <a:off x="6400800" y="457200"/>
            <a:ext cx="2590800" cy="2246769"/>
          </a:xfrm>
          <a:prstGeom prst="rect">
            <a:avLst/>
          </a:prstGeom>
          <a:noFill/>
        </p:spPr>
        <p:txBody>
          <a:bodyPr wrap="square" rtlCol="0">
            <a:spAutoFit/>
          </a:bodyPr>
          <a:lstStyle/>
          <a:p>
            <a:r>
              <a:rPr lang="en-US" sz="2800" dirty="0"/>
              <a:t>Use the example above to create simple control of the figure at left:</a:t>
            </a:r>
          </a:p>
        </p:txBody>
      </p:sp>
    </p:spTree>
    <p:extLst>
      <p:ext uri="{BB962C8B-B14F-4D97-AF65-F5344CB8AC3E}">
        <p14:creationId xmlns:p14="http://schemas.microsoft.com/office/powerpoint/2010/main" val="24359606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Automatic Control</a:t>
            </a:r>
          </a:p>
        </p:txBody>
      </p:sp>
      <p:sp>
        <p:nvSpPr>
          <p:cNvPr id="3" name="Content Placeholder 2"/>
          <p:cNvSpPr>
            <a:spLocks noGrp="1"/>
          </p:cNvSpPr>
          <p:nvPr>
            <p:ph idx="1"/>
          </p:nvPr>
        </p:nvSpPr>
        <p:spPr>
          <a:xfrm>
            <a:off x="457200" y="1417638"/>
            <a:ext cx="8229600" cy="5364162"/>
          </a:xfrm>
        </p:spPr>
        <p:txBody>
          <a:bodyPr>
            <a:normAutofit/>
          </a:bodyPr>
          <a:lstStyle/>
          <a:p>
            <a:r>
              <a:rPr lang="en-US" dirty="0"/>
              <a:t>Increased productivity</a:t>
            </a:r>
          </a:p>
          <a:p>
            <a:r>
              <a:rPr lang="en-US" dirty="0"/>
              <a:t>Improved quality and uniformity</a:t>
            </a:r>
          </a:p>
          <a:p>
            <a:r>
              <a:rPr lang="en-US" dirty="0"/>
              <a:t>Increased efficiency</a:t>
            </a:r>
          </a:p>
          <a:p>
            <a:r>
              <a:rPr lang="en-US" dirty="0"/>
              <a:t>Power assistance</a:t>
            </a:r>
          </a:p>
          <a:p>
            <a:r>
              <a:rPr lang="en-US" dirty="0"/>
              <a:t>Safety</a:t>
            </a:r>
          </a:p>
          <a:p>
            <a:r>
              <a:rPr lang="en-US" dirty="0"/>
              <a:t>Comfort and convenience</a:t>
            </a:r>
          </a:p>
          <a:p>
            <a:r>
              <a:rPr lang="en-US" dirty="0"/>
              <a:t>Kaufman</a:t>
            </a:r>
          </a:p>
          <a:p>
            <a:pPr marL="0" indent="0">
              <a:buNone/>
            </a:pPr>
            <a:r>
              <a:rPr lang="en-US" dirty="0"/>
              <a:t>https://www.youtube.com/watch?v=eXB2qHsVsfM&amp;list=PLj10k9JPIMAGPAIylqEkEr-oGKIMQPsge</a:t>
            </a:r>
          </a:p>
          <a:p>
            <a:endParaRPr lang="en-US" dirty="0"/>
          </a:p>
        </p:txBody>
      </p:sp>
    </p:spTree>
    <p:extLst>
      <p:ext uri="{BB962C8B-B14F-4D97-AF65-F5344CB8AC3E}">
        <p14:creationId xmlns:p14="http://schemas.microsoft.com/office/powerpoint/2010/main" val="5450382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Load Changes</a:t>
            </a:r>
          </a:p>
        </p:txBody>
      </p:sp>
      <p:sp>
        <p:nvSpPr>
          <p:cNvPr id="3" name="Content Placeholder 2"/>
          <p:cNvSpPr>
            <a:spLocks noGrp="1"/>
          </p:cNvSpPr>
          <p:nvPr>
            <p:ph idx="1"/>
          </p:nvPr>
        </p:nvSpPr>
        <p:spPr>
          <a:xfrm>
            <a:off x="533400" y="1295400"/>
            <a:ext cx="8229600" cy="4572000"/>
          </a:xfrm>
        </p:spPr>
        <p:txBody>
          <a:bodyPr>
            <a:normAutofit fontScale="92500" lnSpcReduction="10000"/>
          </a:bodyPr>
          <a:lstStyle/>
          <a:p>
            <a:r>
              <a:rPr lang="en-US" dirty="0"/>
              <a:t>The load on a control system is measured by the value of the manipulated variable required by the process at any one time in order to maintain a balanced condition</a:t>
            </a:r>
          </a:p>
          <a:p>
            <a:r>
              <a:rPr lang="en-US" dirty="0"/>
              <a:t>A change in demand by the controlled medium</a:t>
            </a:r>
          </a:p>
          <a:p>
            <a:r>
              <a:rPr lang="en-US" dirty="0"/>
              <a:t>A change in the quality of the manipulated variable</a:t>
            </a:r>
          </a:p>
          <a:p>
            <a:r>
              <a:rPr lang="en-US" dirty="0"/>
              <a:t>A change in ambient conditions</a:t>
            </a:r>
          </a:p>
          <a:p>
            <a:r>
              <a:rPr lang="en-US" dirty="0"/>
              <a:t>A change in the amount of energy absorbed or supplied</a:t>
            </a:r>
          </a:p>
        </p:txBody>
      </p:sp>
    </p:spTree>
    <p:extLst>
      <p:ext uri="{BB962C8B-B14F-4D97-AF65-F5344CB8AC3E}">
        <p14:creationId xmlns:p14="http://schemas.microsoft.com/office/powerpoint/2010/main" val="9227444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5686425" cy="615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705600" y="609600"/>
            <a:ext cx="2133600" cy="830997"/>
          </a:xfrm>
          <a:prstGeom prst="rect">
            <a:avLst/>
          </a:prstGeom>
          <a:noFill/>
        </p:spPr>
        <p:txBody>
          <a:bodyPr wrap="square" rtlCol="0">
            <a:spAutoFit/>
          </a:bodyPr>
          <a:lstStyle/>
          <a:p>
            <a:r>
              <a:rPr lang="en-US" sz="2400" dirty="0"/>
              <a:t>Damping and Instability</a:t>
            </a:r>
          </a:p>
        </p:txBody>
      </p:sp>
    </p:spTree>
    <p:extLst>
      <p:ext uri="{BB962C8B-B14F-4D97-AF65-F5344CB8AC3E}">
        <p14:creationId xmlns:p14="http://schemas.microsoft.com/office/powerpoint/2010/main" val="18866732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33450"/>
            <a:ext cx="7786360"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6079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0"/>
            <a:ext cx="7285082" cy="562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2253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4525963"/>
          </a:xfrm>
        </p:spPr>
        <p:txBody>
          <a:bodyPr/>
          <a:lstStyle/>
          <a:p>
            <a:pPr marL="0" indent="0">
              <a:buNone/>
            </a:pPr>
            <a:r>
              <a:rPr lang="en-US" dirty="0"/>
              <a:t>Classification of Control Systems</a:t>
            </a:r>
          </a:p>
          <a:p>
            <a:pPr marL="0" indent="0">
              <a:buNone/>
            </a:pPr>
            <a:r>
              <a:rPr lang="en-US" dirty="0"/>
              <a:t>1.	Feedback</a:t>
            </a:r>
          </a:p>
          <a:p>
            <a:pPr marL="0" indent="0">
              <a:buNone/>
            </a:pPr>
            <a:r>
              <a:rPr lang="en-US" dirty="0"/>
              <a:t>	a.	not used – open loop</a:t>
            </a:r>
          </a:p>
          <a:p>
            <a:pPr marL="0" indent="0">
              <a:buNone/>
            </a:pPr>
            <a:r>
              <a:rPr lang="en-US" dirty="0"/>
              <a:t>	b.	used – closed loop</a:t>
            </a:r>
          </a:p>
          <a:p>
            <a:pPr marL="0" indent="0">
              <a:buNone/>
            </a:pPr>
            <a:r>
              <a:rPr lang="en-US" dirty="0"/>
              <a:t>2.	Type of Signal</a:t>
            </a:r>
          </a:p>
          <a:p>
            <a:pPr marL="400050" lvl="1" indent="0">
              <a:buNone/>
            </a:pPr>
            <a:r>
              <a:rPr lang="en-US" sz="3200" dirty="0"/>
              <a:t>	a.	continuous</a:t>
            </a:r>
          </a:p>
          <a:p>
            <a:pPr marL="400050" lvl="1" indent="0">
              <a:buNone/>
            </a:pPr>
            <a:r>
              <a:rPr lang="en-US" sz="3200" dirty="0"/>
              <a:t>	b.	discrete</a:t>
            </a:r>
            <a:r>
              <a:rPr lang="en-US" dirty="0"/>
              <a:t>	</a:t>
            </a:r>
          </a:p>
        </p:txBody>
      </p:sp>
    </p:spTree>
    <p:extLst>
      <p:ext uri="{BB962C8B-B14F-4D97-AF65-F5344CB8AC3E}">
        <p14:creationId xmlns:p14="http://schemas.microsoft.com/office/powerpoint/2010/main" val="4993962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Open- and Closed-Loop Control</a:t>
            </a:r>
          </a:p>
        </p:txBody>
      </p:sp>
      <p:sp>
        <p:nvSpPr>
          <p:cNvPr id="3" name="Content Placeholder 2"/>
          <p:cNvSpPr>
            <a:spLocks noGrp="1"/>
          </p:cNvSpPr>
          <p:nvPr>
            <p:ph idx="1"/>
          </p:nvPr>
        </p:nvSpPr>
        <p:spPr/>
        <p:txBody>
          <a:bodyPr>
            <a:normAutofit fontScale="77500" lnSpcReduction="20000"/>
          </a:bodyPr>
          <a:lstStyle/>
          <a:p>
            <a:r>
              <a:rPr lang="en-US" dirty="0"/>
              <a:t>Consider two alternative ways of heating a room to some required temperature. In the first instance, there is an space heater which has a selection switch which allows a 1 kW or a 2 kW heating element to be selected. The user selects the required heating element. The room will heat up and reach a temperature based on the power of the heating element selected. The temperature of the room is thus controlled by an initial decision and no further adjustments are made. This is an example of open-loop control. If there are changes in the conditions, perhaps someone opening a window, no adjustments are made to the heat output from the space heater to compensate for the change. There is no information fed back to the space heater to adjust it and maintain a constant temperature.</a:t>
            </a:r>
          </a:p>
        </p:txBody>
      </p:sp>
    </p:spTree>
    <p:extLst>
      <p:ext uri="{BB962C8B-B14F-4D97-AF65-F5344CB8AC3E}">
        <p14:creationId xmlns:p14="http://schemas.microsoft.com/office/powerpoint/2010/main" val="42360214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Closed Loop Control System</a:t>
            </a:r>
          </a:p>
        </p:txBody>
      </p:sp>
      <p:sp>
        <p:nvSpPr>
          <p:cNvPr id="3" name="Content Placeholder 2"/>
          <p:cNvSpPr>
            <a:spLocks noGrp="1"/>
          </p:cNvSpPr>
          <p:nvPr>
            <p:ph idx="1"/>
          </p:nvPr>
        </p:nvSpPr>
        <p:spPr/>
        <p:txBody>
          <a:bodyPr>
            <a:normAutofit fontScale="70000" lnSpcReduction="20000"/>
          </a:bodyPr>
          <a:lstStyle/>
          <a:p>
            <a:r>
              <a:rPr lang="en-US" dirty="0"/>
              <a:t>Now consider a different space heating system. To obtain the required temperature,  a thermometer input to the controller switches the 1 kW and 2 kW elements on or off, according to the difference between the actual room temperature and the required temperature in order to maintain the temperature of the room at the required temperature. There is a constant comparison of the actual and required temperatures. In this situation there is feedback, information being fed back from the output to modify the input to the system. Thus if a window is opened and there is a sudden cold blast of air, the feedback signal changes because the room temperature changes and so is fed back to modify the input to the system. This type of system is called closed loop. The input to the heating process depends on the deviation of the actual temperature fed back from the output of the system from the required temperature initially set.  This difference we will call ERROR.</a:t>
            </a:r>
          </a:p>
        </p:txBody>
      </p:sp>
    </p:spTree>
    <p:extLst>
      <p:ext uri="{BB962C8B-B14F-4D97-AF65-F5344CB8AC3E}">
        <p14:creationId xmlns:p14="http://schemas.microsoft.com/office/powerpoint/2010/main" val="1358133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 Predator Prey Model</a:t>
            </a:r>
          </a:p>
        </p:txBody>
      </p:sp>
      <p:sp>
        <p:nvSpPr>
          <p:cNvPr id="3" name="Content Placeholder 2"/>
          <p:cNvSpPr>
            <a:spLocks noGrp="1"/>
          </p:cNvSpPr>
          <p:nvPr>
            <p:ph sz="half" idx="1"/>
          </p:nvPr>
        </p:nvSpPr>
        <p:spPr>
          <a:xfrm>
            <a:off x="457200" y="1752600"/>
            <a:ext cx="4320540" cy="4191000"/>
          </a:xfrm>
        </p:spPr>
        <p:txBody>
          <a:bodyPr/>
          <a:lstStyle/>
          <a:p>
            <a:r>
              <a:rPr lang="en-US" sz="2400" dirty="0"/>
              <a:t>To </a:t>
            </a:r>
            <a:r>
              <a:rPr lang="en-US" sz="2400" dirty="0" err="1"/>
              <a:t>discretize</a:t>
            </a:r>
            <a:r>
              <a:rPr lang="en-US" sz="2400" dirty="0"/>
              <a:t>,</a:t>
            </a:r>
          </a:p>
          <a:p>
            <a:pPr lvl="1"/>
            <a:r>
              <a:rPr lang="en-US" sz="2000" dirty="0"/>
              <a:t>choose time step, h</a:t>
            </a:r>
          </a:p>
          <a:p>
            <a:pPr lvl="1"/>
            <a:r>
              <a:rPr lang="en-US" sz="2000" dirty="0"/>
              <a:t>replace </a:t>
            </a:r>
          </a:p>
          <a:p>
            <a:pPr lvl="1"/>
            <a:endParaRPr lang="en-US" sz="2000" dirty="0"/>
          </a:p>
          <a:p>
            <a:pPr lvl="1"/>
            <a:endParaRPr lang="en-US" sz="2000" dirty="0"/>
          </a:p>
          <a:p>
            <a:pPr lvl="1"/>
            <a:endParaRPr lang="en-US" sz="2000" dirty="0"/>
          </a:p>
          <a:p>
            <a:pPr lvl="1"/>
            <a:r>
              <a:rPr lang="en-US" sz="2000" dirty="0"/>
              <a:t>The difference equations are</a:t>
            </a:r>
          </a:p>
          <a:p>
            <a:pPr lvl="1"/>
            <a:endParaRPr lang="en-US" sz="2000" dirty="0"/>
          </a:p>
          <a:p>
            <a:pPr lvl="1"/>
            <a:endParaRPr lang="en-US" sz="2000" dirty="0"/>
          </a:p>
          <a:p>
            <a:pPr lvl="1"/>
            <a:r>
              <a:rPr lang="en-US" sz="2000" dirty="0"/>
              <a:t>If h = 1 year, the model is</a:t>
            </a:r>
          </a:p>
          <a:p>
            <a:endParaRPr lang="en-US" sz="2400" dirty="0"/>
          </a:p>
        </p:txBody>
      </p:sp>
      <p:sp>
        <p:nvSpPr>
          <p:cNvPr id="4" name="Content Placeholder 3"/>
          <p:cNvSpPr>
            <a:spLocks noGrp="1"/>
          </p:cNvSpPr>
          <p:nvPr>
            <p:ph sz="half" idx="2"/>
          </p:nvPr>
        </p:nvSpPr>
        <p:spPr/>
        <p:txBody>
          <a:bodyPr/>
          <a:lstStyle/>
          <a:p>
            <a:r>
              <a:rPr lang="en-US" sz="2400" dirty="0"/>
              <a:t>Evaluation:</a:t>
            </a:r>
          </a:p>
          <a:p>
            <a:pPr lvl="1"/>
            <a:r>
              <a:rPr lang="en-US" sz="2000" dirty="0"/>
              <a:t>with x(0)=80, y(0)=30</a:t>
            </a:r>
          </a:p>
          <a:p>
            <a:pPr lvl="1"/>
            <a:r>
              <a:rPr lang="en-US" sz="2000" dirty="0"/>
              <a:t>a = 0.7, b = 0.03,</a:t>
            </a:r>
          </a:p>
          <a:p>
            <a:pPr lvl="1"/>
            <a:r>
              <a:rPr lang="en-US" sz="2000" dirty="0"/>
              <a:t>m=0.99, n = 0.03</a:t>
            </a:r>
          </a:p>
          <a:p>
            <a:pPr lvl="1"/>
            <a:r>
              <a:rPr lang="en-US" sz="2000" dirty="0"/>
              <a:t>Initially h = 1 year</a:t>
            </a:r>
          </a:p>
          <a:p>
            <a:pPr lvl="1"/>
            <a:endParaRPr lang="en-US" sz="2000" dirty="0"/>
          </a:p>
          <a:p>
            <a:pPr lvl="1"/>
            <a:endParaRPr lang="en-US" sz="2000" dirty="0"/>
          </a:p>
        </p:txBody>
      </p:sp>
      <p:graphicFrame>
        <p:nvGraphicFramePr>
          <p:cNvPr id="5" name="Object 4"/>
          <p:cNvGraphicFramePr>
            <a:graphicFrameLocks noChangeAspect="1"/>
          </p:cNvGraphicFramePr>
          <p:nvPr/>
        </p:nvGraphicFramePr>
        <p:xfrm>
          <a:off x="1244600" y="2934018"/>
          <a:ext cx="1921510" cy="1182468"/>
        </p:xfrm>
        <a:graphic>
          <a:graphicData uri="http://schemas.openxmlformats.org/presentationml/2006/ole">
            <mc:AlternateContent xmlns:mc="http://schemas.openxmlformats.org/markup-compatibility/2006">
              <mc:Choice xmlns:v="urn:schemas-microsoft-com:vml" Requires="v">
                <p:oleObj spid="_x0000_s8290" name="Equation" r:id="rId3" imgW="1320480" imgH="812520" progId="Equation.DSMT4">
                  <p:embed/>
                </p:oleObj>
              </mc:Choice>
              <mc:Fallback>
                <p:oleObj name="Equation" r:id="rId3" imgW="1320480" imgH="81252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600" y="2934018"/>
                        <a:ext cx="1921510" cy="11824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1133157" y="4353323"/>
          <a:ext cx="3633153" cy="771540"/>
        </p:xfrm>
        <a:graphic>
          <a:graphicData uri="http://schemas.openxmlformats.org/presentationml/2006/ole">
            <mc:AlternateContent xmlns:mc="http://schemas.openxmlformats.org/markup-compatibility/2006">
              <mc:Choice xmlns:v="urn:schemas-microsoft-com:vml" Requires="v">
                <p:oleObj spid="_x0000_s8291" name="Equation" r:id="rId5" imgW="2387520" imgH="507960" progId="Equation.DSMT4">
                  <p:embed/>
                </p:oleObj>
              </mc:Choice>
              <mc:Fallback>
                <p:oleObj name="Equation" r:id="rId5" imgW="2387520" imgH="507960" progId="Equation.DSMT4">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157" y="4353323"/>
                        <a:ext cx="3633153" cy="7715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1171892" y="5501322"/>
          <a:ext cx="3354388" cy="695421"/>
        </p:xfrm>
        <a:graphic>
          <a:graphicData uri="http://schemas.openxmlformats.org/presentationml/2006/ole">
            <mc:AlternateContent xmlns:mc="http://schemas.openxmlformats.org/markup-compatibility/2006">
              <mc:Choice xmlns:v="urn:schemas-microsoft-com:vml" Requires="v">
                <p:oleObj spid="_x0000_s8292" name="Equation" r:id="rId7" imgW="2082600" imgH="431640" progId="Equation.DSMT4">
                  <p:embed/>
                </p:oleObj>
              </mc:Choice>
              <mc:Fallback>
                <p:oleObj name="Equation" r:id="rId7" imgW="2082600" imgH="431640" progId="Equation.DSMT4">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1892" y="5501322"/>
                        <a:ext cx="3354388" cy="6954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5143817" y="3683507"/>
          <a:ext cx="3874453" cy="1661288"/>
        </p:xfrm>
        <a:graphic>
          <a:graphicData uri="http://schemas.openxmlformats.org/presentationml/2006/ole">
            <mc:AlternateContent xmlns:mc="http://schemas.openxmlformats.org/markup-compatibility/2006">
              <mc:Choice xmlns:v="urn:schemas-microsoft-com:vml" Requires="v">
                <p:oleObj spid="_x0000_s8293" name="Equation" r:id="rId9" imgW="2692080" imgH="1155600" progId="Equation.DSMT4">
                  <p:embed/>
                </p:oleObj>
              </mc:Choice>
              <mc:Fallback>
                <p:oleObj name="Equation" r:id="rId9" imgW="2692080" imgH="1155600" progId="Equation.DSMT4">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3817" y="3683507"/>
                        <a:ext cx="3874453" cy="1661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10" descr="Unstable Model copy.jpg"/>
          <p:cNvPicPr>
            <a:picLocks noChangeAspect="1"/>
          </p:cNvPicPr>
          <p:nvPr/>
        </p:nvPicPr>
        <p:blipFill>
          <a:blip r:embed="rId11" cstate="print"/>
          <a:stretch>
            <a:fillRect/>
          </a:stretch>
        </p:blipFill>
        <p:spPr>
          <a:xfrm>
            <a:off x="5429250" y="5154930"/>
            <a:ext cx="2903220" cy="1440180"/>
          </a:xfrm>
          <a:prstGeom prst="rect">
            <a:avLst/>
          </a:prstGeom>
        </p:spPr>
      </p:pic>
    </p:spTree>
    <p:extLst>
      <p:ext uri="{BB962C8B-B14F-4D97-AF65-F5344CB8AC3E}">
        <p14:creationId xmlns:p14="http://schemas.microsoft.com/office/powerpoint/2010/main" val="4060470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Error</a:t>
            </a:r>
          </a:p>
        </p:txBody>
      </p:sp>
      <p:sp>
        <p:nvSpPr>
          <p:cNvPr id="3" name="Content Placeholder 2"/>
          <p:cNvSpPr>
            <a:spLocks noGrp="1"/>
          </p:cNvSpPr>
          <p:nvPr>
            <p:ph idx="1"/>
          </p:nvPr>
        </p:nvSpPr>
        <p:spPr/>
        <p:txBody>
          <a:bodyPr>
            <a:normAutofit fontScale="70000" lnSpcReduction="20000"/>
          </a:bodyPr>
          <a:lstStyle/>
          <a:p>
            <a:r>
              <a:rPr lang="en-US" dirty="0"/>
              <a:t>Note that the comparison element in the closed-loop control system is represented by a circular symbol with a + opposite the set value input and a − opposite the feedback signal. The circle represents a summing unit and what we have is the sum.</a:t>
            </a:r>
          </a:p>
          <a:p>
            <a:endParaRPr lang="en-US" dirty="0"/>
          </a:p>
          <a:p>
            <a:r>
              <a:rPr lang="en-US" sz="2925" b="1" dirty="0"/>
              <a:t>            Set value  - Feedback value = error</a:t>
            </a:r>
          </a:p>
          <a:p>
            <a:endParaRPr lang="en-US" dirty="0"/>
          </a:p>
          <a:p>
            <a:r>
              <a:rPr lang="en-US" dirty="0"/>
              <a:t>This difference between the set value and feedback value, the so-called error, is the signal used to control the process. If there is a difference between the signals then the actual output is not the same as the desired output. When the actual output is the same as the required output then there is zero error. Because the feedback signal is subtracted from the set value signal, the system is said to have negative feedback.</a:t>
            </a:r>
          </a:p>
        </p:txBody>
      </p:sp>
    </p:spTree>
    <p:extLst>
      <p:ext uri="{BB962C8B-B14F-4D97-AF65-F5344CB8AC3E}">
        <p14:creationId xmlns:p14="http://schemas.microsoft.com/office/powerpoint/2010/main" val="4240368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of Closed Loop Control</a:t>
            </a:r>
          </a:p>
        </p:txBody>
      </p:sp>
      <p:pic>
        <p:nvPicPr>
          <p:cNvPr id="5" name="Content Placeholder 4"/>
          <p:cNvPicPr>
            <a:picLocks noGrp="1" noChangeAspect="1"/>
          </p:cNvPicPr>
          <p:nvPr>
            <p:ph idx="1"/>
          </p:nvPr>
        </p:nvPicPr>
        <p:blipFill>
          <a:blip r:embed="rId3"/>
          <a:stretch>
            <a:fillRect/>
          </a:stretch>
        </p:blipFill>
        <p:spPr>
          <a:xfrm>
            <a:off x="74978" y="2133600"/>
            <a:ext cx="8994044" cy="2294333"/>
          </a:xfrm>
          <a:prstGeom prst="rect">
            <a:avLst/>
          </a:prstGeom>
        </p:spPr>
      </p:pic>
    </p:spTree>
    <p:extLst>
      <p:ext uri="{BB962C8B-B14F-4D97-AF65-F5344CB8AC3E}">
        <p14:creationId xmlns:p14="http://schemas.microsoft.com/office/powerpoint/2010/main" val="21001035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867400"/>
          </a:xfrm>
        </p:spPr>
        <p:txBody>
          <a:bodyPr>
            <a:normAutofit/>
          </a:bodyPr>
          <a:lstStyle/>
          <a:p>
            <a:pPr marL="0" indent="0">
              <a:buNone/>
            </a:pPr>
            <a:r>
              <a:rPr lang="en-US" sz="3800" dirty="0"/>
              <a:t>Classification of Control Systems</a:t>
            </a:r>
          </a:p>
          <a:p>
            <a:pPr marL="0" indent="0">
              <a:buNone/>
            </a:pPr>
            <a:r>
              <a:rPr lang="en-US" sz="3800" dirty="0"/>
              <a:t>Industry</a:t>
            </a:r>
          </a:p>
          <a:p>
            <a:pPr marL="400050" lvl="1" indent="0">
              <a:buNone/>
            </a:pPr>
            <a:r>
              <a:rPr lang="en-US" sz="3800" dirty="0"/>
              <a:t>	a.	Processing – process control</a:t>
            </a:r>
          </a:p>
          <a:p>
            <a:pPr marL="2171700" lvl="4" indent="-457200">
              <a:buAutoNum type="arabicPeriod"/>
            </a:pPr>
            <a:r>
              <a:rPr lang="en-US" sz="3800" dirty="0"/>
              <a:t>Continuous systems</a:t>
            </a:r>
          </a:p>
          <a:p>
            <a:pPr marL="2171700" lvl="4" indent="-457200">
              <a:buAutoNum type="arabicPeriod"/>
            </a:pPr>
            <a:r>
              <a:rPr lang="en-US" sz="3800" dirty="0"/>
              <a:t>Batch systems</a:t>
            </a:r>
          </a:p>
          <a:p>
            <a:pPr marL="800100" lvl="2" indent="0">
              <a:buNone/>
            </a:pPr>
            <a:r>
              <a:rPr lang="en-US" sz="3800" dirty="0"/>
              <a:t>	b.	Discrete-part manufacturing</a:t>
            </a:r>
          </a:p>
          <a:p>
            <a:pPr marL="800100" lvl="2" indent="0">
              <a:buNone/>
            </a:pPr>
            <a:r>
              <a:rPr lang="en-US" sz="3800" dirty="0"/>
              <a:t>		1.  numerical control</a:t>
            </a:r>
          </a:p>
          <a:p>
            <a:pPr marL="800100" lvl="2" indent="0">
              <a:buNone/>
            </a:pPr>
            <a:r>
              <a:rPr lang="en-US" sz="3800" dirty="0"/>
              <a:t>		2.  robotic control</a:t>
            </a:r>
          </a:p>
          <a:p>
            <a:pPr marL="800100" lvl="2" indent="0">
              <a:buNone/>
            </a:pPr>
            <a:endParaRPr lang="en-US" dirty="0"/>
          </a:p>
        </p:txBody>
      </p:sp>
    </p:spTree>
    <p:extLst>
      <p:ext uri="{BB962C8B-B14F-4D97-AF65-F5344CB8AC3E}">
        <p14:creationId xmlns:p14="http://schemas.microsoft.com/office/powerpoint/2010/main" val="19770266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Process Controller - Introduction</a:t>
            </a:r>
          </a:p>
        </p:txBody>
      </p:sp>
      <p:sp>
        <p:nvSpPr>
          <p:cNvPr id="3" name="Content Placeholder 2"/>
          <p:cNvSpPr>
            <a:spLocks noGrp="1"/>
          </p:cNvSpPr>
          <p:nvPr>
            <p:ph idx="1"/>
          </p:nvPr>
        </p:nvSpPr>
        <p:spPr/>
        <p:txBody>
          <a:bodyPr>
            <a:normAutofit fontScale="70000" lnSpcReduction="20000"/>
          </a:bodyPr>
          <a:lstStyle/>
          <a:p>
            <a:r>
              <a:rPr lang="en-US" dirty="0"/>
              <a:t>Process controllers are control system components which basically have an input of the error signal, i.e. the difference between the required value signal and the feedback signal, and an output of a signal to modify the system output. The ways in which such controllers react to error changes are termed the control modes.</a:t>
            </a:r>
          </a:p>
          <a:p>
            <a:r>
              <a:rPr lang="en-US" dirty="0"/>
              <a:t>The simplest form of controller is an on–off device which switches on some correcting device when there is an error and switches it off when the error ceases. Although simple, such a method of control has limitations and often more sophisticated controllers are used.</a:t>
            </a:r>
          </a:p>
          <a:p>
            <a:r>
              <a:rPr lang="en-US" dirty="0"/>
              <a:t>While there are many ways a controller could be designed to react to an error signal, a form of controller which can give satisfactory control in a wide number of situations is the three-term or PID controller. The three basic control modes are proportional (P), integral (I) and derivative (D); the three-term controller is a combination of all three modes.</a:t>
            </a:r>
          </a:p>
        </p:txBody>
      </p:sp>
    </p:spTree>
    <p:extLst>
      <p:ext uri="{BB962C8B-B14F-4D97-AF65-F5344CB8AC3E}">
        <p14:creationId xmlns:p14="http://schemas.microsoft.com/office/powerpoint/2010/main" val="3737387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Analog and Digital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295400"/>
            <a:ext cx="3810000" cy="5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4358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Regulator and Follow-up Systems</a:t>
            </a:r>
          </a:p>
        </p:txBody>
      </p:sp>
      <p:sp>
        <p:nvSpPr>
          <p:cNvPr id="3" name="Content Placeholder 2"/>
          <p:cNvSpPr>
            <a:spLocks noGrp="1"/>
          </p:cNvSpPr>
          <p:nvPr>
            <p:ph idx="1"/>
          </p:nvPr>
        </p:nvSpPr>
        <p:spPr/>
        <p:txBody>
          <a:bodyPr/>
          <a:lstStyle/>
          <a:p>
            <a:r>
              <a:rPr lang="en-US" dirty="0"/>
              <a:t>Control systems are classified as regulator or follow-up systems, depending on how they are used</a:t>
            </a:r>
          </a:p>
          <a:p>
            <a:r>
              <a:rPr lang="en-US" dirty="0"/>
              <a:t>A regulator system is a feedback system in which the </a:t>
            </a:r>
            <a:r>
              <a:rPr lang="en-US" dirty="0" err="1"/>
              <a:t>setpoint</a:t>
            </a:r>
            <a:r>
              <a:rPr lang="en-US" dirty="0"/>
              <a:t> is seldom changed</a:t>
            </a:r>
          </a:p>
          <a:p>
            <a:r>
              <a:rPr lang="en-US" dirty="0"/>
              <a:t>A follow-up control system maintains the control variable at a changing </a:t>
            </a:r>
            <a:r>
              <a:rPr lang="en-US" dirty="0" err="1"/>
              <a:t>setpoint</a:t>
            </a:r>
            <a:r>
              <a:rPr lang="en-US" dirty="0"/>
              <a:t>.</a:t>
            </a:r>
          </a:p>
        </p:txBody>
      </p:sp>
    </p:spTree>
    <p:extLst>
      <p:ext uri="{BB962C8B-B14F-4D97-AF65-F5344CB8AC3E}">
        <p14:creationId xmlns:p14="http://schemas.microsoft.com/office/powerpoint/2010/main" val="18502567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25963"/>
          </a:xfrm>
        </p:spPr>
        <p:txBody>
          <a:bodyPr>
            <a:normAutofit lnSpcReduction="10000"/>
          </a:bodyPr>
          <a:lstStyle/>
          <a:p>
            <a:pPr marL="0" indent="0">
              <a:buNone/>
            </a:pPr>
            <a:r>
              <a:rPr lang="en-US" dirty="0"/>
              <a:t>Choice of control modes:  P, I, PI, PD, PID</a:t>
            </a:r>
          </a:p>
          <a:p>
            <a:pPr marL="0" indent="0">
              <a:buNone/>
            </a:pPr>
            <a:r>
              <a:rPr lang="en-US" dirty="0"/>
              <a:t>Detects and annunciates alarms</a:t>
            </a:r>
          </a:p>
          <a:p>
            <a:pPr marL="0" indent="0">
              <a:buNone/>
            </a:pPr>
            <a:r>
              <a:rPr lang="en-US" dirty="0"/>
              <a:t>Accepts several analog inputs (above four)</a:t>
            </a:r>
          </a:p>
          <a:p>
            <a:pPr marL="0" indent="0">
              <a:buNone/>
            </a:pPr>
            <a:r>
              <a:rPr lang="en-US" dirty="0"/>
              <a:t>Accepts several digital inputs (three or four)</a:t>
            </a:r>
          </a:p>
          <a:p>
            <a:pPr marL="0" indent="0">
              <a:buNone/>
            </a:pPr>
            <a:r>
              <a:rPr lang="en-US" dirty="0"/>
              <a:t>Provides more than one analog output</a:t>
            </a:r>
          </a:p>
          <a:p>
            <a:pPr marL="0" indent="0">
              <a:buNone/>
            </a:pPr>
            <a:r>
              <a:rPr lang="en-US" dirty="0"/>
              <a:t>Provides several digital outputs</a:t>
            </a:r>
          </a:p>
          <a:p>
            <a:pPr marL="0" indent="0">
              <a:buNone/>
            </a:pPr>
            <a:r>
              <a:rPr lang="en-US" dirty="0"/>
              <a:t>Direct input from thermocouple or RTD</a:t>
            </a:r>
          </a:p>
          <a:p>
            <a:pPr marL="0" indent="0">
              <a:buNone/>
            </a:pPr>
            <a:r>
              <a:rPr lang="en-US" dirty="0"/>
              <a:t>Linearizes thermocouple inputs</a:t>
            </a:r>
          </a:p>
        </p:txBody>
      </p:sp>
      <p:sp>
        <p:nvSpPr>
          <p:cNvPr id="4" name="Title 1"/>
          <p:cNvSpPr>
            <a:spLocks noGrp="1"/>
          </p:cNvSpPr>
          <p:nvPr>
            <p:ph type="title"/>
          </p:nvPr>
        </p:nvSpPr>
        <p:spPr>
          <a:xfrm>
            <a:off x="457200" y="274638"/>
            <a:ext cx="8229600" cy="792162"/>
          </a:xfrm>
        </p:spPr>
        <p:txBody>
          <a:bodyPr/>
          <a:lstStyle/>
          <a:p>
            <a:r>
              <a:rPr lang="en-US" dirty="0"/>
              <a:t>Process Control</a:t>
            </a:r>
          </a:p>
        </p:txBody>
      </p:sp>
    </p:spTree>
    <p:extLst>
      <p:ext uri="{BB962C8B-B14F-4D97-AF65-F5344CB8AC3E}">
        <p14:creationId xmlns:p14="http://schemas.microsoft.com/office/powerpoint/2010/main" val="37204207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25963"/>
          </a:xfrm>
        </p:spPr>
        <p:txBody>
          <a:bodyPr>
            <a:normAutofit/>
          </a:bodyPr>
          <a:lstStyle/>
          <a:p>
            <a:pPr marL="0" indent="0">
              <a:buNone/>
            </a:pPr>
            <a:r>
              <a:rPr lang="en-US" dirty="0"/>
              <a:t>Performs ratio, </a:t>
            </a:r>
            <a:r>
              <a:rPr lang="en-US" dirty="0" err="1"/>
              <a:t>feedforward</a:t>
            </a:r>
            <a:r>
              <a:rPr lang="en-US" dirty="0"/>
              <a:t> or cascade control</a:t>
            </a:r>
          </a:p>
          <a:p>
            <a:pPr marL="0" indent="0">
              <a:buNone/>
            </a:pPr>
            <a:r>
              <a:rPr lang="en-US" dirty="0" err="1"/>
              <a:t>Bumpless</a:t>
            </a:r>
            <a:r>
              <a:rPr lang="en-US" dirty="0"/>
              <a:t> transfer between automatic and manual modes</a:t>
            </a:r>
          </a:p>
          <a:p>
            <a:pPr marL="0" indent="0">
              <a:buNone/>
            </a:pPr>
            <a:r>
              <a:rPr lang="en-US" dirty="0" err="1"/>
              <a:t>Bumpless</a:t>
            </a:r>
            <a:r>
              <a:rPr lang="en-US" dirty="0"/>
              <a:t> transfer between local and remote modes</a:t>
            </a:r>
          </a:p>
          <a:p>
            <a:pPr marL="0" indent="0">
              <a:buNone/>
            </a:pPr>
            <a:r>
              <a:rPr lang="en-US" dirty="0"/>
              <a:t>Front panel configuration of the controller</a:t>
            </a:r>
          </a:p>
          <a:p>
            <a:pPr marL="0" indent="0">
              <a:buNone/>
            </a:pPr>
            <a:r>
              <a:rPr lang="en-US" dirty="0"/>
              <a:t>Adaptive gain (automatic adjustment of the proportional mode gain</a:t>
            </a:r>
          </a:p>
        </p:txBody>
      </p:sp>
      <p:sp>
        <p:nvSpPr>
          <p:cNvPr id="4" name="Title 1"/>
          <p:cNvSpPr>
            <a:spLocks noGrp="1"/>
          </p:cNvSpPr>
          <p:nvPr>
            <p:ph type="title"/>
          </p:nvPr>
        </p:nvSpPr>
        <p:spPr>
          <a:xfrm>
            <a:off x="457200" y="274638"/>
            <a:ext cx="8229600" cy="792162"/>
          </a:xfrm>
        </p:spPr>
        <p:txBody>
          <a:bodyPr/>
          <a:lstStyle/>
          <a:p>
            <a:r>
              <a:rPr lang="en-US" dirty="0"/>
              <a:t>Process Control</a:t>
            </a:r>
          </a:p>
        </p:txBody>
      </p:sp>
    </p:spTree>
    <p:extLst>
      <p:ext uri="{BB962C8B-B14F-4D97-AF65-F5344CB8AC3E}">
        <p14:creationId xmlns:p14="http://schemas.microsoft.com/office/powerpoint/2010/main" val="32288274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25963"/>
          </a:xfrm>
        </p:spPr>
        <p:txBody>
          <a:bodyPr>
            <a:normAutofit lnSpcReduction="10000"/>
          </a:bodyPr>
          <a:lstStyle/>
          <a:p>
            <a:pPr marL="0" indent="0">
              <a:buNone/>
            </a:pPr>
            <a:r>
              <a:rPr lang="en-US" dirty="0"/>
              <a:t>Self-tuning by process model – determination of the control mode parameters from the model that is formed from observation of the response to step change</a:t>
            </a:r>
          </a:p>
          <a:p>
            <a:pPr marL="0" indent="0">
              <a:buNone/>
            </a:pPr>
            <a:endParaRPr lang="en-US" dirty="0"/>
          </a:p>
          <a:p>
            <a:pPr marL="0" indent="0">
              <a:buNone/>
            </a:pPr>
            <a:r>
              <a:rPr lang="en-US" dirty="0"/>
              <a:t>Self-tuning by pattern recognition – automatic adjustment of the control mode patterns after a disturbance by scanning the recovery pattern and applying tuning rules</a:t>
            </a:r>
          </a:p>
        </p:txBody>
      </p:sp>
      <p:sp>
        <p:nvSpPr>
          <p:cNvPr id="4" name="Title 1"/>
          <p:cNvSpPr>
            <a:spLocks noGrp="1"/>
          </p:cNvSpPr>
          <p:nvPr>
            <p:ph type="title"/>
          </p:nvPr>
        </p:nvSpPr>
        <p:spPr>
          <a:xfrm>
            <a:off x="457200" y="274638"/>
            <a:ext cx="8229600" cy="792162"/>
          </a:xfrm>
        </p:spPr>
        <p:txBody>
          <a:bodyPr/>
          <a:lstStyle/>
          <a:p>
            <a:r>
              <a:rPr lang="en-US" dirty="0"/>
              <a:t>Process Control</a:t>
            </a:r>
          </a:p>
        </p:txBody>
      </p:sp>
    </p:spTree>
    <p:extLst>
      <p:ext uri="{BB962C8B-B14F-4D97-AF65-F5344CB8AC3E}">
        <p14:creationId xmlns:p14="http://schemas.microsoft.com/office/powerpoint/2010/main" val="38408239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25963"/>
          </a:xfrm>
        </p:spPr>
        <p:txBody>
          <a:bodyPr>
            <a:normAutofit/>
          </a:bodyPr>
          <a:lstStyle/>
          <a:p>
            <a:pPr marL="0" indent="0">
              <a:buNone/>
            </a:pPr>
            <a:r>
              <a:rPr lang="en-US" dirty="0"/>
              <a:t>Self-diagnostics – automatic detection and annunciation of certain types of failure</a:t>
            </a:r>
          </a:p>
          <a:p>
            <a:pPr marL="0" indent="0">
              <a:buNone/>
            </a:pPr>
            <a:r>
              <a:rPr lang="en-US" dirty="0"/>
              <a:t>Mathematical operations such as addition, subtraction, multiplication and square root</a:t>
            </a:r>
          </a:p>
          <a:p>
            <a:pPr marL="0" indent="0">
              <a:buNone/>
            </a:pPr>
            <a:r>
              <a:rPr lang="en-US" dirty="0"/>
              <a:t>Digital communication with supervisory control computer</a:t>
            </a:r>
          </a:p>
        </p:txBody>
      </p:sp>
      <p:sp>
        <p:nvSpPr>
          <p:cNvPr id="4" name="Title 1"/>
          <p:cNvSpPr>
            <a:spLocks noGrp="1"/>
          </p:cNvSpPr>
          <p:nvPr>
            <p:ph type="title"/>
          </p:nvPr>
        </p:nvSpPr>
        <p:spPr>
          <a:xfrm>
            <a:off x="457200" y="274638"/>
            <a:ext cx="8229600" cy="792162"/>
          </a:xfrm>
        </p:spPr>
        <p:txBody>
          <a:bodyPr/>
          <a:lstStyle/>
          <a:p>
            <a:r>
              <a:rPr lang="en-US" dirty="0"/>
              <a:t>Process Control</a:t>
            </a:r>
          </a:p>
        </p:txBody>
      </p:sp>
    </p:spTree>
    <p:extLst>
      <p:ext uri="{BB962C8B-B14F-4D97-AF65-F5344CB8AC3E}">
        <p14:creationId xmlns:p14="http://schemas.microsoft.com/office/powerpoint/2010/main" val="4158792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 Predator Prey Model</a:t>
            </a:r>
          </a:p>
        </p:txBody>
      </p:sp>
      <p:sp>
        <p:nvSpPr>
          <p:cNvPr id="3" name="Content Placeholder 2"/>
          <p:cNvSpPr>
            <a:spLocks noGrp="1"/>
          </p:cNvSpPr>
          <p:nvPr>
            <p:ph sz="half" idx="1"/>
          </p:nvPr>
        </p:nvSpPr>
        <p:spPr/>
        <p:txBody>
          <a:bodyPr/>
          <a:lstStyle/>
          <a:p>
            <a:r>
              <a:rPr lang="en-US" dirty="0"/>
              <a:t>Unstable Model!</a:t>
            </a:r>
          </a:p>
          <a:p>
            <a:pPr lvl="1"/>
            <a:r>
              <a:rPr lang="en-US" dirty="0"/>
              <a:t>Problem: the time step is too big!</a:t>
            </a:r>
          </a:p>
          <a:p>
            <a:r>
              <a:rPr lang="en-US" dirty="0"/>
              <a:t>with h = 0.1 years</a:t>
            </a:r>
          </a:p>
        </p:txBody>
      </p:sp>
      <p:pic>
        <p:nvPicPr>
          <p:cNvPr id="5" name="Content Placeholder 4" descr="Stable Model copy.jpg"/>
          <p:cNvPicPr>
            <a:picLocks noGrp="1" noChangeAspect="1"/>
          </p:cNvPicPr>
          <p:nvPr>
            <p:ph sz="half" idx="2"/>
          </p:nvPr>
        </p:nvPicPr>
        <p:blipFill>
          <a:blip r:embed="rId2" cstate="print"/>
          <a:stretch>
            <a:fillRect/>
          </a:stretch>
        </p:blipFill>
        <p:spPr>
          <a:xfrm>
            <a:off x="533400" y="3769502"/>
            <a:ext cx="4255770" cy="1884754"/>
          </a:xfrm>
        </p:spPr>
      </p:pic>
      <p:pic>
        <p:nvPicPr>
          <p:cNvPr id="6" name="Picture 5" descr="Lynx Hare copy.jpg"/>
          <p:cNvPicPr>
            <a:picLocks noChangeAspect="1"/>
          </p:cNvPicPr>
          <p:nvPr/>
        </p:nvPicPr>
        <p:blipFill>
          <a:blip r:embed="rId3" cstate="print"/>
          <a:stretch>
            <a:fillRect/>
          </a:stretch>
        </p:blipFill>
        <p:spPr>
          <a:xfrm>
            <a:off x="4935220" y="3726180"/>
            <a:ext cx="3980180" cy="1926590"/>
          </a:xfrm>
          <a:prstGeom prst="rect">
            <a:avLst/>
          </a:prstGeom>
        </p:spPr>
      </p:pic>
      <p:sp>
        <p:nvSpPr>
          <p:cNvPr id="9" name="TextBox 8"/>
          <p:cNvSpPr txBox="1"/>
          <p:nvPr/>
        </p:nvSpPr>
        <p:spPr>
          <a:xfrm>
            <a:off x="4389120" y="1691640"/>
            <a:ext cx="4267515" cy="1569660"/>
          </a:xfrm>
          <a:prstGeom prst="rect">
            <a:avLst/>
          </a:prstGeom>
          <a:noFill/>
        </p:spPr>
        <p:txBody>
          <a:bodyPr wrap="none" rtlCol="0">
            <a:spAutoFit/>
          </a:bodyPr>
          <a:lstStyle/>
          <a:p>
            <a:pPr lvl="1"/>
            <a:r>
              <a:rPr lang="en-US" sz="3200" dirty="0">
                <a:solidFill>
                  <a:schemeClr val="bg1"/>
                </a:solidFill>
              </a:rPr>
              <a:t>Choice of time step </a:t>
            </a:r>
          </a:p>
          <a:p>
            <a:pPr lvl="1"/>
            <a:r>
              <a:rPr lang="en-US" sz="3200" dirty="0">
                <a:solidFill>
                  <a:schemeClr val="bg1"/>
                </a:solidFill>
              </a:rPr>
              <a:t>is critical to </a:t>
            </a:r>
          </a:p>
          <a:p>
            <a:pPr lvl="1"/>
            <a:r>
              <a:rPr lang="en-US" sz="3200" dirty="0">
                <a:solidFill>
                  <a:schemeClr val="bg1"/>
                </a:solidFill>
              </a:rPr>
              <a:t>discrete modeling</a:t>
            </a:r>
          </a:p>
        </p:txBody>
      </p:sp>
      <p:sp>
        <p:nvSpPr>
          <p:cNvPr id="10" name="TextBox 9"/>
          <p:cNvSpPr txBox="1"/>
          <p:nvPr/>
        </p:nvSpPr>
        <p:spPr>
          <a:xfrm>
            <a:off x="495300" y="5780782"/>
            <a:ext cx="8134350" cy="954107"/>
          </a:xfrm>
          <a:prstGeom prst="rect">
            <a:avLst/>
          </a:prstGeom>
          <a:noFill/>
        </p:spPr>
        <p:txBody>
          <a:bodyPr wrap="square" rtlCol="0">
            <a:spAutoFit/>
          </a:bodyPr>
          <a:lstStyle/>
          <a:p>
            <a:pPr lvl="1"/>
            <a:r>
              <a:rPr lang="en-US" sz="2800" dirty="0"/>
              <a:t>The smaller the time step, the more </a:t>
            </a:r>
          </a:p>
          <a:p>
            <a:pPr lvl="1"/>
            <a:r>
              <a:rPr lang="en-US" sz="2800" dirty="0"/>
              <a:t>accurate the model but more computations</a:t>
            </a:r>
          </a:p>
        </p:txBody>
      </p:sp>
    </p:spTree>
    <p:extLst>
      <p:ext uri="{BB962C8B-B14F-4D97-AF65-F5344CB8AC3E}">
        <p14:creationId xmlns:p14="http://schemas.microsoft.com/office/powerpoint/2010/main" val="40771383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05172"/>
            <a:ext cx="6586538" cy="5928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51396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520F03-249F-4B85-C9A2-AB114099866D}"/>
              </a:ext>
            </a:extLst>
          </p:cNvPr>
          <p:cNvSpPr>
            <a:spLocks noGrp="1"/>
          </p:cNvSpPr>
          <p:nvPr>
            <p:ph type="ctrTitle"/>
          </p:nvPr>
        </p:nvSpPr>
        <p:spPr/>
        <p:txBody>
          <a:bodyPr/>
          <a:lstStyle/>
          <a:p>
            <a:r>
              <a:rPr lang="en-US" dirty="0"/>
              <a:t>Laplace</a:t>
            </a:r>
          </a:p>
        </p:txBody>
      </p:sp>
    </p:spTree>
    <p:extLst>
      <p:ext uri="{BB962C8B-B14F-4D97-AF65-F5344CB8AC3E}">
        <p14:creationId xmlns:p14="http://schemas.microsoft.com/office/powerpoint/2010/main" val="15821382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43000"/>
          </a:xfrm>
        </p:spPr>
        <p:txBody>
          <a:bodyPr>
            <a:noAutofit/>
          </a:bodyPr>
          <a:lstStyle/>
          <a:p>
            <a:r>
              <a:rPr lang="en-US" sz="3600" dirty="0"/>
              <a:t>Laplace Transforms and Transfer Functions</a:t>
            </a:r>
          </a:p>
        </p:txBody>
      </p:sp>
      <p:sp>
        <p:nvSpPr>
          <p:cNvPr id="3" name="Content Placeholder 2"/>
          <p:cNvSpPr>
            <a:spLocks noGrp="1"/>
          </p:cNvSpPr>
          <p:nvPr>
            <p:ph idx="1"/>
          </p:nvPr>
        </p:nvSpPr>
        <p:spPr>
          <a:xfrm>
            <a:off x="457200" y="1600200"/>
            <a:ext cx="8229600" cy="4953000"/>
          </a:xfrm>
        </p:spPr>
        <p:txBody>
          <a:bodyPr>
            <a:normAutofit lnSpcReduction="10000"/>
          </a:bodyPr>
          <a:lstStyle/>
          <a:p>
            <a:pPr marL="0" indent="0">
              <a:buNone/>
            </a:pPr>
            <a:r>
              <a:rPr lang="en-US" dirty="0"/>
              <a:t>Introduction 4.1</a:t>
            </a:r>
          </a:p>
          <a:p>
            <a:pPr marL="0" indent="0">
              <a:buNone/>
            </a:pPr>
            <a:r>
              <a:rPr lang="en-US" dirty="0"/>
              <a:t>Any component that has capacitance, inertia, </a:t>
            </a:r>
            <a:r>
              <a:rPr lang="en-US" dirty="0" err="1"/>
              <a:t>inertance</a:t>
            </a:r>
            <a:r>
              <a:rPr lang="en-US" dirty="0"/>
              <a:t> or inductance will require derivative and/or integral terms to describe the relationship between its input and output.</a:t>
            </a:r>
          </a:p>
          <a:p>
            <a:pPr marL="0" indent="0">
              <a:buNone/>
            </a:pPr>
            <a:r>
              <a:rPr lang="en-US" dirty="0"/>
              <a:t>Do we need calculus to study such components?</a:t>
            </a:r>
          </a:p>
          <a:p>
            <a:pPr marL="0" indent="0">
              <a:buNone/>
            </a:pPr>
            <a:r>
              <a:rPr lang="en-US" b="1" dirty="0"/>
              <a:t>Not necessarily</a:t>
            </a:r>
          </a:p>
          <a:p>
            <a:pPr marL="0" indent="0">
              <a:buNone/>
            </a:pPr>
            <a:r>
              <a:rPr lang="en-US" dirty="0"/>
              <a:t>In fact, you may be amazed at how much you can learn about control systems using algebraic methods and complex numbers.</a:t>
            </a:r>
          </a:p>
        </p:txBody>
      </p:sp>
    </p:spTree>
    <p:extLst>
      <p:ext uri="{BB962C8B-B14F-4D97-AF65-F5344CB8AC3E}">
        <p14:creationId xmlns:p14="http://schemas.microsoft.com/office/powerpoint/2010/main" val="2959446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lnSpcReduction="10000"/>
          </a:bodyPr>
          <a:lstStyle/>
          <a:p>
            <a:pPr marL="0" indent="0">
              <a:buNone/>
            </a:pPr>
            <a:r>
              <a:rPr lang="en-US" dirty="0"/>
              <a:t>You will be able to answer questions such as	:</a:t>
            </a:r>
          </a:p>
          <a:p>
            <a:pPr marL="0" indent="0">
              <a:buNone/>
            </a:pPr>
            <a:r>
              <a:rPr lang="en-US" b="1" dirty="0"/>
              <a:t>How does this component respond to inputs of different frequencies</a:t>
            </a:r>
          </a:p>
          <a:p>
            <a:pPr marL="0" indent="0">
              <a:buNone/>
            </a:pPr>
            <a:r>
              <a:rPr lang="en-US" dirty="0"/>
              <a:t>or </a:t>
            </a:r>
          </a:p>
          <a:p>
            <a:pPr marL="0" indent="0">
              <a:buNone/>
            </a:pPr>
            <a:r>
              <a:rPr lang="en-US" b="1" dirty="0"/>
              <a:t>What is the frequency limit of this follow-up control system </a:t>
            </a:r>
          </a:p>
          <a:p>
            <a:pPr marL="0" indent="0">
              <a:buNone/>
            </a:pPr>
            <a:r>
              <a:rPr lang="en-US" dirty="0"/>
              <a:t>or </a:t>
            </a:r>
          </a:p>
          <a:p>
            <a:pPr marL="0" indent="0">
              <a:buNone/>
            </a:pPr>
            <a:r>
              <a:rPr lang="en-US" b="1" dirty="0"/>
              <a:t>How can we design this control system to have the fastest possible response without being unstable</a:t>
            </a:r>
          </a:p>
          <a:p>
            <a:pPr marL="0" indent="0">
              <a:buNone/>
            </a:pPr>
            <a:endParaRPr lang="en-US" dirty="0"/>
          </a:p>
        </p:txBody>
      </p:sp>
    </p:spTree>
    <p:extLst>
      <p:ext uri="{BB962C8B-B14F-4D97-AF65-F5344CB8AC3E}">
        <p14:creationId xmlns:p14="http://schemas.microsoft.com/office/powerpoint/2010/main" val="29486133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6300" y="2702093"/>
            <a:ext cx="1905000" cy="2246769"/>
          </a:xfrm>
          <a:prstGeom prst="rect">
            <a:avLst/>
          </a:prstGeom>
          <a:noFill/>
          <a:ln w="38100">
            <a:solidFill>
              <a:schemeClr val="tx1"/>
            </a:solidFill>
          </a:ln>
        </p:spPr>
        <p:txBody>
          <a:bodyPr wrap="square" rtlCol="0">
            <a:spAutoFit/>
          </a:bodyPr>
          <a:lstStyle/>
          <a:p>
            <a:r>
              <a:rPr lang="en-US" sz="2800" dirty="0"/>
              <a:t>Differential Equations</a:t>
            </a:r>
          </a:p>
          <a:p>
            <a:endParaRPr lang="en-US" sz="2800" dirty="0"/>
          </a:p>
          <a:p>
            <a:r>
              <a:rPr lang="en-US" sz="2800" dirty="0"/>
              <a:t>Input q(t)</a:t>
            </a:r>
          </a:p>
          <a:p>
            <a:r>
              <a:rPr lang="en-US" sz="2800" dirty="0"/>
              <a:t>Output h(t)</a:t>
            </a:r>
          </a:p>
        </p:txBody>
      </p:sp>
      <p:sp>
        <p:nvSpPr>
          <p:cNvPr id="5" name="TextBox 4"/>
          <p:cNvSpPr txBox="1"/>
          <p:nvPr/>
        </p:nvSpPr>
        <p:spPr>
          <a:xfrm>
            <a:off x="6286500" y="2686853"/>
            <a:ext cx="1905000" cy="2246769"/>
          </a:xfrm>
          <a:prstGeom prst="rect">
            <a:avLst/>
          </a:prstGeom>
          <a:noFill/>
          <a:ln w="38100">
            <a:solidFill>
              <a:schemeClr val="tx1"/>
            </a:solidFill>
          </a:ln>
        </p:spPr>
        <p:txBody>
          <a:bodyPr wrap="square" rtlCol="0">
            <a:spAutoFit/>
          </a:bodyPr>
          <a:lstStyle/>
          <a:p>
            <a:r>
              <a:rPr lang="en-US" sz="2800" dirty="0"/>
              <a:t>Algebraic Equations</a:t>
            </a:r>
          </a:p>
          <a:p>
            <a:endParaRPr lang="en-US" sz="2800" dirty="0"/>
          </a:p>
          <a:p>
            <a:r>
              <a:rPr lang="en-US" sz="2800" dirty="0"/>
              <a:t>Input Q(s)</a:t>
            </a:r>
          </a:p>
          <a:p>
            <a:r>
              <a:rPr lang="en-US" sz="2800" dirty="0"/>
              <a:t>Output H(s)</a:t>
            </a:r>
          </a:p>
        </p:txBody>
      </p:sp>
      <p:cxnSp>
        <p:nvCxnSpPr>
          <p:cNvPr id="11" name="Straight Arrow Connector 10"/>
          <p:cNvCxnSpPr/>
          <p:nvPr/>
        </p:nvCxnSpPr>
        <p:spPr>
          <a:xfrm>
            <a:off x="3009900" y="2849849"/>
            <a:ext cx="3124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695700" y="2372795"/>
            <a:ext cx="1828800" cy="954107"/>
          </a:xfrm>
          <a:prstGeom prst="rect">
            <a:avLst/>
          </a:prstGeom>
          <a:noFill/>
        </p:spPr>
        <p:txBody>
          <a:bodyPr wrap="square" rtlCol="0">
            <a:spAutoFit/>
          </a:bodyPr>
          <a:lstStyle/>
          <a:p>
            <a:r>
              <a:rPr lang="en-US" sz="2800" dirty="0"/>
              <a:t>Laplace Transform</a:t>
            </a:r>
          </a:p>
        </p:txBody>
      </p:sp>
      <p:cxnSp>
        <p:nvCxnSpPr>
          <p:cNvPr id="24" name="Straight Arrow Connector 23"/>
          <p:cNvCxnSpPr/>
          <p:nvPr/>
        </p:nvCxnSpPr>
        <p:spPr>
          <a:xfrm flipH="1">
            <a:off x="3009900" y="4754849"/>
            <a:ext cx="3124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657600" y="4277795"/>
            <a:ext cx="1828800" cy="1384995"/>
          </a:xfrm>
          <a:prstGeom prst="rect">
            <a:avLst/>
          </a:prstGeom>
          <a:noFill/>
        </p:spPr>
        <p:txBody>
          <a:bodyPr wrap="square" rtlCol="0">
            <a:spAutoFit/>
          </a:bodyPr>
          <a:lstStyle/>
          <a:p>
            <a:r>
              <a:rPr lang="en-US" sz="2800" dirty="0"/>
              <a:t>Inverse</a:t>
            </a:r>
          </a:p>
          <a:p>
            <a:r>
              <a:rPr lang="en-US" sz="2800" dirty="0"/>
              <a:t>Laplace Transform</a:t>
            </a:r>
          </a:p>
        </p:txBody>
      </p:sp>
      <p:sp>
        <p:nvSpPr>
          <p:cNvPr id="31" name="TextBox 30"/>
          <p:cNvSpPr txBox="1"/>
          <p:nvPr/>
        </p:nvSpPr>
        <p:spPr>
          <a:xfrm>
            <a:off x="861060" y="1418688"/>
            <a:ext cx="1828800" cy="954107"/>
          </a:xfrm>
          <a:prstGeom prst="rect">
            <a:avLst/>
          </a:prstGeom>
          <a:noFill/>
        </p:spPr>
        <p:txBody>
          <a:bodyPr wrap="square" rtlCol="0">
            <a:spAutoFit/>
          </a:bodyPr>
          <a:lstStyle/>
          <a:p>
            <a:r>
              <a:rPr lang="en-US" sz="2800" dirty="0"/>
              <a:t>Time Domain</a:t>
            </a:r>
          </a:p>
        </p:txBody>
      </p:sp>
      <p:sp>
        <p:nvSpPr>
          <p:cNvPr id="32" name="TextBox 31"/>
          <p:cNvSpPr txBox="1"/>
          <p:nvPr/>
        </p:nvSpPr>
        <p:spPr>
          <a:xfrm>
            <a:off x="6286500" y="1418687"/>
            <a:ext cx="1828800" cy="954107"/>
          </a:xfrm>
          <a:prstGeom prst="rect">
            <a:avLst/>
          </a:prstGeom>
          <a:noFill/>
        </p:spPr>
        <p:txBody>
          <a:bodyPr wrap="square" rtlCol="0">
            <a:spAutoFit/>
          </a:bodyPr>
          <a:lstStyle/>
          <a:p>
            <a:r>
              <a:rPr lang="en-US" sz="2800" dirty="0"/>
              <a:t>Frequency   Domain</a:t>
            </a:r>
          </a:p>
        </p:txBody>
      </p:sp>
    </p:spTree>
    <p:extLst>
      <p:ext uri="{BB962C8B-B14F-4D97-AF65-F5344CB8AC3E}">
        <p14:creationId xmlns:p14="http://schemas.microsoft.com/office/powerpoint/2010/main" val="16678045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753" y="76200"/>
            <a:ext cx="8229600" cy="1143000"/>
          </a:xfrm>
        </p:spPr>
        <p:txBody>
          <a:bodyPr/>
          <a:lstStyle/>
          <a:p>
            <a:r>
              <a:rPr lang="en-US" dirty="0"/>
              <a:t>The Need for Frequency Domain</a:t>
            </a:r>
          </a:p>
        </p:txBody>
      </p:sp>
      <p:sp>
        <p:nvSpPr>
          <p:cNvPr id="3" name="Content Placeholder 2"/>
          <p:cNvSpPr>
            <a:spLocks noGrp="1"/>
          </p:cNvSpPr>
          <p:nvPr>
            <p:ph idx="1"/>
          </p:nvPr>
        </p:nvSpPr>
        <p:spPr>
          <a:xfrm>
            <a:off x="457200" y="1143000"/>
            <a:ext cx="8229600" cy="5562600"/>
          </a:xfrm>
        </p:spPr>
        <p:txBody>
          <a:bodyPr>
            <a:normAutofit/>
          </a:bodyPr>
          <a:lstStyle/>
          <a:p>
            <a:pPr marL="0" indent="0">
              <a:buNone/>
            </a:pPr>
            <a:r>
              <a:rPr lang="en-US" dirty="0"/>
              <a:t>Human Ear:</a:t>
            </a:r>
          </a:p>
          <a:p>
            <a:pPr marL="0" indent="0">
              <a:buNone/>
            </a:pPr>
            <a:r>
              <a:rPr lang="en-US" dirty="0"/>
              <a:t>If you look at an oscilloscope showing the output from a microphone, it is very difficult to distinguish similar-sounding words.  Even when this time-domain waveform is digitized and a computer is used, it is still difficult to differentiate between similar-sounding words.  However, if a FFT is applied, the computer can more easily discriminate between words.  The cochlea (spiral-shaped part of the inner ear) performs this function in human hearing.</a:t>
            </a:r>
          </a:p>
        </p:txBody>
      </p:sp>
    </p:spTree>
    <p:extLst>
      <p:ext uri="{BB962C8B-B14F-4D97-AF65-F5344CB8AC3E}">
        <p14:creationId xmlns:p14="http://schemas.microsoft.com/office/powerpoint/2010/main" val="40104400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pPr marL="0" indent="0">
              <a:buNone/>
            </a:pPr>
            <a:r>
              <a:rPr lang="en-US" dirty="0"/>
              <a:t>Soldiers who operated artillery in WW I had hearing damage.  Autopsies of these soldiers revealed that certain cilia inside the cochlea were destroyed. The hearing damage that a noisy environment can cause is a well-documented fact and the use of hearing protection is wise and required in most such situations.</a:t>
            </a:r>
          </a:p>
          <a:p>
            <a:pPr marL="0" indent="0">
              <a:buNone/>
            </a:pPr>
            <a:endParaRPr lang="en-US" dirty="0"/>
          </a:p>
          <a:p>
            <a:pPr marL="0" indent="0">
              <a:buNone/>
            </a:pPr>
            <a:r>
              <a:rPr lang="en-US" dirty="0"/>
              <a:t>(FFT – Fast Fourier Transform)</a:t>
            </a:r>
          </a:p>
        </p:txBody>
      </p:sp>
    </p:spTree>
    <p:extLst>
      <p:ext uri="{BB962C8B-B14F-4D97-AF65-F5344CB8AC3E}">
        <p14:creationId xmlns:p14="http://schemas.microsoft.com/office/powerpoint/2010/main" val="7015758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lnSpcReduction="10000"/>
          </a:bodyPr>
          <a:lstStyle/>
          <a:p>
            <a:pPr marL="0" indent="0">
              <a:buNone/>
            </a:pPr>
            <a:r>
              <a:rPr lang="en-US" dirty="0"/>
              <a:t>Vibration of  a Motor:</a:t>
            </a:r>
          </a:p>
          <a:p>
            <a:pPr marL="0" indent="0">
              <a:buNone/>
            </a:pPr>
            <a:r>
              <a:rPr lang="en-US" dirty="0"/>
              <a:t>As a motor starts to wear out, be bearing noise increases.  By the time a trained observer can hear the noise, the motor is in very bad shape.  An oscilloscope view of the waveform is no better at picking up the bearing noise.  However, a preventative maintenance procedure using an accelerometer can show the amplitude of higher-frequency noise again using the FFT.  When used, this diagnostic tool can help with the repair of motors before extensive damage occurs.</a:t>
            </a:r>
          </a:p>
          <a:p>
            <a:pPr marL="0" indent="0">
              <a:buNone/>
            </a:pPr>
            <a:endParaRPr lang="en-US" dirty="0"/>
          </a:p>
        </p:txBody>
      </p:sp>
    </p:spTree>
    <p:extLst>
      <p:ext uri="{BB962C8B-B14F-4D97-AF65-F5344CB8AC3E}">
        <p14:creationId xmlns:p14="http://schemas.microsoft.com/office/powerpoint/2010/main" val="38204910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743201"/>
            <a:ext cx="8763000" cy="1569660"/>
          </a:xfrm>
          <a:prstGeom prst="rect">
            <a:avLst/>
          </a:prstGeom>
        </p:spPr>
        <p:txBody>
          <a:bodyPr wrap="square">
            <a:spAutoFit/>
          </a:bodyPr>
          <a:lstStyle/>
          <a:p>
            <a:r>
              <a:rPr lang="en-US" sz="3200" dirty="0" smtClean="0"/>
              <a:t>What is a Fourier Transform?</a:t>
            </a:r>
          </a:p>
          <a:p>
            <a:endParaRPr lang="en-US" sz="3200" dirty="0" smtClean="0"/>
          </a:p>
          <a:p>
            <a:r>
              <a:rPr lang="en-US" sz="3200" dirty="0" smtClean="0"/>
              <a:t>https</a:t>
            </a:r>
            <a:r>
              <a:rPr lang="en-US" sz="3200" dirty="0"/>
              <a:t>://www.youtube.com/watch?v=wmCIrpLBFds</a:t>
            </a:r>
          </a:p>
        </p:txBody>
      </p:sp>
    </p:spTree>
    <p:extLst>
      <p:ext uri="{BB962C8B-B14F-4D97-AF65-F5344CB8AC3E}">
        <p14:creationId xmlns:p14="http://schemas.microsoft.com/office/powerpoint/2010/main" val="7548165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705600"/>
          </a:xfrm>
        </p:spPr>
        <p:txBody>
          <a:bodyPr>
            <a:normAutofit/>
          </a:bodyPr>
          <a:lstStyle/>
          <a:p>
            <a:pPr marL="0" indent="0">
              <a:buNone/>
            </a:pPr>
            <a:r>
              <a:rPr lang="en-US" b="1" dirty="0"/>
              <a:t>Self Regulating Liquid Tank</a:t>
            </a:r>
          </a:p>
          <a:p>
            <a:pPr marL="0" indent="0">
              <a:buNone/>
            </a:pPr>
            <a:r>
              <a:rPr lang="en-US" dirty="0"/>
              <a:t>Consider the self-regulating liquid tank in Figure 4.1.  The liquid level in the tank remains constant when the flow rate </a:t>
            </a:r>
            <a:r>
              <a:rPr lang="en-US" i="1" dirty="0"/>
              <a:t>(</a:t>
            </a:r>
            <a:r>
              <a:rPr lang="en-US" i="1" dirty="0" err="1"/>
              <a:t>q</a:t>
            </a:r>
            <a:r>
              <a:rPr lang="en-US" i="1" baseline="-25000" dirty="0" err="1"/>
              <a:t>in</a:t>
            </a:r>
            <a:r>
              <a:rPr lang="en-US" i="1" dirty="0"/>
              <a:t>) </a:t>
            </a:r>
            <a:r>
              <a:rPr lang="en-US" dirty="0"/>
              <a:t>is equal to the outflow rate </a:t>
            </a:r>
            <a:r>
              <a:rPr lang="en-US" i="1" dirty="0"/>
              <a:t>(</a:t>
            </a:r>
            <a:r>
              <a:rPr lang="en-US" i="1" dirty="0" err="1"/>
              <a:t>q</a:t>
            </a:r>
            <a:r>
              <a:rPr lang="en-US" i="1" baseline="-25000" dirty="0" err="1"/>
              <a:t>out</a:t>
            </a:r>
            <a:r>
              <a:rPr lang="en-US" i="1" dirty="0"/>
              <a:t>).</a:t>
            </a:r>
            <a:r>
              <a:rPr lang="en-US" dirty="0"/>
              <a:t>  If the inflow rate is greater than the outflow rate, the liquid level will rise.  If the inflow rate is less than the outflow rate, the level will fall.  During a certain time interval </a:t>
            </a:r>
            <a:r>
              <a:rPr lang="en-US" i="1" dirty="0"/>
              <a:t>(∆t)</a:t>
            </a:r>
            <a:r>
              <a:rPr lang="en-US" dirty="0"/>
              <a:t>, the amount of liquid in the tank will change by an amount </a:t>
            </a:r>
            <a:r>
              <a:rPr lang="en-US" i="1" dirty="0"/>
              <a:t>(∆V) </a:t>
            </a:r>
            <a:r>
              <a:rPr lang="en-US" dirty="0"/>
              <a:t>equal to the average difference between </a:t>
            </a:r>
            <a:r>
              <a:rPr lang="en-US"/>
              <a:t>the inflow </a:t>
            </a:r>
            <a:r>
              <a:rPr lang="en-US" dirty="0"/>
              <a:t>rate and the outflow rate multiplied by </a:t>
            </a:r>
            <a:r>
              <a:rPr lang="en-US" i="1" dirty="0"/>
              <a:t>(∆t).</a:t>
            </a:r>
            <a:r>
              <a:rPr lang="en-US" dirty="0"/>
              <a:t> </a:t>
            </a:r>
          </a:p>
          <a:p>
            <a:pPr marL="0" indent="0">
              <a:buNone/>
            </a:pPr>
            <a:r>
              <a:rPr lang="en-US" i="1" dirty="0"/>
              <a:t>		 ∆V = (</a:t>
            </a:r>
            <a:r>
              <a:rPr lang="en-US" i="1" dirty="0" err="1"/>
              <a:t>q</a:t>
            </a:r>
            <a:r>
              <a:rPr lang="en-US" i="1" baseline="-25000" dirty="0" err="1"/>
              <a:t>in</a:t>
            </a:r>
            <a:r>
              <a:rPr lang="en-US" i="1" dirty="0"/>
              <a:t> - </a:t>
            </a:r>
            <a:r>
              <a:rPr lang="en-US" i="1" dirty="0" err="1"/>
              <a:t>q</a:t>
            </a:r>
            <a:r>
              <a:rPr lang="en-US" i="1" baseline="-25000" dirty="0" err="1"/>
              <a:t>out</a:t>
            </a:r>
            <a:r>
              <a:rPr lang="en-US" i="1" dirty="0"/>
              <a:t>)</a:t>
            </a:r>
            <a:r>
              <a:rPr lang="en-US" i="1" baseline="-25000" dirty="0" err="1"/>
              <a:t>avg</a:t>
            </a:r>
            <a:r>
              <a:rPr lang="en-US" i="1" dirty="0"/>
              <a:t> ∆t, m</a:t>
            </a:r>
            <a:r>
              <a:rPr lang="en-US" i="1" baseline="30000" dirty="0"/>
              <a:t>3</a:t>
            </a:r>
            <a:r>
              <a:rPr lang="en-US" dirty="0"/>
              <a:t> </a:t>
            </a:r>
            <a:endParaRPr lang="en-US" i="1" dirty="0"/>
          </a:p>
        </p:txBody>
      </p:sp>
    </p:spTree>
    <p:extLst>
      <p:ext uri="{BB962C8B-B14F-4D97-AF65-F5344CB8AC3E}">
        <p14:creationId xmlns:p14="http://schemas.microsoft.com/office/powerpoint/2010/main" val="4181351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9200" y="1524000"/>
            <a:ext cx="6477000" cy="4695827"/>
          </a:xfrm>
          <a:prstGeom prst="rect">
            <a:avLst/>
          </a:prstGeom>
        </p:spPr>
      </p:pic>
      <p:sp>
        <p:nvSpPr>
          <p:cNvPr id="2" name="TextBox 1">
            <a:extLst>
              <a:ext uri="{FF2B5EF4-FFF2-40B4-BE49-F238E27FC236}">
                <a16:creationId xmlns="" xmlns:a16="http://schemas.microsoft.com/office/drawing/2014/main" id="{A873159A-B76B-ACFF-879C-7D9B0F0A0D18}"/>
              </a:ext>
            </a:extLst>
          </p:cNvPr>
          <p:cNvSpPr txBox="1"/>
          <p:nvPr/>
        </p:nvSpPr>
        <p:spPr>
          <a:xfrm>
            <a:off x="1219200" y="685800"/>
            <a:ext cx="2514600" cy="523220"/>
          </a:xfrm>
          <a:prstGeom prst="rect">
            <a:avLst/>
          </a:prstGeom>
          <a:noFill/>
        </p:spPr>
        <p:txBody>
          <a:bodyPr wrap="square" rtlCol="0">
            <a:spAutoFit/>
          </a:bodyPr>
          <a:lstStyle/>
          <a:p>
            <a:r>
              <a:rPr lang="en-US" sz="2800" dirty="0"/>
              <a:t>Steam Engine</a:t>
            </a:r>
          </a:p>
        </p:txBody>
      </p:sp>
    </p:spTree>
    <p:extLst>
      <p:ext uri="{BB962C8B-B14F-4D97-AF65-F5344CB8AC3E}">
        <p14:creationId xmlns:p14="http://schemas.microsoft.com/office/powerpoint/2010/main" val="13056071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2819400" y="533400"/>
                <a:ext cx="2779287" cy="9107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latin typeface="Cambria Math"/>
                          <a:ea typeface="Cambria Math"/>
                        </a:rPr>
                        <m:t>τ</m:t>
                      </m:r>
                      <m:f>
                        <m:fPr>
                          <m:ctrlPr>
                            <a:rPr lang="en-US" sz="2800" i="1" smtClean="0">
                              <a:latin typeface="Cambria Math" panose="02040503050406030204" pitchFamily="18" charset="0"/>
                              <a:ea typeface="Cambria Math"/>
                            </a:rPr>
                          </m:ctrlPr>
                        </m:fPr>
                        <m:num>
                          <m:r>
                            <m:rPr>
                              <m:sty m:val="p"/>
                            </m:rPr>
                            <a:rPr lang="en-US" sz="2800" b="0" i="0" smtClean="0">
                              <a:latin typeface="Cambria Math"/>
                              <a:ea typeface="Cambria Math"/>
                            </a:rPr>
                            <m:t>dh</m:t>
                          </m:r>
                        </m:num>
                        <m:den>
                          <m:r>
                            <m:rPr>
                              <m:sty m:val="p"/>
                            </m:rPr>
                            <a:rPr lang="en-US" sz="2800" b="0" i="0" smtClean="0">
                              <a:latin typeface="Cambria Math"/>
                              <a:ea typeface="Cambria Math"/>
                            </a:rPr>
                            <m:t>dt</m:t>
                          </m:r>
                        </m:den>
                      </m:f>
                      <m:r>
                        <a:rPr lang="en-US" sz="2800" b="0" i="0" smtClean="0">
                          <a:latin typeface="Cambria Math"/>
                          <a:ea typeface="Cambria Math"/>
                        </a:rPr>
                        <m:t>+</m:t>
                      </m:r>
                      <m:r>
                        <m:rPr>
                          <m:sty m:val="p"/>
                        </m:rPr>
                        <a:rPr lang="en-US" sz="2800" b="0" i="0" smtClean="0">
                          <a:latin typeface="Cambria Math"/>
                          <a:ea typeface="Cambria Math"/>
                        </a:rPr>
                        <m:t>h</m:t>
                      </m:r>
                      <m:r>
                        <a:rPr lang="en-US" sz="2800" b="0" i="0" smtClean="0">
                          <a:latin typeface="Cambria Math"/>
                        </a:rPr>
                        <m:t>=</m:t>
                      </m:r>
                      <m:r>
                        <m:rPr>
                          <m:sty m:val="p"/>
                        </m:rPr>
                        <a:rPr lang="en-US" sz="2800" b="0" i="0" smtClean="0">
                          <a:latin typeface="Cambria Math"/>
                        </a:rPr>
                        <m:t>G</m:t>
                      </m:r>
                      <m:sSub>
                        <m:sSubPr>
                          <m:ctrlPr>
                            <a:rPr lang="en-US" sz="2800" i="1" smtClean="0">
                              <a:latin typeface="Cambria Math" panose="02040503050406030204" pitchFamily="18" charset="0"/>
                            </a:rPr>
                          </m:ctrlPr>
                        </m:sSubPr>
                        <m:e>
                          <m:r>
                            <m:rPr>
                              <m:sty m:val="p"/>
                            </m:rPr>
                            <a:rPr lang="en-US" sz="2800" b="0" i="0" smtClean="0">
                              <a:latin typeface="Cambria Math"/>
                            </a:rPr>
                            <m:t>q</m:t>
                          </m:r>
                        </m:e>
                        <m:sub>
                          <m:r>
                            <m:rPr>
                              <m:sty m:val="p"/>
                            </m:rPr>
                            <a:rPr lang="en-US" sz="2800" b="0" i="0" smtClean="0">
                              <a:latin typeface="Cambria Math"/>
                            </a:rPr>
                            <m:t>in</m:t>
                          </m:r>
                        </m:sub>
                      </m:sSub>
                    </m:oMath>
                  </m:oMathPara>
                </a14:m>
                <a:endParaRPr lang="en-US" sz="2800" dirty="0">
                  <a:latin typeface="Arial" pitchFamily="34" charset="0"/>
                  <a:cs typeface="Arial"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819400" y="533400"/>
                <a:ext cx="2779287" cy="910762"/>
              </a:xfrm>
              <a:prstGeom prst="rect">
                <a:avLst/>
              </a:prstGeom>
              <a:blipFill rotWithShape="1">
                <a:blip r:embed="rId2"/>
                <a:stretch>
                  <a:fillRect/>
                </a:stretch>
              </a:blipFill>
            </p:spPr>
            <p:txBody>
              <a:bodyPr/>
              <a:lstStyle/>
              <a:p>
                <a:r>
                  <a:rPr lang="en-US">
                    <a:noFill/>
                  </a:rPr>
                  <a:t> </a:t>
                </a:r>
              </a:p>
            </p:txBody>
          </p:sp>
        </mc:Fallback>
      </mc:AlternateContent>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234" y="1600200"/>
            <a:ext cx="8408364"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39222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85800"/>
            <a:ext cx="8001000" cy="5078313"/>
          </a:xfrm>
          <a:prstGeom prst="rect">
            <a:avLst/>
          </a:prstGeom>
        </p:spPr>
        <p:txBody>
          <a:bodyPr wrap="square">
            <a:spAutoFit/>
          </a:bodyPr>
          <a:lstStyle/>
          <a:p>
            <a:r>
              <a:rPr lang="en-US" sz="3600" dirty="0"/>
              <a:t>A self-regulating liquid tank has a restriction with resistance R</a:t>
            </a:r>
            <a:r>
              <a:rPr lang="en-US" sz="3600" baseline="-25000" dirty="0"/>
              <a:t>L</a:t>
            </a:r>
            <a:r>
              <a:rPr lang="en-US" sz="3600" dirty="0"/>
              <a:t> at the outlet of the tank.  If the liquid level in the tank increases, the flow through the restriction also increases.  If the level decreases, the flow through the restriction decreases.  As long as the tank is not full, the level will automatically adjust until the outflow equals the inflow.</a:t>
            </a:r>
          </a:p>
        </p:txBody>
      </p:sp>
    </p:spTree>
    <p:extLst>
      <p:ext uri="{BB962C8B-B14F-4D97-AF65-F5344CB8AC3E}">
        <p14:creationId xmlns:p14="http://schemas.microsoft.com/office/powerpoint/2010/main" val="25683002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
            <a:ext cx="9063202"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4438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0"/>
            <a:ext cx="910677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4723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7518681"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539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92" y="838200"/>
            <a:ext cx="8531215" cy="487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2646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75" y="1600200"/>
            <a:ext cx="8797444" cy="32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30306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1600200"/>
            <a:ext cx="8096250"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4975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8412743" cy="236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3120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7030"/>
            <a:ext cx="5562600" cy="615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3108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4929</TotalTime>
  <Words>12549</Words>
  <Application>Microsoft Office PowerPoint</Application>
  <PresentationFormat>On-screen Show (4:3)</PresentationFormat>
  <Paragraphs>1520</Paragraphs>
  <Slides>499</Slides>
  <Notes>46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3</vt:i4>
      </vt:variant>
      <vt:variant>
        <vt:lpstr>Slide Titles</vt:lpstr>
      </vt:variant>
      <vt:variant>
        <vt:i4>499</vt:i4>
      </vt:variant>
    </vt:vector>
  </HeadingPairs>
  <TitlesOfParts>
    <vt:vector size="512" baseType="lpstr">
      <vt:lpstr>Arial</vt:lpstr>
      <vt:lpstr>Calibri</vt:lpstr>
      <vt:lpstr>Calibri Light</vt:lpstr>
      <vt:lpstr>Cambria Math</vt:lpstr>
      <vt:lpstr>MS Mincho</vt:lpstr>
      <vt:lpstr>Symbol</vt:lpstr>
      <vt:lpstr>Times</vt:lpstr>
      <vt:lpstr>Times New Roman</vt:lpstr>
      <vt:lpstr>Verdana</vt:lpstr>
      <vt:lpstr>Office Theme</vt:lpstr>
      <vt:lpstr>Equation</vt:lpstr>
      <vt:lpstr>Visio</vt:lpstr>
      <vt:lpstr>Visio.Drawing.15</vt:lpstr>
      <vt:lpstr>EET 4450 - Automatic Control Systems</vt:lpstr>
      <vt:lpstr>Where else?</vt:lpstr>
      <vt:lpstr>Predator Prey Model</vt:lpstr>
      <vt:lpstr>Predator Prey Model</vt:lpstr>
      <vt:lpstr>Predator Prey Model</vt:lpstr>
      <vt:lpstr>Predator Prey Model</vt:lpstr>
      <vt:lpstr>Discrete Predator Prey Model</vt:lpstr>
      <vt:lpstr>Discrete Predator Prey Model</vt:lpstr>
      <vt:lpstr>PowerPoint Presentation</vt:lpstr>
      <vt:lpstr>PowerPoint Presentation</vt:lpstr>
      <vt:lpstr>1.2  Block Diagrams and Transfer Functions </vt:lpstr>
      <vt:lpstr>Block representation of a component</vt:lpstr>
      <vt:lpstr>PowerPoint Presentation</vt:lpstr>
      <vt:lpstr>PowerPoint Presentation</vt:lpstr>
      <vt:lpstr>Transfer Function</vt:lpstr>
      <vt:lpstr>Gain and phase difference of a linear component</vt:lpstr>
      <vt:lpstr>PowerPoint Presentation</vt:lpstr>
      <vt:lpstr>Y=mX+b</vt:lpstr>
      <vt:lpstr>Instrument example</vt:lpstr>
      <vt:lpstr>Instrument example</vt:lpstr>
      <vt:lpstr>Instrument example</vt:lpstr>
      <vt:lpstr>Y=mX+b</vt:lpstr>
      <vt:lpstr>Level Transmitter</vt:lpstr>
      <vt:lpstr>PowerPoint Presentation</vt:lpstr>
      <vt:lpstr>PowerPoint Presentation</vt:lpstr>
      <vt:lpstr>PowerPoint Presentation</vt:lpstr>
      <vt:lpstr>Most Sensors will be Linear</vt:lpstr>
      <vt:lpstr>PowerPoint Presentation</vt:lpstr>
      <vt:lpstr>PowerPoint Presentation</vt:lpstr>
      <vt:lpstr>PowerPoint Presentation</vt:lpstr>
      <vt:lpstr>PowerPoint Presentation</vt:lpstr>
      <vt:lpstr>PID/P&amp;ID</vt:lpstr>
      <vt:lpstr>Open Loop Control</vt:lpstr>
      <vt:lpstr>Block diagram of a closed loop servo control system</vt:lpstr>
      <vt:lpstr>Block diagram of a closed-loop process control system</vt:lpstr>
      <vt:lpstr>Variable Names</vt:lpstr>
      <vt:lpstr>PowerPoint Presentation</vt:lpstr>
      <vt:lpstr>PowerPoint Presentation</vt:lpstr>
      <vt:lpstr>PowerPoint Presentation</vt:lpstr>
      <vt:lpstr>PowerPoint Presentation</vt:lpstr>
      <vt:lpstr>P &amp; ID Provide</vt:lpstr>
      <vt:lpstr>P &amp; ID Does Not Provide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Automatic and Manual Control</vt:lpstr>
      <vt:lpstr>PowerPoint Presentation</vt:lpstr>
      <vt:lpstr>PowerPoint Presentation</vt:lpstr>
      <vt:lpstr>PowerPoint Presentation</vt:lpstr>
      <vt:lpstr>PowerPoint Presentation</vt:lpstr>
      <vt:lpstr>PowerPoint Presentation</vt:lpstr>
      <vt:lpstr>Benefits of Automatic Control</vt:lpstr>
      <vt:lpstr>Load Changes</vt:lpstr>
      <vt:lpstr>PowerPoint Presentation</vt:lpstr>
      <vt:lpstr>PowerPoint Presentation</vt:lpstr>
      <vt:lpstr>PowerPoint Presentation</vt:lpstr>
      <vt:lpstr>PowerPoint Presentation</vt:lpstr>
      <vt:lpstr>Open- and Closed-Loop Control</vt:lpstr>
      <vt:lpstr>Closed Loop Control System</vt:lpstr>
      <vt:lpstr>Error</vt:lpstr>
      <vt:lpstr>Example of Closed Loop Control</vt:lpstr>
      <vt:lpstr>PowerPoint Presentation</vt:lpstr>
      <vt:lpstr>Process Controller - Introduction</vt:lpstr>
      <vt:lpstr>Analog and Digital</vt:lpstr>
      <vt:lpstr>Regulator and Follow-up Systems</vt:lpstr>
      <vt:lpstr>Process Control</vt:lpstr>
      <vt:lpstr>Process Control</vt:lpstr>
      <vt:lpstr>Process Control</vt:lpstr>
      <vt:lpstr>Process Control</vt:lpstr>
      <vt:lpstr>PowerPoint Presentation</vt:lpstr>
      <vt:lpstr>Laplace</vt:lpstr>
      <vt:lpstr>Laplace Transforms and Transfer Functions</vt:lpstr>
      <vt:lpstr>PowerPoint Presentation</vt:lpstr>
      <vt:lpstr>PowerPoint Presentation</vt:lpstr>
      <vt:lpstr>The Need for Frequency Domain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Inverse Transforms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Bode Plots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https://community.sw.siemens.com/s/article/Modal-Testing-Seminar</vt:lpstr>
      <vt:lpstr>Measurements</vt:lpstr>
      <vt:lpstr>Electromechanical Systems 1st 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Performance Characteristics</vt:lpstr>
      <vt:lpstr>Static Characteristics</vt:lpstr>
      <vt:lpstr>Dynamic Characteristics</vt:lpstr>
      <vt:lpstr>Determining Sensitivity</vt:lpstr>
      <vt:lpstr>Drift</vt:lpstr>
      <vt:lpstr>Dead Band or Dead Space</vt:lpstr>
      <vt:lpstr>PowerPoint Presentation</vt:lpstr>
      <vt:lpstr>Dynamic Characteristics</vt:lpstr>
      <vt:lpstr>Speed of Response</vt:lpstr>
      <vt:lpstr>Lag</vt:lpstr>
      <vt:lpstr>Hysteresis Error</vt:lpstr>
      <vt:lpstr>Hysteresis Error</vt:lpstr>
      <vt:lpstr>Hysteresis Error</vt:lpstr>
      <vt:lpstr>Non-linearity Error</vt:lpstr>
      <vt:lpstr>PowerPoint Presentation</vt:lpstr>
      <vt:lpstr>Instrumentation Specifications</vt:lpstr>
      <vt:lpstr> Insertion Error</vt:lpstr>
      <vt:lpstr>Transmitter Adjustment - Zero</vt:lpstr>
      <vt:lpstr>Transmitter Adjustment - Span</vt:lpstr>
      <vt:lpstr>As-found and as-left documentation</vt:lpstr>
      <vt:lpstr>As-found and as-left documentation</vt:lpstr>
      <vt:lpstr>Up and Down Calibration </vt:lpstr>
      <vt:lpstr>Calibration Data Sheet</vt:lpstr>
      <vt:lpstr>Calibration Data</vt:lpstr>
      <vt:lpstr> Environmental Sensitivity</vt:lpstr>
      <vt:lpstr>Instrument Specification Sheet</vt:lpstr>
      <vt:lpstr>For You - Reliability Considerations</vt:lpstr>
      <vt:lpstr>For You - Requirements</vt:lpstr>
      <vt:lpstr>PowerPoint Presentation</vt:lpstr>
      <vt:lpstr>PowerPoint Presentation</vt:lpstr>
      <vt:lpstr>PowerPoint Presentation</vt:lpstr>
      <vt:lpstr>PowerPoint Presentation</vt:lpstr>
      <vt:lpstr>For You</vt:lpstr>
      <vt:lpstr>Sensors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Electromechanical Systems 1st Ed</vt:lpstr>
      <vt:lpstr>PowerPoint Presentation</vt:lpstr>
      <vt:lpstr>LVDT Linear Voltage Differential Transformer</vt:lpstr>
      <vt:lpstr>PowerPoint Presentation</vt:lpstr>
      <vt:lpstr>Resolver</vt:lpstr>
      <vt:lpstr>Relative (Incremental) Encoder</vt:lpstr>
      <vt:lpstr>Absolute Encoder</vt:lpstr>
      <vt:lpstr>Optical Tachometer Calculations</vt:lpstr>
      <vt:lpstr>DC Tachometer Generator</vt:lpstr>
      <vt:lpstr>Linear Acceleration Measurement</vt:lpstr>
      <vt:lpstr>Opposed Mode and Retroreflective Photoelectric sensor</vt:lpstr>
      <vt:lpstr>Other photoelectric sensor types</vt:lpstr>
      <vt:lpstr>Strain Gage</vt:lpstr>
      <vt:lpstr>PowerPoint Presentation</vt:lpstr>
      <vt:lpstr>Strain Gage</vt:lpstr>
      <vt:lpstr>Use of a strain gage as a Load Cell</vt:lpstr>
      <vt:lpstr>Proximity sensor detects the presence of objects without physical contact.</vt:lpstr>
      <vt:lpstr>PowerPoint Presentation</vt:lpstr>
      <vt:lpstr>PowerPoint Presentation</vt:lpstr>
      <vt:lpstr>PowerPoint Presentation</vt:lpstr>
      <vt:lpstr>PowerPoint Presentation</vt:lpstr>
      <vt:lpstr>PowerPoint Presentation</vt:lpstr>
      <vt:lpstr>Flow Rate Sensors</vt:lpstr>
      <vt:lpstr>PowerPoint Presentation</vt:lpstr>
      <vt:lpstr>Flow Process Do’s and Don’ts</vt:lpstr>
      <vt:lpstr>Zero Reference </vt:lpstr>
      <vt:lpstr>Converting Pressure to Physical Motion</vt:lpstr>
      <vt:lpstr>PowerPoint Presentation</vt:lpstr>
      <vt:lpstr>Every Diaphragm and Bellow measurement is a Pressure Difference</vt:lpstr>
      <vt:lpstr>Bellows Pressure Detector</vt:lpstr>
      <vt:lpstr>Bellows Pressure Detector</vt:lpstr>
      <vt:lpstr>Bellows Pressure Calculation</vt:lpstr>
      <vt:lpstr>Introduction to General Piezoelectric Pressure Sensors </vt:lpstr>
      <vt:lpstr>PowerPoint Presentation</vt:lpstr>
      <vt:lpstr>PowerPoint Presentation</vt:lpstr>
      <vt:lpstr>Bourdon Tube Pressure Gage</vt:lpstr>
      <vt:lpstr>PowerPoint Presentation</vt:lpstr>
      <vt:lpstr>Pressure Regulators</vt:lpstr>
      <vt:lpstr>PowerPoint Presentation</vt:lpstr>
      <vt:lpstr>Flow Rate Sensors</vt:lpstr>
      <vt:lpstr>Differential Pressure</vt:lpstr>
      <vt:lpstr>Flow Rate Methods</vt:lpstr>
      <vt:lpstr>Constriction: Area, Volume, and Pressure</vt:lpstr>
      <vt:lpstr>Venturi Tube, Venturi Nozzle, and Flow Nozzle</vt:lpstr>
      <vt:lpstr>Pressure Primer</vt:lpstr>
      <vt:lpstr>Pressure Primer</vt:lpstr>
      <vt:lpstr>Pressure Primer</vt:lpstr>
      <vt:lpstr>Differential Flow Calculation</vt:lpstr>
      <vt:lpstr>After Square Root Extraction</vt:lpstr>
      <vt:lpstr>Dall Tube and Orifice Plate</vt:lpstr>
      <vt:lpstr>Permanent Pressure Loss</vt:lpstr>
      <vt:lpstr>Pitot Tube</vt:lpstr>
      <vt:lpstr>PowerPoint Presentation</vt:lpstr>
      <vt:lpstr>D/P with Compensation</vt:lpstr>
      <vt:lpstr>PowerPoint Presentation</vt:lpstr>
      <vt:lpstr>Rotameter: Variable Are Flow Meter</vt:lpstr>
      <vt:lpstr>Turbine Flow Meter</vt:lpstr>
      <vt:lpstr>PowerPoint Presentation</vt:lpstr>
      <vt:lpstr>Turbine Flow Meter Calculations</vt:lpstr>
      <vt:lpstr>Ultrasonic Flow Measurement</vt:lpstr>
      <vt:lpstr>Ultrasonic Flow Meter</vt:lpstr>
      <vt:lpstr>PowerPoint Presentation</vt:lpstr>
      <vt:lpstr>Uses of Ultrasonic</vt:lpstr>
      <vt:lpstr>Vortex: Principle of Operation</vt:lpstr>
      <vt:lpstr>Vortex Shedding and Sensors</vt:lpstr>
      <vt:lpstr>PowerPoint Presentation</vt:lpstr>
      <vt:lpstr>Uses and Limitations</vt:lpstr>
      <vt:lpstr>Precision Liquid Flow Meters</vt:lpstr>
      <vt:lpstr>Piston flow meters</vt:lpstr>
      <vt:lpstr>Additional Considerations</vt:lpstr>
      <vt:lpstr>Magnetic Flow Meter: Theory of Operation</vt:lpstr>
      <vt:lpstr>PowerPoint Presentation</vt:lpstr>
      <vt:lpstr>Additional Considerations</vt:lpstr>
      <vt:lpstr>Level Sensors</vt:lpstr>
      <vt:lpstr>Automotive Fuel Tank</vt:lpstr>
      <vt:lpstr>Displacer Gauge</vt:lpstr>
      <vt:lpstr>PowerPoint Presentation</vt:lpstr>
      <vt:lpstr>Displacer Gauge</vt:lpstr>
      <vt:lpstr>Actual On/Off Switching</vt:lpstr>
      <vt:lpstr>Differential Pressure</vt:lpstr>
      <vt:lpstr>Tank: Vented or Not Vented</vt:lpstr>
      <vt:lpstr>PowerPoint Presentation</vt:lpstr>
      <vt:lpstr>PowerPoint Presentation</vt:lpstr>
      <vt:lpstr>Finding Volume by Weight</vt:lpstr>
      <vt:lpstr>PowerPoint Presentation</vt:lpstr>
      <vt:lpstr>Electrical Conductivity</vt:lpstr>
      <vt:lpstr>Probe Locations</vt:lpstr>
      <vt:lpstr>PowerPoint Presentation</vt:lpstr>
      <vt:lpstr>Capacitance</vt:lpstr>
      <vt:lpstr>PowerPoint Presentation</vt:lpstr>
      <vt:lpstr>PowerPoint Presentation</vt:lpstr>
      <vt:lpstr>Ultrasonic</vt:lpstr>
      <vt:lpstr>PowerPoint Presentation</vt:lpstr>
      <vt:lpstr>PowerPoint Presentation</vt:lpstr>
      <vt:lpstr>Nucleonic </vt:lpstr>
      <vt:lpstr>PowerPoint Presentation</vt:lpstr>
      <vt:lpstr>Bubbler Application</vt:lpstr>
      <vt:lpstr>Temperature Sensors</vt:lpstr>
      <vt:lpstr>Bi-Met Local Temperature Indicator/Sensor</vt:lpstr>
      <vt:lpstr>Bimetallic Strip</vt:lpstr>
      <vt:lpstr>Glass Thermometer</vt:lpstr>
      <vt:lpstr>Resistance Temperature Detectors</vt:lpstr>
      <vt:lpstr>PowerPoint Presentation</vt:lpstr>
      <vt:lpstr>How RTDs Operate</vt:lpstr>
      <vt:lpstr> </vt:lpstr>
      <vt:lpstr>Platinum Resistance Thermometers</vt:lpstr>
      <vt:lpstr>Industrial PRT Construction</vt:lpstr>
      <vt:lpstr>Industrial PRT (field use)</vt:lpstr>
      <vt:lpstr>Direct Immersion</vt:lpstr>
      <vt:lpstr>RTD Within a Thermowell</vt:lpstr>
      <vt:lpstr>RTD Within a Thermowell</vt:lpstr>
      <vt:lpstr>PowerPoint Presentation</vt:lpstr>
      <vt:lpstr>PowerPoint Presentation</vt:lpstr>
      <vt:lpstr>Time Response Errors</vt:lpstr>
      <vt:lpstr>Time Response Errors</vt:lpstr>
      <vt:lpstr>Thermistors vs RTDs</vt:lpstr>
      <vt:lpstr>Thermistors vs RTDs</vt:lpstr>
      <vt:lpstr>Thermistors vs RTDs</vt:lpstr>
      <vt:lpstr>PowerPoint Presentation</vt:lpstr>
      <vt:lpstr>PowerPoint Presentation</vt:lpstr>
      <vt:lpstr>Thermocouple</vt:lpstr>
      <vt:lpstr>PowerPoint Presentation</vt:lpstr>
      <vt:lpstr>PowerPoint Presentation</vt:lpstr>
      <vt:lpstr>PowerPoint Presentation</vt:lpstr>
      <vt:lpstr>Circuit: Note Reference Junction</vt:lpstr>
      <vt:lpstr>Direct Reading: No Power Required</vt:lpstr>
      <vt:lpstr>Thermocouple Errors and Extension Wire</vt:lpstr>
      <vt:lpstr>Thermocouples</vt:lpstr>
      <vt:lpstr>Increasing the Accuracy of a Thermocouple Sensor Reading</vt:lpstr>
      <vt:lpstr>Selection Guidelines</vt:lpstr>
      <vt:lpstr>Thermodiodes and Transistors</vt:lpstr>
      <vt:lpstr>Bulb &amp; Capillary Thermostat Switches</vt:lpstr>
      <vt:lpstr>Radiation Pyrometer</vt:lpstr>
      <vt:lpstr>Pyrometer - Definition</vt:lpstr>
      <vt:lpstr>PowerPoint Presentation</vt:lpstr>
      <vt:lpstr>Pyrometer – Theory of Operation</vt:lpstr>
      <vt:lpstr>Pyrometer - Applications</vt:lpstr>
      <vt:lpstr>Pyrometer -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Pneumatic Pressure Source</vt:lpstr>
      <vt:lpstr>Pneumatics</vt:lpstr>
      <vt:lpstr>PowerPoint Presentation</vt:lpstr>
      <vt:lpstr>Pneumatic Example</vt:lpstr>
      <vt:lpstr>Reading Schematic Symbols</vt:lpstr>
      <vt:lpstr>Reading Schematic Symbols</vt:lpstr>
      <vt:lpstr>An Example</vt:lpstr>
      <vt:lpstr>An Example</vt:lpstr>
      <vt:lpstr>An Example: Single-Acting Cylinder</vt:lpstr>
      <vt:lpstr>An Example: Single Acting Cylinder</vt:lpstr>
      <vt:lpstr>An Example: Double Acting Cylinder</vt:lpstr>
      <vt:lpstr>Sequencing</vt:lpstr>
      <vt:lpstr>Hydraulics</vt:lpstr>
      <vt:lpstr>PowerPoint Presentation</vt:lpstr>
      <vt:lpstr>Shuttle Valve</vt:lpstr>
      <vt:lpstr>3/2 SHUTTLE VALVE</vt:lpstr>
      <vt:lpstr>3/2 SHUTTLE VALVE</vt:lpstr>
      <vt:lpstr>4/3 Shuttle Valve</vt:lpstr>
      <vt:lpstr>4/3 Shuttle Valve</vt:lpstr>
      <vt:lpstr>Hydraulic Example</vt:lpstr>
      <vt:lpstr>PowerPoint Presentation</vt:lpstr>
      <vt:lpstr>PowerPoint Presentation</vt:lpstr>
      <vt:lpstr>PowerPoint Presentation</vt:lpstr>
      <vt:lpstr>PowerPoint Presentation</vt:lpstr>
      <vt:lpstr>Definitions</vt:lpstr>
      <vt:lpstr>Losses in a DC Generator</vt:lpstr>
      <vt:lpstr>Losses in a DC Motor</vt:lpstr>
      <vt:lpstr>Synchronous Machines</vt:lpstr>
      <vt:lpstr>Synchronous Machines</vt:lpstr>
      <vt:lpstr>Single Phase Frequency Calculation</vt:lpstr>
      <vt:lpstr>PowerPoint Presentation</vt:lpstr>
      <vt:lpstr>PowerPoint Presentation</vt:lpstr>
      <vt:lpstr>Sizing of an Electric Motor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Torque in Metric units</vt:lpstr>
      <vt:lpstr>Induction Motor Slip</vt:lpstr>
      <vt:lpstr>PowerPoint Presentation</vt:lpstr>
      <vt:lpstr>PowerPoint Presentation</vt:lpstr>
      <vt:lpstr>Variable Frequency Drives</vt:lpstr>
      <vt:lpstr>VFDs</vt:lpstr>
      <vt:lpstr>VFD Advantages</vt:lpstr>
      <vt:lpstr>PowerPoint Presentation</vt:lpstr>
      <vt:lpstr>PowerPoint Presentation</vt:lpstr>
      <vt:lpstr>PowerPoint Presentation</vt:lpstr>
      <vt:lpstr>VFD power and Operating Costs</vt:lpstr>
      <vt:lpstr>The University of Wisconsin-La Crosse provided this example</vt:lpstr>
      <vt:lpstr>The University of Wisconsin-La Crosse provided this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Integral Windup</vt:lpstr>
      <vt:lpstr>Integral Windup</vt:lpstr>
      <vt:lpstr>Integral Windup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Wireless  Introduction to Wireless Networking.pdf in Examples</vt:lpstr>
    </vt:vector>
  </TitlesOfParts>
  <Company>University of Toledo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William T.</dc:creator>
  <cp:lastModifiedBy>william evans</cp:lastModifiedBy>
  <cp:revision>78</cp:revision>
  <dcterms:created xsi:type="dcterms:W3CDTF">2013-01-04T15:31:20Z</dcterms:created>
  <dcterms:modified xsi:type="dcterms:W3CDTF">2024-01-29T19:43:12Z</dcterms:modified>
</cp:coreProperties>
</file>